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drawing2.xml" ContentType="application/vnd.ms-office.drawingml.diagramDrawin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commentAuthors.xml" ContentType="application/vnd.openxmlformats-officedocument.presentationml.commentAuthors+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layout1.xml" ContentType="application/vnd.openxmlformats-officedocument.drawingml.diagramLayout+xml"/>
  <Override PartName="/ppt/diagrams/data2.xml" ContentType="application/vnd.openxmlformats-officedocument.drawingml.diagramData+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569" r:id="rId2"/>
    <p:sldId id="566" r:id="rId3"/>
    <p:sldId id="568" r:id="rId4"/>
    <p:sldId id="570" r:id="rId5"/>
    <p:sldId id="571" r:id="rId6"/>
    <p:sldId id="567" r:id="rId7"/>
    <p:sldId id="257" r:id="rId8"/>
    <p:sldId id="540" r:id="rId9"/>
    <p:sldId id="523" r:id="rId10"/>
    <p:sldId id="524" r:id="rId11"/>
    <p:sldId id="525" r:id="rId12"/>
    <p:sldId id="526" r:id="rId13"/>
    <p:sldId id="539" r:id="rId14"/>
    <p:sldId id="529" r:id="rId15"/>
    <p:sldId id="532" r:id="rId16"/>
    <p:sldId id="560" r:id="rId17"/>
    <p:sldId id="561" r:id="rId18"/>
    <p:sldId id="562" r:id="rId19"/>
    <p:sldId id="533" r:id="rId20"/>
    <p:sldId id="535" r:id="rId21"/>
    <p:sldId id="536" r:id="rId22"/>
    <p:sldId id="537" r:id="rId23"/>
    <p:sldId id="531" r:id="rId24"/>
    <p:sldId id="534" r:id="rId25"/>
    <p:sldId id="541" r:id="rId26"/>
    <p:sldId id="542" r:id="rId27"/>
    <p:sldId id="555" r:id="rId28"/>
    <p:sldId id="543" r:id="rId29"/>
    <p:sldId id="545" r:id="rId30"/>
    <p:sldId id="546" r:id="rId31"/>
    <p:sldId id="547" r:id="rId32"/>
    <p:sldId id="549" r:id="rId33"/>
    <p:sldId id="550" r:id="rId34"/>
    <p:sldId id="551" r:id="rId35"/>
    <p:sldId id="552" r:id="rId36"/>
    <p:sldId id="553" r:id="rId37"/>
    <p:sldId id="556" r:id="rId38"/>
    <p:sldId id="557" r:id="rId39"/>
    <p:sldId id="558" r:id="rId40"/>
    <p:sldId id="564" r:id="rId41"/>
    <p:sldId id="559" r:id="rId42"/>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e ruzzante" initials="jr" lastIdx="0" clrIdx="0">
    <p:extLst>
      <p:ext uri="{19B8F6BF-5375-455C-9EA6-DF929625EA0E}">
        <p15:presenceInfo xmlns:p15="http://schemas.microsoft.com/office/powerpoint/2012/main" xmlns="" userId="ff280e7002536a9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Estilo claro 3 - Acento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51" autoAdjust="0"/>
    <p:restoredTop sz="94660"/>
  </p:normalViewPr>
  <p:slideViewPr>
    <p:cSldViewPr snapToGrid="0">
      <p:cViewPr varScale="1">
        <p:scale>
          <a:sx n="80" d="100"/>
          <a:sy n="80" d="100"/>
        </p:scale>
        <p:origin x="-90" y="-486"/>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70104C-E831-431D-B484-60EC1197923B}" type="doc">
      <dgm:prSet loTypeId="urn:microsoft.com/office/officeart/2005/8/layout/hierarchy6" loCatId="hierarchy" qsTypeId="urn:microsoft.com/office/officeart/2005/8/quickstyle/simple1" qsCatId="simple" csTypeId="urn:microsoft.com/office/officeart/2005/8/colors/accent2_2" csCatId="accent2" phldr="1"/>
      <dgm:spPr/>
      <dgm:t>
        <a:bodyPr/>
        <a:lstStyle/>
        <a:p>
          <a:endParaRPr lang="es-ES"/>
        </a:p>
      </dgm:t>
    </dgm:pt>
    <dgm:pt modelId="{8832497D-218C-4012-B4B9-D9BCA3AF9477}">
      <dgm:prSet phldrT="[Texto]" custT="1"/>
      <dgm:spPr>
        <a:solidFill>
          <a:schemeClr val="bg1">
            <a:lumMod val="95000"/>
          </a:schemeClr>
        </a:solidFill>
        <a:ln>
          <a:solidFill>
            <a:schemeClr val="tx1"/>
          </a:solidFill>
        </a:ln>
      </dgm:spPr>
      <dgm:t>
        <a:bodyPr/>
        <a:lstStyle/>
        <a:p>
          <a:pPr algn="ctr"/>
          <a:r>
            <a:rPr lang="es-ES" sz="2400" b="1" dirty="0">
              <a:solidFill>
                <a:schemeClr val="tx1"/>
              </a:solidFill>
              <a:latin typeface="Arial" panose="020B0604020202020204" pitchFamily="34" charset="0"/>
              <a:cs typeface="Arial" panose="020B0604020202020204" pitchFamily="34" charset="0"/>
            </a:rPr>
            <a:t>Sistema magnético nanoscópico </a:t>
          </a:r>
        </a:p>
        <a:p>
          <a:pPr algn="just"/>
          <a:r>
            <a:rPr lang="es-ES" sz="1400" dirty="0">
              <a:solidFill>
                <a:schemeClr val="tx1"/>
              </a:solidFill>
              <a:latin typeface="Arial" panose="020B0604020202020204" pitchFamily="34" charset="0"/>
              <a:cs typeface="Arial" panose="020B0604020202020204" pitchFamily="34" charset="0"/>
            </a:rPr>
            <a:t>Está formado por partículas o aglomerados magnéticos cuyo tamaño es del orden de algunos </a:t>
          </a:r>
          <a:r>
            <a:rPr lang="es-ES" sz="1400" dirty="0" smtClean="0">
              <a:solidFill>
                <a:schemeClr val="tx1"/>
              </a:solidFill>
              <a:latin typeface="Arial" panose="020B0604020202020204" pitchFamily="34" charset="0"/>
              <a:cs typeface="Arial" panose="020B0604020202020204" pitchFamily="34" charset="0"/>
            </a:rPr>
            <a:t>nanómetros, comparable con el tamaño de los dominios magnéticos del material base</a:t>
          </a:r>
          <a:endParaRPr lang="es-ES" sz="1400" dirty="0">
            <a:solidFill>
              <a:schemeClr val="tx1"/>
            </a:solidFill>
            <a:latin typeface="Arial" panose="020B0604020202020204" pitchFamily="34" charset="0"/>
            <a:cs typeface="Arial" panose="020B0604020202020204" pitchFamily="34" charset="0"/>
          </a:endParaRPr>
        </a:p>
      </dgm:t>
    </dgm:pt>
    <dgm:pt modelId="{D068BB73-B8F8-4DAE-A16C-A92769B6026D}" type="parTrans" cxnId="{16562B08-63A7-47CC-B10E-1FC62E12E559}">
      <dgm:prSet/>
      <dgm:spPr/>
      <dgm:t>
        <a:bodyPr/>
        <a:lstStyle/>
        <a:p>
          <a:endParaRPr lang="es-ES"/>
        </a:p>
      </dgm:t>
    </dgm:pt>
    <dgm:pt modelId="{B13D5B89-E5BF-4C36-A676-BF53EFCB26A1}" type="sibTrans" cxnId="{16562B08-63A7-47CC-B10E-1FC62E12E559}">
      <dgm:prSet/>
      <dgm:spPr/>
      <dgm:t>
        <a:bodyPr/>
        <a:lstStyle/>
        <a:p>
          <a:endParaRPr lang="es-ES"/>
        </a:p>
      </dgm:t>
    </dgm:pt>
    <dgm:pt modelId="{C3D9AEAE-4C3C-457A-BCDD-2022C899B4E3}">
      <dgm:prSet phldrT="[Texto]" custT="1"/>
      <dgm:spPr>
        <a:solidFill>
          <a:schemeClr val="bg1">
            <a:lumMod val="85000"/>
          </a:schemeClr>
        </a:solidFill>
        <a:ln>
          <a:solidFill>
            <a:schemeClr val="tx1"/>
          </a:solidFill>
        </a:ln>
      </dgm:spPr>
      <dgm:t>
        <a:bodyPr/>
        <a:lstStyle/>
        <a:p>
          <a:pPr algn="ctr"/>
          <a:r>
            <a:rPr lang="es-ES" sz="1800" b="1" dirty="0">
              <a:solidFill>
                <a:schemeClr val="tx1"/>
              </a:solidFill>
              <a:latin typeface="Arial" panose="020B0604020202020204" pitchFamily="34" charset="0"/>
              <a:cs typeface="Arial" panose="020B0604020202020204" pitchFamily="34" charset="0"/>
            </a:rPr>
            <a:t> </a:t>
          </a:r>
          <a:r>
            <a:rPr lang="es-ES" sz="2000" b="1" dirty="0">
              <a:solidFill>
                <a:schemeClr val="tx1"/>
              </a:solidFill>
              <a:latin typeface="Arial" panose="020B0604020202020204" pitchFamily="34" charset="0"/>
              <a:cs typeface="Arial" panose="020B0604020202020204" pitchFamily="34" charset="0"/>
            </a:rPr>
            <a:t>Ferrofluidos</a:t>
          </a:r>
        </a:p>
        <a:p>
          <a:pPr algn="just"/>
          <a:r>
            <a:rPr lang="es-ES" sz="1400" b="0" i="0" dirty="0">
              <a:solidFill>
                <a:schemeClr val="tx1"/>
              </a:solidFill>
              <a:latin typeface="Arial" panose="020B0604020202020204" pitchFamily="34" charset="0"/>
              <a:cs typeface="Arial" panose="020B0604020202020204" pitchFamily="34" charset="0"/>
            </a:rPr>
            <a:t>Los ferrofluidos se componen de partículas suspendidas en un </a:t>
          </a:r>
          <a:r>
            <a:rPr lang="es-ES" sz="1400" b="0" i="0" dirty="0" smtClean="0">
              <a:solidFill>
                <a:schemeClr val="tx1"/>
              </a:solidFill>
              <a:latin typeface="Arial" panose="020B0604020202020204" pitchFamily="34" charset="0"/>
              <a:cs typeface="Arial" panose="020B0604020202020204" pitchFamily="34" charset="0"/>
            </a:rPr>
            <a:t>fluido </a:t>
          </a:r>
          <a:r>
            <a:rPr lang="es-ES" sz="1400" b="0" i="0" dirty="0">
              <a:solidFill>
                <a:schemeClr val="tx1"/>
              </a:solidFill>
              <a:latin typeface="Arial" panose="020B0604020202020204" pitchFamily="34" charset="0"/>
              <a:cs typeface="Arial" panose="020B0604020202020204" pitchFamily="34" charset="0"/>
            </a:rPr>
            <a:t>portador, que comúnmente es un solvente orgánico o agua. No retienen su magnetización en ausencia de un campo aplicado. De hecho, los ferrofluidos muestran paramagnetismo y normalmente se los identifican </a:t>
          </a:r>
          <a:r>
            <a:rPr lang="es-ES" sz="1400" b="0" i="0" dirty="0" smtClean="0">
              <a:solidFill>
                <a:schemeClr val="tx1"/>
              </a:solidFill>
              <a:latin typeface="Arial" panose="020B0604020202020204" pitchFamily="34" charset="0"/>
              <a:cs typeface="Arial" panose="020B0604020202020204" pitchFamily="34" charset="0"/>
            </a:rPr>
            <a:t>como:</a:t>
          </a:r>
        </a:p>
        <a:p>
          <a:pPr algn="ctr"/>
          <a:r>
            <a:rPr lang="es-ES" sz="1400" b="0" i="0" dirty="0" smtClean="0">
              <a:solidFill>
                <a:schemeClr val="tx1"/>
              </a:solidFill>
              <a:latin typeface="Arial" panose="020B0604020202020204" pitchFamily="34" charset="0"/>
              <a:cs typeface="Arial" panose="020B0604020202020204" pitchFamily="34" charset="0"/>
            </a:rPr>
            <a:t> </a:t>
          </a:r>
          <a:r>
            <a:rPr lang="es-ES" sz="1400" b="1" i="0" dirty="0">
              <a:solidFill>
                <a:schemeClr val="tx1"/>
              </a:solidFill>
              <a:latin typeface="Arial" panose="020B0604020202020204" pitchFamily="34" charset="0"/>
              <a:cs typeface="Arial" panose="020B0604020202020204" pitchFamily="34" charset="0"/>
            </a:rPr>
            <a:t>"superparamagnéticos“.</a:t>
          </a:r>
          <a:endParaRPr lang="es-ES" sz="1400" b="1" dirty="0">
            <a:solidFill>
              <a:schemeClr val="tx1"/>
            </a:solidFill>
            <a:latin typeface="Arial" panose="020B0604020202020204" pitchFamily="34" charset="0"/>
            <a:cs typeface="Arial" panose="020B0604020202020204" pitchFamily="34" charset="0"/>
          </a:endParaRPr>
        </a:p>
      </dgm:t>
    </dgm:pt>
    <dgm:pt modelId="{16651A4B-B5A9-455C-A898-0B2598E4ABA9}" type="parTrans" cxnId="{64D1C07B-D45B-4BFC-BA67-72F97C5D17E3}">
      <dgm:prSet/>
      <dgm:spPr>
        <a:ln>
          <a:solidFill>
            <a:schemeClr val="tx1">
              <a:lumMod val="50000"/>
              <a:lumOff val="50000"/>
            </a:schemeClr>
          </a:solidFill>
        </a:ln>
      </dgm:spPr>
      <dgm:t>
        <a:bodyPr/>
        <a:lstStyle/>
        <a:p>
          <a:endParaRPr lang="es-ES"/>
        </a:p>
      </dgm:t>
    </dgm:pt>
    <dgm:pt modelId="{38520B8C-53AF-4C68-9856-59EB37C9D10C}" type="sibTrans" cxnId="{64D1C07B-D45B-4BFC-BA67-72F97C5D17E3}">
      <dgm:prSet/>
      <dgm:spPr/>
      <dgm:t>
        <a:bodyPr/>
        <a:lstStyle/>
        <a:p>
          <a:endParaRPr lang="es-ES"/>
        </a:p>
      </dgm:t>
    </dgm:pt>
    <dgm:pt modelId="{06301F2F-9720-4ABD-8469-A9B1FD12FCF6}">
      <dgm:prSet custT="1"/>
      <dgm:spPr>
        <a:solidFill>
          <a:schemeClr val="bg1">
            <a:lumMod val="85000"/>
          </a:schemeClr>
        </a:solidFill>
        <a:ln>
          <a:solidFill>
            <a:schemeClr val="tx1"/>
          </a:solidFill>
        </a:ln>
      </dgm:spPr>
      <dgm:t>
        <a:bodyPr/>
        <a:lstStyle/>
        <a:p>
          <a:pPr algn="ctr"/>
          <a:r>
            <a:rPr lang="es-ES" sz="2000" b="1" dirty="0">
              <a:solidFill>
                <a:schemeClr val="tx1"/>
              </a:solidFill>
              <a:latin typeface="Arial" panose="020B0604020202020204" pitchFamily="34" charset="0"/>
              <a:cs typeface="Arial" panose="020B0604020202020204" pitchFamily="34" charset="0"/>
            </a:rPr>
            <a:t>sólidos granulares</a:t>
          </a:r>
        </a:p>
        <a:p>
          <a:pPr algn="just"/>
          <a:r>
            <a:rPr lang="es-ES" sz="1400" dirty="0">
              <a:solidFill>
                <a:schemeClr val="tx1"/>
              </a:solidFill>
              <a:latin typeface="Arial" panose="020B0604020202020204" pitchFamily="34" charset="0"/>
              <a:cs typeface="Arial" panose="020B0604020202020204" pitchFamily="34" charset="0"/>
            </a:rPr>
            <a:t>En los sólidos granulares, </a:t>
          </a:r>
          <a:r>
            <a:rPr lang="es-ES" sz="1400" dirty="0" smtClean="0">
              <a:solidFill>
                <a:schemeClr val="tx1"/>
              </a:solidFill>
              <a:latin typeface="Arial" panose="020B0604020202020204" pitchFamily="34" charset="0"/>
              <a:cs typeface="Arial" panose="020B0604020202020204" pitchFamily="34" charset="0"/>
            </a:rPr>
            <a:t>un </a:t>
          </a:r>
          <a:r>
            <a:rPr lang="es-ES" sz="1400" dirty="0">
              <a:solidFill>
                <a:schemeClr val="tx1"/>
              </a:solidFill>
              <a:latin typeface="Arial" panose="020B0604020202020204" pitchFamily="34" charset="0"/>
              <a:cs typeface="Arial" panose="020B0604020202020204" pitchFamily="34" charset="0"/>
            </a:rPr>
            <a:t>matriz </a:t>
          </a:r>
          <a:r>
            <a:rPr lang="es-ES" sz="1400" dirty="0" smtClean="0">
              <a:solidFill>
                <a:schemeClr val="tx1"/>
              </a:solidFill>
              <a:latin typeface="Arial" panose="020B0604020202020204" pitchFamily="34" charset="0"/>
              <a:cs typeface="Arial" panose="020B0604020202020204" pitchFamily="34" charset="0"/>
            </a:rPr>
            <a:t>sólida contiene inmersas </a:t>
          </a:r>
          <a:r>
            <a:rPr lang="es-ES" sz="1400" dirty="0">
              <a:solidFill>
                <a:schemeClr val="tx1"/>
              </a:solidFill>
              <a:latin typeface="Arial" panose="020B0604020202020204" pitchFamily="34" charset="0"/>
              <a:cs typeface="Arial" panose="020B0604020202020204" pitchFamily="34" charset="0"/>
            </a:rPr>
            <a:t>las </a:t>
          </a:r>
          <a:r>
            <a:rPr lang="es-ES" sz="1400" dirty="0" smtClean="0">
              <a:solidFill>
                <a:schemeClr val="tx1"/>
              </a:solidFill>
              <a:latin typeface="Arial" panose="020B0604020202020204" pitchFamily="34" charset="0"/>
              <a:cs typeface="Arial" panose="020B0604020202020204" pitchFamily="34" charset="0"/>
            </a:rPr>
            <a:t>nanopartículas. Esta matriz puede </a:t>
          </a:r>
          <a:r>
            <a:rPr lang="es-ES" sz="1400" dirty="0">
              <a:solidFill>
                <a:schemeClr val="tx1"/>
              </a:solidFill>
              <a:latin typeface="Arial" panose="020B0604020202020204" pitchFamily="34" charset="0"/>
              <a:cs typeface="Arial" panose="020B0604020202020204" pitchFamily="34" charset="0"/>
            </a:rPr>
            <a:t>ser aislante o conductora, cristalina o amorfa, y puede contener más de una fase de diferentes </a:t>
          </a:r>
          <a:r>
            <a:rPr lang="es-ES" sz="1400" dirty="0" smtClean="0">
              <a:solidFill>
                <a:schemeClr val="tx1"/>
              </a:solidFill>
              <a:latin typeface="Arial" panose="020B0604020202020204" pitchFamily="34" charset="0"/>
              <a:cs typeface="Arial" panose="020B0604020202020204" pitchFamily="34" charset="0"/>
            </a:rPr>
            <a:t>materiales, un ejemplo típico son lo óxidos de materiales cerámicos M</a:t>
          </a:r>
          <a:r>
            <a:rPr lang="es-ES" sz="1400" baseline="-25000" dirty="0" smtClean="0">
              <a:solidFill>
                <a:schemeClr val="tx1"/>
              </a:solidFill>
              <a:latin typeface="Arial" panose="020B0604020202020204" pitchFamily="34" charset="0"/>
              <a:cs typeface="Arial" panose="020B0604020202020204" pitchFamily="34" charset="0"/>
            </a:rPr>
            <a:t>x</a:t>
          </a:r>
          <a:r>
            <a:rPr lang="es-ES" sz="1400" dirty="0" smtClean="0">
              <a:solidFill>
                <a:schemeClr val="tx1"/>
              </a:solidFill>
              <a:latin typeface="Arial" panose="020B0604020202020204" pitchFamily="34" charset="0"/>
              <a:cs typeface="Arial" panose="020B0604020202020204" pitchFamily="34" charset="0"/>
            </a:rPr>
            <a:t>O.Fe</a:t>
          </a:r>
          <a:r>
            <a:rPr lang="es-ES" sz="1400" baseline="-25000" dirty="0" smtClean="0">
              <a:solidFill>
                <a:schemeClr val="tx1"/>
              </a:solidFill>
              <a:latin typeface="Arial" panose="020B0604020202020204" pitchFamily="34" charset="0"/>
              <a:cs typeface="Arial" panose="020B0604020202020204" pitchFamily="34" charset="0"/>
            </a:rPr>
            <a:t>2</a:t>
          </a:r>
          <a:r>
            <a:rPr lang="es-ES" sz="1400" dirty="0" smtClean="0">
              <a:solidFill>
                <a:schemeClr val="tx1"/>
              </a:solidFill>
              <a:latin typeface="Arial" panose="020B0604020202020204" pitchFamily="34" charset="0"/>
              <a:cs typeface="Arial" panose="020B0604020202020204" pitchFamily="34" charset="0"/>
            </a:rPr>
            <a:t>O</a:t>
          </a:r>
          <a:r>
            <a:rPr lang="es-ES" sz="1400" baseline="-25000" dirty="0" smtClean="0">
              <a:solidFill>
                <a:schemeClr val="tx1"/>
              </a:solidFill>
              <a:latin typeface="Arial" panose="020B0604020202020204" pitchFamily="34" charset="0"/>
              <a:cs typeface="Arial" panose="020B0604020202020204" pitchFamily="34" charset="0"/>
            </a:rPr>
            <a:t>3</a:t>
          </a:r>
          <a:r>
            <a:rPr lang="es-ES" sz="1400" dirty="0" smtClean="0">
              <a:solidFill>
                <a:schemeClr val="tx1"/>
              </a:solidFill>
              <a:latin typeface="Arial" panose="020B0604020202020204" pitchFamily="34" charset="0"/>
              <a:cs typeface="Arial" panose="020B0604020202020204" pitchFamily="34" charset="0"/>
            </a:rPr>
            <a:t> conocidos como “ferritas”</a:t>
          </a:r>
          <a:endParaRPr lang="es-ES" sz="1400" dirty="0">
            <a:solidFill>
              <a:schemeClr val="tx1"/>
            </a:solidFill>
            <a:latin typeface="Arial" panose="020B0604020202020204" pitchFamily="34" charset="0"/>
            <a:cs typeface="Arial" panose="020B0604020202020204" pitchFamily="34" charset="0"/>
          </a:endParaRPr>
        </a:p>
      </dgm:t>
    </dgm:pt>
    <dgm:pt modelId="{6F9F349A-6D87-4DBE-9056-36CFE26B1641}" type="parTrans" cxnId="{8390D586-927C-4FCA-BD67-F08D72B8B2C0}">
      <dgm:prSet/>
      <dgm:spPr>
        <a:ln>
          <a:solidFill>
            <a:schemeClr val="tx1">
              <a:lumMod val="50000"/>
              <a:lumOff val="50000"/>
            </a:schemeClr>
          </a:solidFill>
        </a:ln>
      </dgm:spPr>
      <dgm:t>
        <a:bodyPr/>
        <a:lstStyle/>
        <a:p>
          <a:endParaRPr lang="es-ES"/>
        </a:p>
      </dgm:t>
    </dgm:pt>
    <dgm:pt modelId="{AE4D43E1-BC95-44B0-9684-F73C0FAD130B}" type="sibTrans" cxnId="{8390D586-927C-4FCA-BD67-F08D72B8B2C0}">
      <dgm:prSet/>
      <dgm:spPr/>
      <dgm:t>
        <a:bodyPr/>
        <a:lstStyle/>
        <a:p>
          <a:endParaRPr lang="es-ES"/>
        </a:p>
      </dgm:t>
    </dgm:pt>
    <dgm:pt modelId="{B19D9221-C155-458E-9DF4-934F1A622836}" type="pres">
      <dgm:prSet presAssocID="{AB70104C-E831-431D-B484-60EC1197923B}" presName="mainComposite" presStyleCnt="0">
        <dgm:presLayoutVars>
          <dgm:chPref val="1"/>
          <dgm:dir/>
          <dgm:animOne val="branch"/>
          <dgm:animLvl val="lvl"/>
          <dgm:resizeHandles val="exact"/>
        </dgm:presLayoutVars>
      </dgm:prSet>
      <dgm:spPr/>
      <dgm:t>
        <a:bodyPr/>
        <a:lstStyle/>
        <a:p>
          <a:endParaRPr lang="es-ES"/>
        </a:p>
      </dgm:t>
    </dgm:pt>
    <dgm:pt modelId="{634E260C-C05B-4CE7-800B-1FA07E099047}" type="pres">
      <dgm:prSet presAssocID="{AB70104C-E831-431D-B484-60EC1197923B}" presName="hierFlow" presStyleCnt="0"/>
      <dgm:spPr/>
    </dgm:pt>
    <dgm:pt modelId="{7D2C8A8D-F805-4857-8EB0-2A4B39F64863}" type="pres">
      <dgm:prSet presAssocID="{AB70104C-E831-431D-B484-60EC1197923B}" presName="hierChild1" presStyleCnt="0">
        <dgm:presLayoutVars>
          <dgm:chPref val="1"/>
          <dgm:animOne val="branch"/>
          <dgm:animLvl val="lvl"/>
        </dgm:presLayoutVars>
      </dgm:prSet>
      <dgm:spPr/>
    </dgm:pt>
    <dgm:pt modelId="{20403D89-4CAD-425D-910F-59411CCBEC5F}" type="pres">
      <dgm:prSet presAssocID="{8832497D-218C-4012-B4B9-D9BCA3AF9477}" presName="Name14" presStyleCnt="0"/>
      <dgm:spPr/>
    </dgm:pt>
    <dgm:pt modelId="{81E5AA07-DA6A-47DF-94F9-8A0DAF2D39B5}" type="pres">
      <dgm:prSet presAssocID="{8832497D-218C-4012-B4B9-D9BCA3AF9477}" presName="level1Shape" presStyleLbl="node0" presStyleIdx="0" presStyleCnt="1">
        <dgm:presLayoutVars>
          <dgm:chPref val="3"/>
        </dgm:presLayoutVars>
      </dgm:prSet>
      <dgm:spPr/>
      <dgm:t>
        <a:bodyPr/>
        <a:lstStyle/>
        <a:p>
          <a:endParaRPr lang="es-ES"/>
        </a:p>
      </dgm:t>
    </dgm:pt>
    <dgm:pt modelId="{C3E102E9-9119-465F-9BFE-4F10C7671003}" type="pres">
      <dgm:prSet presAssocID="{8832497D-218C-4012-B4B9-D9BCA3AF9477}" presName="hierChild2" presStyleCnt="0"/>
      <dgm:spPr/>
    </dgm:pt>
    <dgm:pt modelId="{44BDE14E-E1AD-4EF5-A4A0-E30B0DD4FCB6}" type="pres">
      <dgm:prSet presAssocID="{6F9F349A-6D87-4DBE-9056-36CFE26B1641}" presName="Name19" presStyleLbl="parChTrans1D2" presStyleIdx="0" presStyleCnt="2"/>
      <dgm:spPr/>
      <dgm:t>
        <a:bodyPr/>
        <a:lstStyle/>
        <a:p>
          <a:endParaRPr lang="es-ES"/>
        </a:p>
      </dgm:t>
    </dgm:pt>
    <dgm:pt modelId="{B0250C4A-72B1-454B-8680-8F0CA0117D38}" type="pres">
      <dgm:prSet presAssocID="{06301F2F-9720-4ABD-8469-A9B1FD12FCF6}" presName="Name21" presStyleCnt="0"/>
      <dgm:spPr/>
    </dgm:pt>
    <dgm:pt modelId="{33178390-A7AF-4884-B8BA-A9CF464EF441}" type="pres">
      <dgm:prSet presAssocID="{06301F2F-9720-4ABD-8469-A9B1FD12FCF6}" presName="level2Shape" presStyleLbl="node2" presStyleIdx="0" presStyleCnt="2"/>
      <dgm:spPr/>
      <dgm:t>
        <a:bodyPr/>
        <a:lstStyle/>
        <a:p>
          <a:endParaRPr lang="es-ES"/>
        </a:p>
      </dgm:t>
    </dgm:pt>
    <dgm:pt modelId="{5EFF31EE-D570-473F-93F1-EF06FC098724}" type="pres">
      <dgm:prSet presAssocID="{06301F2F-9720-4ABD-8469-A9B1FD12FCF6}" presName="hierChild3" presStyleCnt="0"/>
      <dgm:spPr/>
    </dgm:pt>
    <dgm:pt modelId="{5260506E-F509-4AB1-86DD-662C479983EA}" type="pres">
      <dgm:prSet presAssocID="{16651A4B-B5A9-455C-A898-0B2598E4ABA9}" presName="Name19" presStyleLbl="parChTrans1D2" presStyleIdx="1" presStyleCnt="2"/>
      <dgm:spPr/>
      <dgm:t>
        <a:bodyPr/>
        <a:lstStyle/>
        <a:p>
          <a:endParaRPr lang="es-ES"/>
        </a:p>
      </dgm:t>
    </dgm:pt>
    <dgm:pt modelId="{8C65E230-17E2-4336-BFA1-0A5168036300}" type="pres">
      <dgm:prSet presAssocID="{C3D9AEAE-4C3C-457A-BCDD-2022C899B4E3}" presName="Name21" presStyleCnt="0"/>
      <dgm:spPr/>
    </dgm:pt>
    <dgm:pt modelId="{EC77C270-AB80-4140-A8BB-B5704850A8D4}" type="pres">
      <dgm:prSet presAssocID="{C3D9AEAE-4C3C-457A-BCDD-2022C899B4E3}" presName="level2Shape" presStyleLbl="node2" presStyleIdx="1" presStyleCnt="2"/>
      <dgm:spPr/>
      <dgm:t>
        <a:bodyPr/>
        <a:lstStyle/>
        <a:p>
          <a:endParaRPr lang="es-ES"/>
        </a:p>
      </dgm:t>
    </dgm:pt>
    <dgm:pt modelId="{CD6157BA-DE0F-4064-BFCD-F23DA7143820}" type="pres">
      <dgm:prSet presAssocID="{C3D9AEAE-4C3C-457A-BCDD-2022C899B4E3}" presName="hierChild3" presStyleCnt="0"/>
      <dgm:spPr/>
    </dgm:pt>
    <dgm:pt modelId="{BA682A49-6237-4219-86FB-8D3FB4F9303A}" type="pres">
      <dgm:prSet presAssocID="{AB70104C-E831-431D-B484-60EC1197923B}" presName="bgShapesFlow" presStyleCnt="0"/>
      <dgm:spPr/>
    </dgm:pt>
  </dgm:ptLst>
  <dgm:cxnLst>
    <dgm:cxn modelId="{D9A477C5-F9AB-4852-BB4D-F78CFEDBF322}" type="presOf" srcId="{C3D9AEAE-4C3C-457A-BCDD-2022C899B4E3}" destId="{EC77C270-AB80-4140-A8BB-B5704850A8D4}" srcOrd="0" destOrd="0" presId="urn:microsoft.com/office/officeart/2005/8/layout/hierarchy6"/>
    <dgm:cxn modelId="{89C48CA8-8CA5-4245-84B4-FCF6417E8C8D}" type="presOf" srcId="{8832497D-218C-4012-B4B9-D9BCA3AF9477}" destId="{81E5AA07-DA6A-47DF-94F9-8A0DAF2D39B5}" srcOrd="0" destOrd="0" presId="urn:microsoft.com/office/officeart/2005/8/layout/hierarchy6"/>
    <dgm:cxn modelId="{F4E54BDA-0676-4CFA-876F-24D45F81A32E}" type="presOf" srcId="{06301F2F-9720-4ABD-8469-A9B1FD12FCF6}" destId="{33178390-A7AF-4884-B8BA-A9CF464EF441}" srcOrd="0" destOrd="0" presId="urn:microsoft.com/office/officeart/2005/8/layout/hierarchy6"/>
    <dgm:cxn modelId="{16562B08-63A7-47CC-B10E-1FC62E12E559}" srcId="{AB70104C-E831-431D-B484-60EC1197923B}" destId="{8832497D-218C-4012-B4B9-D9BCA3AF9477}" srcOrd="0" destOrd="0" parTransId="{D068BB73-B8F8-4DAE-A16C-A92769B6026D}" sibTransId="{B13D5B89-E5BF-4C36-A676-BF53EFCB26A1}"/>
    <dgm:cxn modelId="{8CB30E34-25AE-4741-9167-CE6493D810DF}" type="presOf" srcId="{16651A4B-B5A9-455C-A898-0B2598E4ABA9}" destId="{5260506E-F509-4AB1-86DD-662C479983EA}" srcOrd="0" destOrd="0" presId="urn:microsoft.com/office/officeart/2005/8/layout/hierarchy6"/>
    <dgm:cxn modelId="{64D1C07B-D45B-4BFC-BA67-72F97C5D17E3}" srcId="{8832497D-218C-4012-B4B9-D9BCA3AF9477}" destId="{C3D9AEAE-4C3C-457A-BCDD-2022C899B4E3}" srcOrd="1" destOrd="0" parTransId="{16651A4B-B5A9-455C-A898-0B2598E4ABA9}" sibTransId="{38520B8C-53AF-4C68-9856-59EB37C9D10C}"/>
    <dgm:cxn modelId="{8390D586-927C-4FCA-BD67-F08D72B8B2C0}" srcId="{8832497D-218C-4012-B4B9-D9BCA3AF9477}" destId="{06301F2F-9720-4ABD-8469-A9B1FD12FCF6}" srcOrd="0" destOrd="0" parTransId="{6F9F349A-6D87-4DBE-9056-36CFE26B1641}" sibTransId="{AE4D43E1-BC95-44B0-9684-F73C0FAD130B}"/>
    <dgm:cxn modelId="{F0B77771-E5DC-4C3E-99DD-E1F79A5259A8}" type="presOf" srcId="{AB70104C-E831-431D-B484-60EC1197923B}" destId="{B19D9221-C155-458E-9DF4-934F1A622836}" srcOrd="0" destOrd="0" presId="urn:microsoft.com/office/officeart/2005/8/layout/hierarchy6"/>
    <dgm:cxn modelId="{9CBE9391-74D7-4F88-889E-C1A6604FADBD}" type="presOf" srcId="{6F9F349A-6D87-4DBE-9056-36CFE26B1641}" destId="{44BDE14E-E1AD-4EF5-A4A0-E30B0DD4FCB6}" srcOrd="0" destOrd="0" presId="urn:microsoft.com/office/officeart/2005/8/layout/hierarchy6"/>
    <dgm:cxn modelId="{33EB4172-0B79-4D9E-8F78-5B0E8EF692AC}" type="presParOf" srcId="{B19D9221-C155-458E-9DF4-934F1A622836}" destId="{634E260C-C05B-4CE7-800B-1FA07E099047}" srcOrd="0" destOrd="0" presId="urn:microsoft.com/office/officeart/2005/8/layout/hierarchy6"/>
    <dgm:cxn modelId="{7E98F32B-A6D9-4D65-9A72-53249CC6E002}" type="presParOf" srcId="{634E260C-C05B-4CE7-800B-1FA07E099047}" destId="{7D2C8A8D-F805-4857-8EB0-2A4B39F64863}" srcOrd="0" destOrd="0" presId="urn:microsoft.com/office/officeart/2005/8/layout/hierarchy6"/>
    <dgm:cxn modelId="{B006BC4B-CE5A-48E3-8444-CFFC043D0F53}" type="presParOf" srcId="{7D2C8A8D-F805-4857-8EB0-2A4B39F64863}" destId="{20403D89-4CAD-425D-910F-59411CCBEC5F}" srcOrd="0" destOrd="0" presId="urn:microsoft.com/office/officeart/2005/8/layout/hierarchy6"/>
    <dgm:cxn modelId="{5987C679-E722-464C-9B98-FA19CA1A3E30}" type="presParOf" srcId="{20403D89-4CAD-425D-910F-59411CCBEC5F}" destId="{81E5AA07-DA6A-47DF-94F9-8A0DAF2D39B5}" srcOrd="0" destOrd="0" presId="urn:microsoft.com/office/officeart/2005/8/layout/hierarchy6"/>
    <dgm:cxn modelId="{CE51E301-DAB8-40E1-828D-D397116C3C14}" type="presParOf" srcId="{20403D89-4CAD-425D-910F-59411CCBEC5F}" destId="{C3E102E9-9119-465F-9BFE-4F10C7671003}" srcOrd="1" destOrd="0" presId="urn:microsoft.com/office/officeart/2005/8/layout/hierarchy6"/>
    <dgm:cxn modelId="{CBFE502A-37CA-4689-A590-FD4BB8B3399D}" type="presParOf" srcId="{C3E102E9-9119-465F-9BFE-4F10C7671003}" destId="{44BDE14E-E1AD-4EF5-A4A0-E30B0DD4FCB6}" srcOrd="0" destOrd="0" presId="urn:microsoft.com/office/officeart/2005/8/layout/hierarchy6"/>
    <dgm:cxn modelId="{5384FE37-1AC2-4F92-89C3-870914789463}" type="presParOf" srcId="{C3E102E9-9119-465F-9BFE-4F10C7671003}" destId="{B0250C4A-72B1-454B-8680-8F0CA0117D38}" srcOrd="1" destOrd="0" presId="urn:microsoft.com/office/officeart/2005/8/layout/hierarchy6"/>
    <dgm:cxn modelId="{B436A3D4-F044-4CD0-A3BC-554857A459DC}" type="presParOf" srcId="{B0250C4A-72B1-454B-8680-8F0CA0117D38}" destId="{33178390-A7AF-4884-B8BA-A9CF464EF441}" srcOrd="0" destOrd="0" presId="urn:microsoft.com/office/officeart/2005/8/layout/hierarchy6"/>
    <dgm:cxn modelId="{18BF6660-4DC4-4AC7-BA78-DA4129018A88}" type="presParOf" srcId="{B0250C4A-72B1-454B-8680-8F0CA0117D38}" destId="{5EFF31EE-D570-473F-93F1-EF06FC098724}" srcOrd="1" destOrd="0" presId="urn:microsoft.com/office/officeart/2005/8/layout/hierarchy6"/>
    <dgm:cxn modelId="{38FAFF0C-6DAF-4DE3-83F1-412EFCF8F4D6}" type="presParOf" srcId="{C3E102E9-9119-465F-9BFE-4F10C7671003}" destId="{5260506E-F509-4AB1-86DD-662C479983EA}" srcOrd="2" destOrd="0" presId="urn:microsoft.com/office/officeart/2005/8/layout/hierarchy6"/>
    <dgm:cxn modelId="{A22A388A-D4A4-4323-BEBB-81D38C993C3C}" type="presParOf" srcId="{C3E102E9-9119-465F-9BFE-4F10C7671003}" destId="{8C65E230-17E2-4336-BFA1-0A5168036300}" srcOrd="3" destOrd="0" presId="urn:microsoft.com/office/officeart/2005/8/layout/hierarchy6"/>
    <dgm:cxn modelId="{39A0C99E-1739-42A8-8ED8-687A7FA9092A}" type="presParOf" srcId="{8C65E230-17E2-4336-BFA1-0A5168036300}" destId="{EC77C270-AB80-4140-A8BB-B5704850A8D4}" srcOrd="0" destOrd="0" presId="urn:microsoft.com/office/officeart/2005/8/layout/hierarchy6"/>
    <dgm:cxn modelId="{0EBBA42A-65C1-4E83-8416-F6AF73EC3C87}" type="presParOf" srcId="{8C65E230-17E2-4336-BFA1-0A5168036300}" destId="{CD6157BA-DE0F-4064-BFCD-F23DA7143820}" srcOrd="1" destOrd="0" presId="urn:microsoft.com/office/officeart/2005/8/layout/hierarchy6"/>
    <dgm:cxn modelId="{A8D23524-DE85-4208-821C-ABC518D246DC}" type="presParOf" srcId="{B19D9221-C155-458E-9DF4-934F1A622836}" destId="{BA682A49-6237-4219-86FB-8D3FB4F9303A}" srcOrd="1" destOrd="0" presId="urn:microsoft.com/office/officeart/2005/8/layout/hierarchy6"/>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81AEC44-1DD4-4CC6-8F94-019957C00818}"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s-ES"/>
        </a:p>
      </dgm:t>
    </dgm:pt>
    <dgm:pt modelId="{349D5087-6271-4324-B21E-95271073D9B2}">
      <dgm:prSet phldrT="[Texto]"/>
      <dgm:spPr>
        <a:solidFill>
          <a:srgbClr val="C00000"/>
        </a:solidFill>
      </dgm:spPr>
      <dgm:t>
        <a:bodyPr/>
        <a:lstStyle/>
        <a:p>
          <a:pPr algn="ctr"/>
          <a:r>
            <a:rPr lang="es-ES" dirty="0"/>
            <a:t> </a:t>
          </a:r>
          <a:r>
            <a:rPr lang="es-ES"/>
            <a:t>Hilos        </a:t>
          </a:r>
          <a:r>
            <a:rPr lang="es-ES" smtClean="0"/>
            <a:t>magnéticos </a:t>
          </a:r>
          <a:r>
            <a:rPr lang="es-ES" dirty="0"/>
            <a:t>amorfos</a:t>
          </a:r>
        </a:p>
      </dgm:t>
    </dgm:pt>
    <dgm:pt modelId="{8746442E-EB9C-4E7C-B723-0ED484E3E2A0}" type="parTrans" cxnId="{0FDA59FE-5A87-4E3F-9ECB-B844E2337B58}">
      <dgm:prSet/>
      <dgm:spPr/>
      <dgm:t>
        <a:bodyPr/>
        <a:lstStyle/>
        <a:p>
          <a:pPr algn="ctr"/>
          <a:endParaRPr lang="es-ES"/>
        </a:p>
      </dgm:t>
    </dgm:pt>
    <dgm:pt modelId="{CD2B6FB8-C825-47C2-A8E5-41A80DF07B7C}" type="sibTrans" cxnId="{0FDA59FE-5A87-4E3F-9ECB-B844E2337B58}">
      <dgm:prSet/>
      <dgm:spPr/>
      <dgm:t>
        <a:bodyPr/>
        <a:lstStyle/>
        <a:p>
          <a:pPr algn="ctr"/>
          <a:endParaRPr lang="es-ES"/>
        </a:p>
      </dgm:t>
    </dgm:pt>
    <dgm:pt modelId="{FE64C45E-2D5C-42EF-899D-EE264BF3EBCF}">
      <dgm:prSet phldrT="[Texto]"/>
      <dgm:spPr>
        <a:solidFill>
          <a:srgbClr val="C00000"/>
        </a:solidFill>
      </dgm:spPr>
      <dgm:t>
        <a:bodyPr/>
        <a:lstStyle/>
        <a:p>
          <a:pPr algn="ctr"/>
          <a:r>
            <a:rPr lang="es-ES" dirty="0"/>
            <a:t>  Ricos en Fe</a:t>
          </a:r>
        </a:p>
      </dgm:t>
    </dgm:pt>
    <dgm:pt modelId="{F7C58C19-00F6-499E-865E-2BDD7E5DDD63}" type="parTrans" cxnId="{8B1B0736-3C76-4FAC-B5A1-8E806E0B2376}">
      <dgm:prSet/>
      <dgm:spPr/>
      <dgm:t>
        <a:bodyPr/>
        <a:lstStyle/>
        <a:p>
          <a:pPr algn="ctr"/>
          <a:endParaRPr lang="es-ES"/>
        </a:p>
      </dgm:t>
    </dgm:pt>
    <dgm:pt modelId="{46EB66F7-F695-4667-B855-D007F33E5A4C}" type="sibTrans" cxnId="{8B1B0736-3C76-4FAC-B5A1-8E806E0B2376}">
      <dgm:prSet/>
      <dgm:spPr/>
      <dgm:t>
        <a:bodyPr/>
        <a:lstStyle/>
        <a:p>
          <a:pPr algn="ctr"/>
          <a:endParaRPr lang="es-ES"/>
        </a:p>
      </dgm:t>
    </dgm:pt>
    <dgm:pt modelId="{532CD048-FDDC-4240-9CD1-C319CBBE43D4}">
      <dgm:prSet phldrT="[Texto]"/>
      <dgm:spPr>
        <a:solidFill>
          <a:srgbClr val="C00000"/>
        </a:solidFill>
      </dgm:spPr>
      <dgm:t>
        <a:bodyPr/>
        <a:lstStyle/>
        <a:p>
          <a:pPr algn="ctr"/>
          <a:r>
            <a:rPr lang="es-ES" dirty="0"/>
            <a:t>Ricos en Co</a:t>
          </a:r>
        </a:p>
      </dgm:t>
    </dgm:pt>
    <dgm:pt modelId="{FBCBB366-70A1-447C-B263-2B4511F535D7}" type="parTrans" cxnId="{19FFC351-D668-4A1B-9A2C-48DEF9B05F7E}">
      <dgm:prSet/>
      <dgm:spPr/>
      <dgm:t>
        <a:bodyPr/>
        <a:lstStyle/>
        <a:p>
          <a:pPr algn="ctr"/>
          <a:endParaRPr lang="es-ES"/>
        </a:p>
      </dgm:t>
    </dgm:pt>
    <dgm:pt modelId="{77A2558F-B471-4A39-B248-18529112729E}" type="sibTrans" cxnId="{19FFC351-D668-4A1B-9A2C-48DEF9B05F7E}">
      <dgm:prSet/>
      <dgm:spPr/>
      <dgm:t>
        <a:bodyPr/>
        <a:lstStyle/>
        <a:p>
          <a:pPr algn="ctr"/>
          <a:endParaRPr lang="es-ES"/>
        </a:p>
      </dgm:t>
    </dgm:pt>
    <dgm:pt modelId="{E9370A0F-6148-4AE7-B32E-D50E1C75C737}">
      <dgm:prSet phldrT="[Texto]"/>
      <dgm:spPr>
        <a:solidFill>
          <a:srgbClr val="C00000"/>
        </a:solidFill>
      </dgm:spPr>
      <dgm:t>
        <a:bodyPr/>
        <a:lstStyle/>
        <a:p>
          <a:pPr algn="ctr"/>
          <a:r>
            <a:rPr lang="es-ES" dirty="0"/>
            <a:t>Ricos con Fe y Co</a:t>
          </a:r>
        </a:p>
      </dgm:t>
    </dgm:pt>
    <dgm:pt modelId="{7725EACA-40CE-4CEC-88DA-1B488D8D3A36}" type="parTrans" cxnId="{8785E5BF-9D80-467A-A3AE-16EF8473B635}">
      <dgm:prSet/>
      <dgm:spPr/>
      <dgm:t>
        <a:bodyPr/>
        <a:lstStyle/>
        <a:p>
          <a:pPr algn="ctr"/>
          <a:endParaRPr lang="es-ES"/>
        </a:p>
      </dgm:t>
    </dgm:pt>
    <dgm:pt modelId="{7C51E1C2-3610-44AB-A055-FF923051C384}" type="sibTrans" cxnId="{8785E5BF-9D80-467A-A3AE-16EF8473B635}">
      <dgm:prSet/>
      <dgm:spPr/>
      <dgm:t>
        <a:bodyPr/>
        <a:lstStyle/>
        <a:p>
          <a:pPr algn="ctr"/>
          <a:endParaRPr lang="es-ES"/>
        </a:p>
      </dgm:t>
    </dgm:pt>
    <dgm:pt modelId="{9657B087-31A9-45CD-8419-DB871E745BB2}">
      <dgm:prSet/>
      <dgm:spPr>
        <a:solidFill>
          <a:srgbClr val="C00000"/>
        </a:solidFill>
      </dgm:spPr>
      <dgm:t>
        <a:bodyPr/>
        <a:lstStyle/>
        <a:p>
          <a:pPr algn="ctr"/>
          <a:r>
            <a:rPr lang="es-ES" dirty="0" smtClean="0"/>
            <a:t>Ciclo </a:t>
          </a:r>
          <a:r>
            <a:rPr lang="es-ES" dirty="0"/>
            <a:t>de histéresis axial cuadrado con un único salto </a:t>
          </a:r>
          <a:r>
            <a:rPr lang="es-ES" dirty="0" err="1"/>
            <a:t>Barkhausen</a:t>
          </a:r>
          <a:r>
            <a:rPr lang="es-ES" dirty="0"/>
            <a:t>, biestabilidad, magnetostricción alta y positiva, con un  cuasi-</a:t>
          </a:r>
          <a:r>
            <a:rPr lang="es-ES" dirty="0" err="1"/>
            <a:t>monodominio</a:t>
          </a:r>
          <a:r>
            <a:rPr lang="es-ES" dirty="0"/>
            <a:t> </a:t>
          </a:r>
        </a:p>
      </dgm:t>
    </dgm:pt>
    <dgm:pt modelId="{36BE0263-2015-4D3A-99FE-4FECEBFA7030}" type="parTrans" cxnId="{563EB2CA-C1CB-42F0-A1B5-925783EF2E36}">
      <dgm:prSet/>
      <dgm:spPr/>
      <dgm:t>
        <a:bodyPr/>
        <a:lstStyle/>
        <a:p>
          <a:pPr algn="ctr"/>
          <a:endParaRPr lang="es-ES"/>
        </a:p>
      </dgm:t>
    </dgm:pt>
    <dgm:pt modelId="{E8F98A03-29D5-4418-826E-E0D21F53C8CC}" type="sibTrans" cxnId="{563EB2CA-C1CB-42F0-A1B5-925783EF2E36}">
      <dgm:prSet/>
      <dgm:spPr/>
      <dgm:t>
        <a:bodyPr/>
        <a:lstStyle/>
        <a:p>
          <a:pPr algn="ctr"/>
          <a:endParaRPr lang="es-ES"/>
        </a:p>
      </dgm:t>
    </dgm:pt>
    <dgm:pt modelId="{A29829E4-8E71-4F05-9751-08F231E90F20}">
      <dgm:prSet/>
      <dgm:spPr>
        <a:solidFill>
          <a:srgbClr val="C00000"/>
        </a:solidFill>
      </dgm:spPr>
      <dgm:t>
        <a:bodyPr/>
        <a:lstStyle/>
        <a:p>
          <a:pPr algn="ctr"/>
          <a:r>
            <a:rPr lang="es-ES" dirty="0"/>
            <a:t>No muestran biestabilidad, magnetostricción alta y negativa</a:t>
          </a:r>
        </a:p>
      </dgm:t>
    </dgm:pt>
    <dgm:pt modelId="{C8439443-EC02-487B-8162-D20C92745F57}" type="parTrans" cxnId="{BAA3B011-732C-4155-87EE-EA3B42DC4302}">
      <dgm:prSet/>
      <dgm:spPr/>
      <dgm:t>
        <a:bodyPr/>
        <a:lstStyle/>
        <a:p>
          <a:pPr algn="ctr"/>
          <a:endParaRPr lang="es-ES"/>
        </a:p>
      </dgm:t>
    </dgm:pt>
    <dgm:pt modelId="{7F2E6285-BE46-4DE6-8001-39DE68C1FA5A}" type="sibTrans" cxnId="{BAA3B011-732C-4155-87EE-EA3B42DC4302}">
      <dgm:prSet/>
      <dgm:spPr/>
      <dgm:t>
        <a:bodyPr/>
        <a:lstStyle/>
        <a:p>
          <a:pPr algn="ctr"/>
          <a:endParaRPr lang="es-ES"/>
        </a:p>
      </dgm:t>
    </dgm:pt>
    <dgm:pt modelId="{19D96FA3-3A77-4A78-92C2-D9A6C1C9BB17}">
      <dgm:prSet/>
      <dgm:spPr>
        <a:solidFill>
          <a:srgbClr val="C00000"/>
        </a:solidFill>
      </dgm:spPr>
      <dgm:t>
        <a:bodyPr/>
        <a:lstStyle/>
        <a:p>
          <a:r>
            <a:rPr lang="es-ES" dirty="0"/>
            <a:t>Magnetostricción pequeña y negativa</a:t>
          </a:r>
        </a:p>
      </dgm:t>
    </dgm:pt>
    <dgm:pt modelId="{EFADF75B-24C2-47E0-A5E3-F28B7C868DDD}" type="parTrans" cxnId="{5406E947-236B-4CCD-88AA-D9D4D10C1DD2}">
      <dgm:prSet/>
      <dgm:spPr/>
      <dgm:t>
        <a:bodyPr/>
        <a:lstStyle/>
        <a:p>
          <a:endParaRPr lang="es-ES"/>
        </a:p>
      </dgm:t>
    </dgm:pt>
    <dgm:pt modelId="{16AF6BAC-E155-4982-B559-70F1E707DF6B}" type="sibTrans" cxnId="{5406E947-236B-4CCD-88AA-D9D4D10C1DD2}">
      <dgm:prSet/>
      <dgm:spPr/>
      <dgm:t>
        <a:bodyPr/>
        <a:lstStyle/>
        <a:p>
          <a:endParaRPr lang="es-ES"/>
        </a:p>
      </dgm:t>
    </dgm:pt>
    <dgm:pt modelId="{BE9A5C94-C69D-40D8-A433-429EC9DBA27F}" type="pres">
      <dgm:prSet presAssocID="{C81AEC44-1DD4-4CC6-8F94-019957C00818}" presName="hierChild1" presStyleCnt="0">
        <dgm:presLayoutVars>
          <dgm:orgChart val="1"/>
          <dgm:chPref val="1"/>
          <dgm:dir/>
          <dgm:animOne val="branch"/>
          <dgm:animLvl val="lvl"/>
          <dgm:resizeHandles/>
        </dgm:presLayoutVars>
      </dgm:prSet>
      <dgm:spPr/>
      <dgm:t>
        <a:bodyPr/>
        <a:lstStyle/>
        <a:p>
          <a:endParaRPr lang="es-ES"/>
        </a:p>
      </dgm:t>
    </dgm:pt>
    <dgm:pt modelId="{3F8AC832-B70F-42DD-9853-0C25F2C04D3B}" type="pres">
      <dgm:prSet presAssocID="{349D5087-6271-4324-B21E-95271073D9B2}" presName="hierRoot1" presStyleCnt="0">
        <dgm:presLayoutVars>
          <dgm:hierBranch val="init"/>
        </dgm:presLayoutVars>
      </dgm:prSet>
      <dgm:spPr/>
    </dgm:pt>
    <dgm:pt modelId="{27338777-6D97-46D3-BA77-66C836591358}" type="pres">
      <dgm:prSet presAssocID="{349D5087-6271-4324-B21E-95271073D9B2}" presName="rootComposite1" presStyleCnt="0"/>
      <dgm:spPr/>
    </dgm:pt>
    <dgm:pt modelId="{383D3A5D-AA82-45A7-8FA0-BD10C131B57F}" type="pres">
      <dgm:prSet presAssocID="{349D5087-6271-4324-B21E-95271073D9B2}" presName="rootText1" presStyleLbl="node0" presStyleIdx="0" presStyleCnt="1" custScaleX="62632">
        <dgm:presLayoutVars>
          <dgm:chPref val="3"/>
        </dgm:presLayoutVars>
      </dgm:prSet>
      <dgm:spPr>
        <a:prstGeom prst="roundRect">
          <a:avLst/>
        </a:prstGeom>
      </dgm:spPr>
      <dgm:t>
        <a:bodyPr/>
        <a:lstStyle/>
        <a:p>
          <a:endParaRPr lang="es-ES"/>
        </a:p>
      </dgm:t>
    </dgm:pt>
    <dgm:pt modelId="{6F374B2D-8813-442A-B0D7-4859D62C8BEB}" type="pres">
      <dgm:prSet presAssocID="{349D5087-6271-4324-B21E-95271073D9B2}" presName="rootConnector1" presStyleLbl="node1" presStyleIdx="0" presStyleCnt="0"/>
      <dgm:spPr/>
      <dgm:t>
        <a:bodyPr/>
        <a:lstStyle/>
        <a:p>
          <a:endParaRPr lang="es-ES"/>
        </a:p>
      </dgm:t>
    </dgm:pt>
    <dgm:pt modelId="{EFB3C4DE-906C-4B66-AEE4-7ABDCF682F9F}" type="pres">
      <dgm:prSet presAssocID="{349D5087-6271-4324-B21E-95271073D9B2}" presName="hierChild2" presStyleCnt="0"/>
      <dgm:spPr/>
    </dgm:pt>
    <dgm:pt modelId="{39D1F921-F596-4B7D-AA94-CF21E520CAC9}" type="pres">
      <dgm:prSet presAssocID="{F7C58C19-00F6-499E-865E-2BDD7E5DDD63}" presName="Name64" presStyleLbl="parChTrans1D2" presStyleIdx="0" presStyleCnt="3"/>
      <dgm:spPr/>
      <dgm:t>
        <a:bodyPr/>
        <a:lstStyle/>
        <a:p>
          <a:endParaRPr lang="es-ES"/>
        </a:p>
      </dgm:t>
    </dgm:pt>
    <dgm:pt modelId="{D8CC56D8-77FD-415E-9A10-88A051F3467B}" type="pres">
      <dgm:prSet presAssocID="{FE64C45E-2D5C-42EF-899D-EE264BF3EBCF}" presName="hierRoot2" presStyleCnt="0">
        <dgm:presLayoutVars>
          <dgm:hierBranch val="init"/>
        </dgm:presLayoutVars>
      </dgm:prSet>
      <dgm:spPr/>
    </dgm:pt>
    <dgm:pt modelId="{56B46B35-CD18-4081-B750-24C777D0DCE6}" type="pres">
      <dgm:prSet presAssocID="{FE64C45E-2D5C-42EF-899D-EE264BF3EBCF}" presName="rootComposite" presStyleCnt="0"/>
      <dgm:spPr/>
    </dgm:pt>
    <dgm:pt modelId="{1FB24C8F-8DB2-4660-A006-61D887879C0F}" type="pres">
      <dgm:prSet presAssocID="{FE64C45E-2D5C-42EF-899D-EE264BF3EBCF}" presName="rootText" presStyleLbl="node2" presStyleIdx="0" presStyleCnt="3" custScaleX="62183" custLinFactNeighborX="486" custLinFactNeighborY="-109">
        <dgm:presLayoutVars>
          <dgm:chPref val="3"/>
        </dgm:presLayoutVars>
      </dgm:prSet>
      <dgm:spPr>
        <a:prstGeom prst="roundRect">
          <a:avLst/>
        </a:prstGeom>
      </dgm:spPr>
      <dgm:t>
        <a:bodyPr/>
        <a:lstStyle/>
        <a:p>
          <a:endParaRPr lang="es-ES"/>
        </a:p>
      </dgm:t>
    </dgm:pt>
    <dgm:pt modelId="{68B0C2C8-884F-4E6B-9E65-1738BAF6DD40}" type="pres">
      <dgm:prSet presAssocID="{FE64C45E-2D5C-42EF-899D-EE264BF3EBCF}" presName="rootConnector" presStyleLbl="node2" presStyleIdx="0" presStyleCnt="3"/>
      <dgm:spPr/>
      <dgm:t>
        <a:bodyPr/>
        <a:lstStyle/>
        <a:p>
          <a:endParaRPr lang="es-ES"/>
        </a:p>
      </dgm:t>
    </dgm:pt>
    <dgm:pt modelId="{C7413C63-20E9-4832-A99B-CFE21A134660}" type="pres">
      <dgm:prSet presAssocID="{FE64C45E-2D5C-42EF-899D-EE264BF3EBCF}" presName="hierChild4" presStyleCnt="0"/>
      <dgm:spPr/>
    </dgm:pt>
    <dgm:pt modelId="{21D52F7C-035B-4049-9290-BA753B1DEB29}" type="pres">
      <dgm:prSet presAssocID="{36BE0263-2015-4D3A-99FE-4FECEBFA7030}" presName="Name64" presStyleLbl="parChTrans1D3" presStyleIdx="0" presStyleCnt="3"/>
      <dgm:spPr/>
      <dgm:t>
        <a:bodyPr/>
        <a:lstStyle/>
        <a:p>
          <a:endParaRPr lang="es-ES"/>
        </a:p>
      </dgm:t>
    </dgm:pt>
    <dgm:pt modelId="{E2AA07E2-9643-485A-B185-59999DFF6E83}" type="pres">
      <dgm:prSet presAssocID="{9657B087-31A9-45CD-8419-DB871E745BB2}" presName="hierRoot2" presStyleCnt="0">
        <dgm:presLayoutVars>
          <dgm:hierBranch val="init"/>
        </dgm:presLayoutVars>
      </dgm:prSet>
      <dgm:spPr/>
    </dgm:pt>
    <dgm:pt modelId="{958EA411-D1BD-4A42-8EE5-B272E6B2BEE1}" type="pres">
      <dgm:prSet presAssocID="{9657B087-31A9-45CD-8419-DB871E745BB2}" presName="rootComposite" presStyleCnt="0"/>
      <dgm:spPr/>
    </dgm:pt>
    <dgm:pt modelId="{D52BABA2-342C-40F3-A874-D7A67A531B9C}" type="pres">
      <dgm:prSet presAssocID="{9657B087-31A9-45CD-8419-DB871E745BB2}" presName="rootText" presStyleLbl="node3" presStyleIdx="0" presStyleCnt="3" custScaleX="240245">
        <dgm:presLayoutVars>
          <dgm:chPref val="3"/>
        </dgm:presLayoutVars>
      </dgm:prSet>
      <dgm:spPr>
        <a:prstGeom prst="roundRect">
          <a:avLst/>
        </a:prstGeom>
      </dgm:spPr>
      <dgm:t>
        <a:bodyPr/>
        <a:lstStyle/>
        <a:p>
          <a:endParaRPr lang="es-ES"/>
        </a:p>
      </dgm:t>
    </dgm:pt>
    <dgm:pt modelId="{59678861-8BEC-4401-9164-DB5BA17783ED}" type="pres">
      <dgm:prSet presAssocID="{9657B087-31A9-45CD-8419-DB871E745BB2}" presName="rootConnector" presStyleLbl="node3" presStyleIdx="0" presStyleCnt="3"/>
      <dgm:spPr/>
      <dgm:t>
        <a:bodyPr/>
        <a:lstStyle/>
        <a:p>
          <a:endParaRPr lang="es-ES"/>
        </a:p>
      </dgm:t>
    </dgm:pt>
    <dgm:pt modelId="{BE0C44CB-5343-462C-8607-88AE2EA0C3FB}" type="pres">
      <dgm:prSet presAssocID="{9657B087-31A9-45CD-8419-DB871E745BB2}" presName="hierChild4" presStyleCnt="0"/>
      <dgm:spPr/>
    </dgm:pt>
    <dgm:pt modelId="{0B6556F4-1497-4C5E-BA25-8BC4AD0AE758}" type="pres">
      <dgm:prSet presAssocID="{9657B087-31A9-45CD-8419-DB871E745BB2}" presName="hierChild5" presStyleCnt="0"/>
      <dgm:spPr/>
    </dgm:pt>
    <dgm:pt modelId="{3CA80BF1-8218-4B4C-A4B4-570E56838536}" type="pres">
      <dgm:prSet presAssocID="{FE64C45E-2D5C-42EF-899D-EE264BF3EBCF}" presName="hierChild5" presStyleCnt="0"/>
      <dgm:spPr/>
    </dgm:pt>
    <dgm:pt modelId="{E689D039-2DD8-45FC-BDEA-5B060C4A22EE}" type="pres">
      <dgm:prSet presAssocID="{FBCBB366-70A1-447C-B263-2B4511F535D7}" presName="Name64" presStyleLbl="parChTrans1D2" presStyleIdx="1" presStyleCnt="3"/>
      <dgm:spPr/>
      <dgm:t>
        <a:bodyPr/>
        <a:lstStyle/>
        <a:p>
          <a:endParaRPr lang="es-ES"/>
        </a:p>
      </dgm:t>
    </dgm:pt>
    <dgm:pt modelId="{E94ACBDC-7929-45BB-8259-DDDBD26A4C44}" type="pres">
      <dgm:prSet presAssocID="{532CD048-FDDC-4240-9CD1-C319CBBE43D4}" presName="hierRoot2" presStyleCnt="0">
        <dgm:presLayoutVars>
          <dgm:hierBranch val="init"/>
        </dgm:presLayoutVars>
      </dgm:prSet>
      <dgm:spPr/>
    </dgm:pt>
    <dgm:pt modelId="{C21CBDDC-3C00-4E78-BBCB-C2FDC3DB76C7}" type="pres">
      <dgm:prSet presAssocID="{532CD048-FDDC-4240-9CD1-C319CBBE43D4}" presName="rootComposite" presStyleCnt="0"/>
      <dgm:spPr/>
    </dgm:pt>
    <dgm:pt modelId="{0C2DC5E3-7C12-4362-A266-B78EDBD85F40}" type="pres">
      <dgm:prSet presAssocID="{532CD048-FDDC-4240-9CD1-C319CBBE43D4}" presName="rootText" presStyleLbl="node2" presStyleIdx="1" presStyleCnt="3" custScaleX="61451">
        <dgm:presLayoutVars>
          <dgm:chPref val="3"/>
        </dgm:presLayoutVars>
      </dgm:prSet>
      <dgm:spPr>
        <a:prstGeom prst="roundRect">
          <a:avLst/>
        </a:prstGeom>
      </dgm:spPr>
      <dgm:t>
        <a:bodyPr/>
        <a:lstStyle/>
        <a:p>
          <a:endParaRPr lang="es-ES"/>
        </a:p>
      </dgm:t>
    </dgm:pt>
    <dgm:pt modelId="{C1CEB568-4619-40AB-B2A3-677F5A8E159B}" type="pres">
      <dgm:prSet presAssocID="{532CD048-FDDC-4240-9CD1-C319CBBE43D4}" presName="rootConnector" presStyleLbl="node2" presStyleIdx="1" presStyleCnt="3"/>
      <dgm:spPr/>
      <dgm:t>
        <a:bodyPr/>
        <a:lstStyle/>
        <a:p>
          <a:endParaRPr lang="es-ES"/>
        </a:p>
      </dgm:t>
    </dgm:pt>
    <dgm:pt modelId="{ED5B845C-354C-4834-ABEF-274E7E2115B3}" type="pres">
      <dgm:prSet presAssocID="{532CD048-FDDC-4240-9CD1-C319CBBE43D4}" presName="hierChild4" presStyleCnt="0"/>
      <dgm:spPr/>
    </dgm:pt>
    <dgm:pt modelId="{D10654F5-67E5-40A6-AC9F-16DFEF7E8D52}" type="pres">
      <dgm:prSet presAssocID="{C8439443-EC02-487B-8162-D20C92745F57}" presName="Name64" presStyleLbl="parChTrans1D3" presStyleIdx="1" presStyleCnt="3"/>
      <dgm:spPr/>
      <dgm:t>
        <a:bodyPr/>
        <a:lstStyle/>
        <a:p>
          <a:endParaRPr lang="es-ES"/>
        </a:p>
      </dgm:t>
    </dgm:pt>
    <dgm:pt modelId="{5DBBEE82-8EA3-4BDC-A216-52B4AF9EF698}" type="pres">
      <dgm:prSet presAssocID="{A29829E4-8E71-4F05-9751-08F231E90F20}" presName="hierRoot2" presStyleCnt="0">
        <dgm:presLayoutVars>
          <dgm:hierBranch val="init"/>
        </dgm:presLayoutVars>
      </dgm:prSet>
      <dgm:spPr/>
    </dgm:pt>
    <dgm:pt modelId="{4DD2FA13-5485-4B56-92F8-7FAFA5D53A1A}" type="pres">
      <dgm:prSet presAssocID="{A29829E4-8E71-4F05-9751-08F231E90F20}" presName="rootComposite" presStyleCnt="0"/>
      <dgm:spPr/>
    </dgm:pt>
    <dgm:pt modelId="{704B38B1-EC77-4AE4-B2A8-D3E196F23B41}" type="pres">
      <dgm:prSet presAssocID="{A29829E4-8E71-4F05-9751-08F231E90F20}" presName="rootText" presStyleLbl="node3" presStyleIdx="1" presStyleCnt="3">
        <dgm:presLayoutVars>
          <dgm:chPref val="3"/>
        </dgm:presLayoutVars>
      </dgm:prSet>
      <dgm:spPr>
        <a:prstGeom prst="roundRect">
          <a:avLst/>
        </a:prstGeom>
      </dgm:spPr>
      <dgm:t>
        <a:bodyPr/>
        <a:lstStyle/>
        <a:p>
          <a:endParaRPr lang="es-ES"/>
        </a:p>
      </dgm:t>
    </dgm:pt>
    <dgm:pt modelId="{17012533-9137-482A-88CF-DAB99B6FC373}" type="pres">
      <dgm:prSet presAssocID="{A29829E4-8E71-4F05-9751-08F231E90F20}" presName="rootConnector" presStyleLbl="node3" presStyleIdx="1" presStyleCnt="3"/>
      <dgm:spPr/>
      <dgm:t>
        <a:bodyPr/>
        <a:lstStyle/>
        <a:p>
          <a:endParaRPr lang="es-ES"/>
        </a:p>
      </dgm:t>
    </dgm:pt>
    <dgm:pt modelId="{587D7F3B-BB77-436D-A354-80E2C7D3540C}" type="pres">
      <dgm:prSet presAssocID="{A29829E4-8E71-4F05-9751-08F231E90F20}" presName="hierChild4" presStyleCnt="0"/>
      <dgm:spPr/>
    </dgm:pt>
    <dgm:pt modelId="{73C21B15-4309-4543-B376-AE6EF022CA7D}" type="pres">
      <dgm:prSet presAssocID="{A29829E4-8E71-4F05-9751-08F231E90F20}" presName="hierChild5" presStyleCnt="0"/>
      <dgm:spPr/>
    </dgm:pt>
    <dgm:pt modelId="{A700216B-8C40-42A1-96CC-F2E59A1DA205}" type="pres">
      <dgm:prSet presAssocID="{532CD048-FDDC-4240-9CD1-C319CBBE43D4}" presName="hierChild5" presStyleCnt="0"/>
      <dgm:spPr/>
    </dgm:pt>
    <dgm:pt modelId="{122A0B20-B9F4-4B81-A843-1374D7B19237}" type="pres">
      <dgm:prSet presAssocID="{7725EACA-40CE-4CEC-88DA-1B488D8D3A36}" presName="Name64" presStyleLbl="parChTrans1D2" presStyleIdx="2" presStyleCnt="3"/>
      <dgm:spPr/>
      <dgm:t>
        <a:bodyPr/>
        <a:lstStyle/>
        <a:p>
          <a:endParaRPr lang="es-ES"/>
        </a:p>
      </dgm:t>
    </dgm:pt>
    <dgm:pt modelId="{1B48CB07-EC2F-4211-8775-C9B5077D6B61}" type="pres">
      <dgm:prSet presAssocID="{E9370A0F-6148-4AE7-B32E-D50E1C75C737}" presName="hierRoot2" presStyleCnt="0">
        <dgm:presLayoutVars>
          <dgm:hierBranch val="init"/>
        </dgm:presLayoutVars>
      </dgm:prSet>
      <dgm:spPr/>
    </dgm:pt>
    <dgm:pt modelId="{17EE8FF9-C14D-4DD2-B2AF-A636A5EA2F83}" type="pres">
      <dgm:prSet presAssocID="{E9370A0F-6148-4AE7-B32E-D50E1C75C737}" presName="rootComposite" presStyleCnt="0"/>
      <dgm:spPr/>
    </dgm:pt>
    <dgm:pt modelId="{30BB3899-FF81-494B-8F86-2362E31BF091}" type="pres">
      <dgm:prSet presAssocID="{E9370A0F-6148-4AE7-B32E-D50E1C75C737}" presName="rootText" presStyleLbl="node2" presStyleIdx="2" presStyleCnt="3" custScaleX="62040">
        <dgm:presLayoutVars>
          <dgm:chPref val="3"/>
        </dgm:presLayoutVars>
      </dgm:prSet>
      <dgm:spPr>
        <a:prstGeom prst="roundRect">
          <a:avLst/>
        </a:prstGeom>
      </dgm:spPr>
      <dgm:t>
        <a:bodyPr/>
        <a:lstStyle/>
        <a:p>
          <a:endParaRPr lang="es-ES"/>
        </a:p>
      </dgm:t>
    </dgm:pt>
    <dgm:pt modelId="{F44275CA-AF9A-47D0-BA61-A56FAC7E4895}" type="pres">
      <dgm:prSet presAssocID="{E9370A0F-6148-4AE7-B32E-D50E1C75C737}" presName="rootConnector" presStyleLbl="node2" presStyleIdx="2" presStyleCnt="3"/>
      <dgm:spPr/>
      <dgm:t>
        <a:bodyPr/>
        <a:lstStyle/>
        <a:p>
          <a:endParaRPr lang="es-ES"/>
        </a:p>
      </dgm:t>
    </dgm:pt>
    <dgm:pt modelId="{5BFB9538-BCF3-4861-B756-596BB2FC6138}" type="pres">
      <dgm:prSet presAssocID="{E9370A0F-6148-4AE7-B32E-D50E1C75C737}" presName="hierChild4" presStyleCnt="0"/>
      <dgm:spPr/>
    </dgm:pt>
    <dgm:pt modelId="{BA3185CF-A751-40D4-8F28-55826D453724}" type="pres">
      <dgm:prSet presAssocID="{EFADF75B-24C2-47E0-A5E3-F28B7C868DDD}" presName="Name64" presStyleLbl="parChTrans1D3" presStyleIdx="2" presStyleCnt="3"/>
      <dgm:spPr/>
      <dgm:t>
        <a:bodyPr/>
        <a:lstStyle/>
        <a:p>
          <a:endParaRPr lang="es-ES"/>
        </a:p>
      </dgm:t>
    </dgm:pt>
    <dgm:pt modelId="{51025AC1-5029-449E-B0DF-F7D395C8601F}" type="pres">
      <dgm:prSet presAssocID="{19D96FA3-3A77-4A78-92C2-D9A6C1C9BB17}" presName="hierRoot2" presStyleCnt="0">
        <dgm:presLayoutVars>
          <dgm:hierBranch val="init"/>
        </dgm:presLayoutVars>
      </dgm:prSet>
      <dgm:spPr/>
    </dgm:pt>
    <dgm:pt modelId="{5BD466EA-0B4C-416F-92E8-A0F16BF1C409}" type="pres">
      <dgm:prSet presAssocID="{19D96FA3-3A77-4A78-92C2-D9A6C1C9BB17}" presName="rootComposite" presStyleCnt="0"/>
      <dgm:spPr/>
    </dgm:pt>
    <dgm:pt modelId="{2B919F71-A77B-4734-88A6-22709CAFA143}" type="pres">
      <dgm:prSet presAssocID="{19D96FA3-3A77-4A78-92C2-D9A6C1C9BB17}" presName="rootText" presStyleLbl="node3" presStyleIdx="2" presStyleCnt="3">
        <dgm:presLayoutVars>
          <dgm:chPref val="3"/>
        </dgm:presLayoutVars>
      </dgm:prSet>
      <dgm:spPr>
        <a:prstGeom prst="roundRect">
          <a:avLst/>
        </a:prstGeom>
      </dgm:spPr>
      <dgm:t>
        <a:bodyPr/>
        <a:lstStyle/>
        <a:p>
          <a:endParaRPr lang="es-ES"/>
        </a:p>
      </dgm:t>
    </dgm:pt>
    <dgm:pt modelId="{E2B1249D-0204-47D7-AA5A-A2E655094BCC}" type="pres">
      <dgm:prSet presAssocID="{19D96FA3-3A77-4A78-92C2-D9A6C1C9BB17}" presName="rootConnector" presStyleLbl="node3" presStyleIdx="2" presStyleCnt="3"/>
      <dgm:spPr/>
      <dgm:t>
        <a:bodyPr/>
        <a:lstStyle/>
        <a:p>
          <a:endParaRPr lang="es-ES"/>
        </a:p>
      </dgm:t>
    </dgm:pt>
    <dgm:pt modelId="{E96CCCF9-1169-45C1-A636-6EC6A89E30D8}" type="pres">
      <dgm:prSet presAssocID="{19D96FA3-3A77-4A78-92C2-D9A6C1C9BB17}" presName="hierChild4" presStyleCnt="0"/>
      <dgm:spPr/>
    </dgm:pt>
    <dgm:pt modelId="{95688C5D-34A7-4A6A-B46B-2941A2F6792D}" type="pres">
      <dgm:prSet presAssocID="{19D96FA3-3A77-4A78-92C2-D9A6C1C9BB17}" presName="hierChild5" presStyleCnt="0"/>
      <dgm:spPr/>
    </dgm:pt>
    <dgm:pt modelId="{48A410A3-A834-44DB-85BD-5C785EFA22EA}" type="pres">
      <dgm:prSet presAssocID="{E9370A0F-6148-4AE7-B32E-D50E1C75C737}" presName="hierChild5" presStyleCnt="0"/>
      <dgm:spPr/>
    </dgm:pt>
    <dgm:pt modelId="{A947E652-5A23-402A-AA53-3CBEE66A5605}" type="pres">
      <dgm:prSet presAssocID="{349D5087-6271-4324-B21E-95271073D9B2}" presName="hierChild3" presStyleCnt="0"/>
      <dgm:spPr/>
    </dgm:pt>
  </dgm:ptLst>
  <dgm:cxnLst>
    <dgm:cxn modelId="{8A27110D-30CC-4BE6-84DF-41F9E5D47811}" type="presOf" srcId="{A29829E4-8E71-4F05-9751-08F231E90F20}" destId="{704B38B1-EC77-4AE4-B2A8-D3E196F23B41}" srcOrd="0" destOrd="0" presId="urn:microsoft.com/office/officeart/2009/3/layout/HorizontalOrganizationChart"/>
    <dgm:cxn modelId="{6A46AAF1-1457-483E-88B7-674CA8447ADE}" type="presOf" srcId="{C81AEC44-1DD4-4CC6-8F94-019957C00818}" destId="{BE9A5C94-C69D-40D8-A433-429EC9DBA27F}" srcOrd="0" destOrd="0" presId="urn:microsoft.com/office/officeart/2009/3/layout/HorizontalOrganizationChart"/>
    <dgm:cxn modelId="{26A3E3B7-8C98-4292-BE64-269D9D56AD0E}" type="presOf" srcId="{9657B087-31A9-45CD-8419-DB871E745BB2}" destId="{59678861-8BEC-4401-9164-DB5BA17783ED}" srcOrd="1" destOrd="0" presId="urn:microsoft.com/office/officeart/2009/3/layout/HorizontalOrganizationChart"/>
    <dgm:cxn modelId="{0F266CA7-7E3E-43CF-9B10-A5A095DCC189}" type="presOf" srcId="{9657B087-31A9-45CD-8419-DB871E745BB2}" destId="{D52BABA2-342C-40F3-A874-D7A67A531B9C}" srcOrd="0" destOrd="0" presId="urn:microsoft.com/office/officeart/2009/3/layout/HorizontalOrganizationChart"/>
    <dgm:cxn modelId="{445B4271-3054-43DE-BAB9-E100FB2632D2}" type="presOf" srcId="{FE64C45E-2D5C-42EF-899D-EE264BF3EBCF}" destId="{68B0C2C8-884F-4E6B-9E65-1738BAF6DD40}" srcOrd="1" destOrd="0" presId="urn:microsoft.com/office/officeart/2009/3/layout/HorizontalOrganizationChart"/>
    <dgm:cxn modelId="{8B1B0736-3C76-4FAC-B5A1-8E806E0B2376}" srcId="{349D5087-6271-4324-B21E-95271073D9B2}" destId="{FE64C45E-2D5C-42EF-899D-EE264BF3EBCF}" srcOrd="0" destOrd="0" parTransId="{F7C58C19-00F6-499E-865E-2BDD7E5DDD63}" sibTransId="{46EB66F7-F695-4667-B855-D007F33E5A4C}"/>
    <dgm:cxn modelId="{0FDA59FE-5A87-4E3F-9ECB-B844E2337B58}" srcId="{C81AEC44-1DD4-4CC6-8F94-019957C00818}" destId="{349D5087-6271-4324-B21E-95271073D9B2}" srcOrd="0" destOrd="0" parTransId="{8746442E-EB9C-4E7C-B723-0ED484E3E2A0}" sibTransId="{CD2B6FB8-C825-47C2-A8E5-41A80DF07B7C}"/>
    <dgm:cxn modelId="{8785E5BF-9D80-467A-A3AE-16EF8473B635}" srcId="{349D5087-6271-4324-B21E-95271073D9B2}" destId="{E9370A0F-6148-4AE7-B32E-D50E1C75C737}" srcOrd="2" destOrd="0" parTransId="{7725EACA-40CE-4CEC-88DA-1B488D8D3A36}" sibTransId="{7C51E1C2-3610-44AB-A055-FF923051C384}"/>
    <dgm:cxn modelId="{AC7ABCAC-A44A-4DCE-8AAD-899EF6764DBB}" type="presOf" srcId="{349D5087-6271-4324-B21E-95271073D9B2}" destId="{383D3A5D-AA82-45A7-8FA0-BD10C131B57F}" srcOrd="0" destOrd="0" presId="urn:microsoft.com/office/officeart/2009/3/layout/HorizontalOrganizationChart"/>
    <dgm:cxn modelId="{BAA3B011-732C-4155-87EE-EA3B42DC4302}" srcId="{532CD048-FDDC-4240-9CD1-C319CBBE43D4}" destId="{A29829E4-8E71-4F05-9751-08F231E90F20}" srcOrd="0" destOrd="0" parTransId="{C8439443-EC02-487B-8162-D20C92745F57}" sibTransId="{7F2E6285-BE46-4DE6-8001-39DE68C1FA5A}"/>
    <dgm:cxn modelId="{563EB2CA-C1CB-42F0-A1B5-925783EF2E36}" srcId="{FE64C45E-2D5C-42EF-899D-EE264BF3EBCF}" destId="{9657B087-31A9-45CD-8419-DB871E745BB2}" srcOrd="0" destOrd="0" parTransId="{36BE0263-2015-4D3A-99FE-4FECEBFA7030}" sibTransId="{E8F98A03-29D5-4418-826E-E0D21F53C8CC}"/>
    <dgm:cxn modelId="{5406E947-236B-4CCD-88AA-D9D4D10C1DD2}" srcId="{E9370A0F-6148-4AE7-B32E-D50E1C75C737}" destId="{19D96FA3-3A77-4A78-92C2-D9A6C1C9BB17}" srcOrd="0" destOrd="0" parTransId="{EFADF75B-24C2-47E0-A5E3-F28B7C868DDD}" sibTransId="{16AF6BAC-E155-4982-B559-70F1E707DF6B}"/>
    <dgm:cxn modelId="{F91818AA-9F82-4D86-9044-2C89AA868B0F}" type="presOf" srcId="{36BE0263-2015-4D3A-99FE-4FECEBFA7030}" destId="{21D52F7C-035B-4049-9290-BA753B1DEB29}" srcOrd="0" destOrd="0" presId="urn:microsoft.com/office/officeart/2009/3/layout/HorizontalOrganizationChart"/>
    <dgm:cxn modelId="{CE201C02-6103-4287-A109-1AF5C6DCE4B2}" type="presOf" srcId="{532CD048-FDDC-4240-9CD1-C319CBBE43D4}" destId="{0C2DC5E3-7C12-4362-A266-B78EDBD85F40}" srcOrd="0" destOrd="0" presId="urn:microsoft.com/office/officeart/2009/3/layout/HorizontalOrganizationChart"/>
    <dgm:cxn modelId="{32FB3CEA-63D4-4695-B5D1-09F7825A4622}" type="presOf" srcId="{A29829E4-8E71-4F05-9751-08F231E90F20}" destId="{17012533-9137-482A-88CF-DAB99B6FC373}" srcOrd="1" destOrd="0" presId="urn:microsoft.com/office/officeart/2009/3/layout/HorizontalOrganizationChart"/>
    <dgm:cxn modelId="{1D6C0D50-F4F7-4A6B-9175-3BB27124913D}" type="presOf" srcId="{E9370A0F-6148-4AE7-B32E-D50E1C75C737}" destId="{30BB3899-FF81-494B-8F86-2362E31BF091}" srcOrd="0" destOrd="0" presId="urn:microsoft.com/office/officeart/2009/3/layout/HorizontalOrganizationChart"/>
    <dgm:cxn modelId="{B2C02806-B87A-440A-BDE9-BE316B613AF6}" type="presOf" srcId="{532CD048-FDDC-4240-9CD1-C319CBBE43D4}" destId="{C1CEB568-4619-40AB-B2A3-677F5A8E159B}" srcOrd="1" destOrd="0" presId="urn:microsoft.com/office/officeart/2009/3/layout/HorizontalOrganizationChart"/>
    <dgm:cxn modelId="{1E96322A-358B-4531-920A-5BC8B7CD883B}" type="presOf" srcId="{FE64C45E-2D5C-42EF-899D-EE264BF3EBCF}" destId="{1FB24C8F-8DB2-4660-A006-61D887879C0F}" srcOrd="0" destOrd="0" presId="urn:microsoft.com/office/officeart/2009/3/layout/HorizontalOrganizationChart"/>
    <dgm:cxn modelId="{BF204766-B69B-428E-ACDB-4E202965D1E7}" type="presOf" srcId="{C8439443-EC02-487B-8162-D20C92745F57}" destId="{D10654F5-67E5-40A6-AC9F-16DFEF7E8D52}" srcOrd="0" destOrd="0" presId="urn:microsoft.com/office/officeart/2009/3/layout/HorizontalOrganizationChart"/>
    <dgm:cxn modelId="{19FFC351-D668-4A1B-9A2C-48DEF9B05F7E}" srcId="{349D5087-6271-4324-B21E-95271073D9B2}" destId="{532CD048-FDDC-4240-9CD1-C319CBBE43D4}" srcOrd="1" destOrd="0" parTransId="{FBCBB366-70A1-447C-B263-2B4511F535D7}" sibTransId="{77A2558F-B471-4A39-B248-18529112729E}"/>
    <dgm:cxn modelId="{D4309B87-7B5F-43F3-B1CF-C5FE287F87B1}" type="presOf" srcId="{FBCBB366-70A1-447C-B263-2B4511F535D7}" destId="{E689D039-2DD8-45FC-BDEA-5B060C4A22EE}" srcOrd="0" destOrd="0" presId="urn:microsoft.com/office/officeart/2009/3/layout/HorizontalOrganizationChart"/>
    <dgm:cxn modelId="{9B7C30F2-732F-418B-B6DC-7487248869B7}" type="presOf" srcId="{F7C58C19-00F6-499E-865E-2BDD7E5DDD63}" destId="{39D1F921-F596-4B7D-AA94-CF21E520CAC9}" srcOrd="0" destOrd="0" presId="urn:microsoft.com/office/officeart/2009/3/layout/HorizontalOrganizationChart"/>
    <dgm:cxn modelId="{F1CC2923-9722-4161-A362-E27D56207FA4}" type="presOf" srcId="{19D96FA3-3A77-4A78-92C2-D9A6C1C9BB17}" destId="{E2B1249D-0204-47D7-AA5A-A2E655094BCC}" srcOrd="1" destOrd="0" presId="urn:microsoft.com/office/officeart/2009/3/layout/HorizontalOrganizationChart"/>
    <dgm:cxn modelId="{46296E21-38CB-4371-BFBF-57CDB4244E60}" type="presOf" srcId="{349D5087-6271-4324-B21E-95271073D9B2}" destId="{6F374B2D-8813-442A-B0D7-4859D62C8BEB}" srcOrd="1" destOrd="0" presId="urn:microsoft.com/office/officeart/2009/3/layout/HorizontalOrganizationChart"/>
    <dgm:cxn modelId="{487CCBF8-0EF7-46E3-9D7C-19572E7D2B7F}" type="presOf" srcId="{EFADF75B-24C2-47E0-A5E3-F28B7C868DDD}" destId="{BA3185CF-A751-40D4-8F28-55826D453724}" srcOrd="0" destOrd="0" presId="urn:microsoft.com/office/officeart/2009/3/layout/HorizontalOrganizationChart"/>
    <dgm:cxn modelId="{30CEAB97-5795-4FF3-A18F-DCD2E1114A92}" type="presOf" srcId="{7725EACA-40CE-4CEC-88DA-1B488D8D3A36}" destId="{122A0B20-B9F4-4B81-A843-1374D7B19237}" srcOrd="0" destOrd="0" presId="urn:microsoft.com/office/officeart/2009/3/layout/HorizontalOrganizationChart"/>
    <dgm:cxn modelId="{4E26EDF4-6A0F-46FC-A20E-904122B20E9E}" type="presOf" srcId="{E9370A0F-6148-4AE7-B32E-D50E1C75C737}" destId="{F44275CA-AF9A-47D0-BA61-A56FAC7E4895}" srcOrd="1" destOrd="0" presId="urn:microsoft.com/office/officeart/2009/3/layout/HorizontalOrganizationChart"/>
    <dgm:cxn modelId="{7865E3A6-507D-457F-8EEC-730BE3503408}" type="presOf" srcId="{19D96FA3-3A77-4A78-92C2-D9A6C1C9BB17}" destId="{2B919F71-A77B-4734-88A6-22709CAFA143}" srcOrd="0" destOrd="0" presId="urn:microsoft.com/office/officeart/2009/3/layout/HorizontalOrganizationChart"/>
    <dgm:cxn modelId="{54E4AF0F-F69A-4D4C-9534-9E91097FD1ED}" type="presParOf" srcId="{BE9A5C94-C69D-40D8-A433-429EC9DBA27F}" destId="{3F8AC832-B70F-42DD-9853-0C25F2C04D3B}" srcOrd="0" destOrd="0" presId="urn:microsoft.com/office/officeart/2009/3/layout/HorizontalOrganizationChart"/>
    <dgm:cxn modelId="{60E13A8D-2DC4-40BD-A2C7-E201005802AB}" type="presParOf" srcId="{3F8AC832-B70F-42DD-9853-0C25F2C04D3B}" destId="{27338777-6D97-46D3-BA77-66C836591358}" srcOrd="0" destOrd="0" presId="urn:microsoft.com/office/officeart/2009/3/layout/HorizontalOrganizationChart"/>
    <dgm:cxn modelId="{68C5E5E8-E361-4745-8AB2-3A2626F68EB7}" type="presParOf" srcId="{27338777-6D97-46D3-BA77-66C836591358}" destId="{383D3A5D-AA82-45A7-8FA0-BD10C131B57F}" srcOrd="0" destOrd="0" presId="urn:microsoft.com/office/officeart/2009/3/layout/HorizontalOrganizationChart"/>
    <dgm:cxn modelId="{11950786-C0EC-45AC-B419-09E240BF1C21}" type="presParOf" srcId="{27338777-6D97-46D3-BA77-66C836591358}" destId="{6F374B2D-8813-442A-B0D7-4859D62C8BEB}" srcOrd="1" destOrd="0" presId="urn:microsoft.com/office/officeart/2009/3/layout/HorizontalOrganizationChart"/>
    <dgm:cxn modelId="{FC3B4BC4-4BDC-40B9-B884-83B6647D19C7}" type="presParOf" srcId="{3F8AC832-B70F-42DD-9853-0C25F2C04D3B}" destId="{EFB3C4DE-906C-4B66-AEE4-7ABDCF682F9F}" srcOrd="1" destOrd="0" presId="urn:microsoft.com/office/officeart/2009/3/layout/HorizontalOrganizationChart"/>
    <dgm:cxn modelId="{EB3F3C71-53FD-4733-B19C-F196824B1092}" type="presParOf" srcId="{EFB3C4DE-906C-4B66-AEE4-7ABDCF682F9F}" destId="{39D1F921-F596-4B7D-AA94-CF21E520CAC9}" srcOrd="0" destOrd="0" presId="urn:microsoft.com/office/officeart/2009/3/layout/HorizontalOrganizationChart"/>
    <dgm:cxn modelId="{1429BB14-EA01-4258-B350-7567EDC12530}" type="presParOf" srcId="{EFB3C4DE-906C-4B66-AEE4-7ABDCF682F9F}" destId="{D8CC56D8-77FD-415E-9A10-88A051F3467B}" srcOrd="1" destOrd="0" presId="urn:microsoft.com/office/officeart/2009/3/layout/HorizontalOrganizationChart"/>
    <dgm:cxn modelId="{FF3FE14A-2EED-467F-B071-3F2752EDC099}" type="presParOf" srcId="{D8CC56D8-77FD-415E-9A10-88A051F3467B}" destId="{56B46B35-CD18-4081-B750-24C777D0DCE6}" srcOrd="0" destOrd="0" presId="urn:microsoft.com/office/officeart/2009/3/layout/HorizontalOrganizationChart"/>
    <dgm:cxn modelId="{5123E7B6-CABC-4FB8-871E-DD90B4C61F22}" type="presParOf" srcId="{56B46B35-CD18-4081-B750-24C777D0DCE6}" destId="{1FB24C8F-8DB2-4660-A006-61D887879C0F}" srcOrd="0" destOrd="0" presId="urn:microsoft.com/office/officeart/2009/3/layout/HorizontalOrganizationChart"/>
    <dgm:cxn modelId="{D28BC5EF-4FBC-4C92-BD5F-711FB099D68C}" type="presParOf" srcId="{56B46B35-CD18-4081-B750-24C777D0DCE6}" destId="{68B0C2C8-884F-4E6B-9E65-1738BAF6DD40}" srcOrd="1" destOrd="0" presId="urn:microsoft.com/office/officeart/2009/3/layout/HorizontalOrganizationChart"/>
    <dgm:cxn modelId="{4BBC0903-48C4-4799-A6AE-07A2B0B17B95}" type="presParOf" srcId="{D8CC56D8-77FD-415E-9A10-88A051F3467B}" destId="{C7413C63-20E9-4832-A99B-CFE21A134660}" srcOrd="1" destOrd="0" presId="urn:microsoft.com/office/officeart/2009/3/layout/HorizontalOrganizationChart"/>
    <dgm:cxn modelId="{087278C1-B2FD-4B7E-9C77-70EAD9DDF42B}" type="presParOf" srcId="{C7413C63-20E9-4832-A99B-CFE21A134660}" destId="{21D52F7C-035B-4049-9290-BA753B1DEB29}" srcOrd="0" destOrd="0" presId="urn:microsoft.com/office/officeart/2009/3/layout/HorizontalOrganizationChart"/>
    <dgm:cxn modelId="{7B74B5B1-3C26-4D6A-B098-37EF3BFB743B}" type="presParOf" srcId="{C7413C63-20E9-4832-A99B-CFE21A134660}" destId="{E2AA07E2-9643-485A-B185-59999DFF6E83}" srcOrd="1" destOrd="0" presId="urn:microsoft.com/office/officeart/2009/3/layout/HorizontalOrganizationChart"/>
    <dgm:cxn modelId="{63AC33C7-E5D2-4A41-9D36-7B5AF76CB2A3}" type="presParOf" srcId="{E2AA07E2-9643-485A-B185-59999DFF6E83}" destId="{958EA411-D1BD-4A42-8EE5-B272E6B2BEE1}" srcOrd="0" destOrd="0" presId="urn:microsoft.com/office/officeart/2009/3/layout/HorizontalOrganizationChart"/>
    <dgm:cxn modelId="{3D616204-3646-44BA-A85E-681CBDB00057}" type="presParOf" srcId="{958EA411-D1BD-4A42-8EE5-B272E6B2BEE1}" destId="{D52BABA2-342C-40F3-A874-D7A67A531B9C}" srcOrd="0" destOrd="0" presId="urn:microsoft.com/office/officeart/2009/3/layout/HorizontalOrganizationChart"/>
    <dgm:cxn modelId="{7B2FB214-1A12-4061-B343-1ABF3DD208AE}" type="presParOf" srcId="{958EA411-D1BD-4A42-8EE5-B272E6B2BEE1}" destId="{59678861-8BEC-4401-9164-DB5BA17783ED}" srcOrd="1" destOrd="0" presId="urn:microsoft.com/office/officeart/2009/3/layout/HorizontalOrganizationChart"/>
    <dgm:cxn modelId="{746A8F8C-116B-4AE6-8569-4FE614645807}" type="presParOf" srcId="{E2AA07E2-9643-485A-B185-59999DFF6E83}" destId="{BE0C44CB-5343-462C-8607-88AE2EA0C3FB}" srcOrd="1" destOrd="0" presId="urn:microsoft.com/office/officeart/2009/3/layout/HorizontalOrganizationChart"/>
    <dgm:cxn modelId="{CFE8A891-BC37-4E88-9FC1-BA7B843E19C5}" type="presParOf" srcId="{E2AA07E2-9643-485A-B185-59999DFF6E83}" destId="{0B6556F4-1497-4C5E-BA25-8BC4AD0AE758}" srcOrd="2" destOrd="0" presId="urn:microsoft.com/office/officeart/2009/3/layout/HorizontalOrganizationChart"/>
    <dgm:cxn modelId="{3E02546C-8085-476C-AE5C-35FDA797A3F6}" type="presParOf" srcId="{D8CC56D8-77FD-415E-9A10-88A051F3467B}" destId="{3CA80BF1-8218-4B4C-A4B4-570E56838536}" srcOrd="2" destOrd="0" presId="urn:microsoft.com/office/officeart/2009/3/layout/HorizontalOrganizationChart"/>
    <dgm:cxn modelId="{BC2A1A1E-AB68-4387-B027-791A29C40900}" type="presParOf" srcId="{EFB3C4DE-906C-4B66-AEE4-7ABDCF682F9F}" destId="{E689D039-2DD8-45FC-BDEA-5B060C4A22EE}" srcOrd="2" destOrd="0" presId="urn:microsoft.com/office/officeart/2009/3/layout/HorizontalOrganizationChart"/>
    <dgm:cxn modelId="{A2F5F636-87D6-4418-A33C-71436212B790}" type="presParOf" srcId="{EFB3C4DE-906C-4B66-AEE4-7ABDCF682F9F}" destId="{E94ACBDC-7929-45BB-8259-DDDBD26A4C44}" srcOrd="3" destOrd="0" presId="urn:microsoft.com/office/officeart/2009/3/layout/HorizontalOrganizationChart"/>
    <dgm:cxn modelId="{2823BDF0-A9C1-4CAC-9B62-24AA2630571C}" type="presParOf" srcId="{E94ACBDC-7929-45BB-8259-DDDBD26A4C44}" destId="{C21CBDDC-3C00-4E78-BBCB-C2FDC3DB76C7}" srcOrd="0" destOrd="0" presId="urn:microsoft.com/office/officeart/2009/3/layout/HorizontalOrganizationChart"/>
    <dgm:cxn modelId="{AEDEC4D0-AD91-4BD2-AAAF-E3BE5C84D2B2}" type="presParOf" srcId="{C21CBDDC-3C00-4E78-BBCB-C2FDC3DB76C7}" destId="{0C2DC5E3-7C12-4362-A266-B78EDBD85F40}" srcOrd="0" destOrd="0" presId="urn:microsoft.com/office/officeart/2009/3/layout/HorizontalOrganizationChart"/>
    <dgm:cxn modelId="{EFBA3297-820E-4A9E-B116-E7BA9E6164AD}" type="presParOf" srcId="{C21CBDDC-3C00-4E78-BBCB-C2FDC3DB76C7}" destId="{C1CEB568-4619-40AB-B2A3-677F5A8E159B}" srcOrd="1" destOrd="0" presId="urn:microsoft.com/office/officeart/2009/3/layout/HorizontalOrganizationChart"/>
    <dgm:cxn modelId="{0074B197-D23A-4601-A70A-39811D98D703}" type="presParOf" srcId="{E94ACBDC-7929-45BB-8259-DDDBD26A4C44}" destId="{ED5B845C-354C-4834-ABEF-274E7E2115B3}" srcOrd="1" destOrd="0" presId="urn:microsoft.com/office/officeart/2009/3/layout/HorizontalOrganizationChart"/>
    <dgm:cxn modelId="{8BFE1959-2350-4C2E-9AAA-7336EADB9879}" type="presParOf" srcId="{ED5B845C-354C-4834-ABEF-274E7E2115B3}" destId="{D10654F5-67E5-40A6-AC9F-16DFEF7E8D52}" srcOrd="0" destOrd="0" presId="urn:microsoft.com/office/officeart/2009/3/layout/HorizontalOrganizationChart"/>
    <dgm:cxn modelId="{41964ED1-AA62-4679-A47B-6B8EC5682919}" type="presParOf" srcId="{ED5B845C-354C-4834-ABEF-274E7E2115B3}" destId="{5DBBEE82-8EA3-4BDC-A216-52B4AF9EF698}" srcOrd="1" destOrd="0" presId="urn:microsoft.com/office/officeart/2009/3/layout/HorizontalOrganizationChart"/>
    <dgm:cxn modelId="{B9190888-45A5-4840-BA74-0A414A564CA7}" type="presParOf" srcId="{5DBBEE82-8EA3-4BDC-A216-52B4AF9EF698}" destId="{4DD2FA13-5485-4B56-92F8-7FAFA5D53A1A}" srcOrd="0" destOrd="0" presId="urn:microsoft.com/office/officeart/2009/3/layout/HorizontalOrganizationChart"/>
    <dgm:cxn modelId="{A77DC438-441D-4616-9189-0521AD1D4517}" type="presParOf" srcId="{4DD2FA13-5485-4B56-92F8-7FAFA5D53A1A}" destId="{704B38B1-EC77-4AE4-B2A8-D3E196F23B41}" srcOrd="0" destOrd="0" presId="urn:microsoft.com/office/officeart/2009/3/layout/HorizontalOrganizationChart"/>
    <dgm:cxn modelId="{1E04BFE6-0DF5-4767-BA44-E4B90B44F07E}" type="presParOf" srcId="{4DD2FA13-5485-4B56-92F8-7FAFA5D53A1A}" destId="{17012533-9137-482A-88CF-DAB99B6FC373}" srcOrd="1" destOrd="0" presId="urn:microsoft.com/office/officeart/2009/3/layout/HorizontalOrganizationChart"/>
    <dgm:cxn modelId="{2372F0A8-62F1-4888-8043-BBA2EC59EABB}" type="presParOf" srcId="{5DBBEE82-8EA3-4BDC-A216-52B4AF9EF698}" destId="{587D7F3B-BB77-436D-A354-80E2C7D3540C}" srcOrd="1" destOrd="0" presId="urn:microsoft.com/office/officeart/2009/3/layout/HorizontalOrganizationChart"/>
    <dgm:cxn modelId="{997970E3-AFDC-4C24-841F-C49DEEE27120}" type="presParOf" srcId="{5DBBEE82-8EA3-4BDC-A216-52B4AF9EF698}" destId="{73C21B15-4309-4543-B376-AE6EF022CA7D}" srcOrd="2" destOrd="0" presId="urn:microsoft.com/office/officeart/2009/3/layout/HorizontalOrganizationChart"/>
    <dgm:cxn modelId="{73E43393-47FF-4A73-96F3-AF6B04E3E7C4}" type="presParOf" srcId="{E94ACBDC-7929-45BB-8259-DDDBD26A4C44}" destId="{A700216B-8C40-42A1-96CC-F2E59A1DA205}" srcOrd="2" destOrd="0" presId="urn:microsoft.com/office/officeart/2009/3/layout/HorizontalOrganizationChart"/>
    <dgm:cxn modelId="{D2D976B2-7D7E-4569-87DE-8C44AB5D9382}" type="presParOf" srcId="{EFB3C4DE-906C-4B66-AEE4-7ABDCF682F9F}" destId="{122A0B20-B9F4-4B81-A843-1374D7B19237}" srcOrd="4" destOrd="0" presId="urn:microsoft.com/office/officeart/2009/3/layout/HorizontalOrganizationChart"/>
    <dgm:cxn modelId="{6DA81C69-003A-4D2C-AA3F-E29B00851C0F}" type="presParOf" srcId="{EFB3C4DE-906C-4B66-AEE4-7ABDCF682F9F}" destId="{1B48CB07-EC2F-4211-8775-C9B5077D6B61}" srcOrd="5" destOrd="0" presId="urn:microsoft.com/office/officeart/2009/3/layout/HorizontalOrganizationChart"/>
    <dgm:cxn modelId="{1F9C9F8A-3486-434C-AF34-9B7B333F69EF}" type="presParOf" srcId="{1B48CB07-EC2F-4211-8775-C9B5077D6B61}" destId="{17EE8FF9-C14D-4DD2-B2AF-A636A5EA2F83}" srcOrd="0" destOrd="0" presId="urn:microsoft.com/office/officeart/2009/3/layout/HorizontalOrganizationChart"/>
    <dgm:cxn modelId="{6B19E583-36E1-49DC-B393-00D338A78A89}" type="presParOf" srcId="{17EE8FF9-C14D-4DD2-B2AF-A636A5EA2F83}" destId="{30BB3899-FF81-494B-8F86-2362E31BF091}" srcOrd="0" destOrd="0" presId="urn:microsoft.com/office/officeart/2009/3/layout/HorizontalOrganizationChart"/>
    <dgm:cxn modelId="{56D7C493-C4A8-4017-94DB-AB66DB5DD2A5}" type="presParOf" srcId="{17EE8FF9-C14D-4DD2-B2AF-A636A5EA2F83}" destId="{F44275CA-AF9A-47D0-BA61-A56FAC7E4895}" srcOrd="1" destOrd="0" presId="urn:microsoft.com/office/officeart/2009/3/layout/HorizontalOrganizationChart"/>
    <dgm:cxn modelId="{1695A707-C202-44C2-B6BA-62C842AD9E46}" type="presParOf" srcId="{1B48CB07-EC2F-4211-8775-C9B5077D6B61}" destId="{5BFB9538-BCF3-4861-B756-596BB2FC6138}" srcOrd="1" destOrd="0" presId="urn:microsoft.com/office/officeart/2009/3/layout/HorizontalOrganizationChart"/>
    <dgm:cxn modelId="{E0DA359B-CFBF-46E5-B359-5AC0792A28A9}" type="presParOf" srcId="{5BFB9538-BCF3-4861-B756-596BB2FC6138}" destId="{BA3185CF-A751-40D4-8F28-55826D453724}" srcOrd="0" destOrd="0" presId="urn:microsoft.com/office/officeart/2009/3/layout/HorizontalOrganizationChart"/>
    <dgm:cxn modelId="{680F462E-02C6-450A-8A7A-12F88BFCE38A}" type="presParOf" srcId="{5BFB9538-BCF3-4861-B756-596BB2FC6138}" destId="{51025AC1-5029-449E-B0DF-F7D395C8601F}" srcOrd="1" destOrd="0" presId="urn:microsoft.com/office/officeart/2009/3/layout/HorizontalOrganizationChart"/>
    <dgm:cxn modelId="{64A934B1-3484-4401-881C-82F2FDA3F657}" type="presParOf" srcId="{51025AC1-5029-449E-B0DF-F7D395C8601F}" destId="{5BD466EA-0B4C-416F-92E8-A0F16BF1C409}" srcOrd="0" destOrd="0" presId="urn:microsoft.com/office/officeart/2009/3/layout/HorizontalOrganizationChart"/>
    <dgm:cxn modelId="{69CEB51E-9ABF-43BA-9B34-90956A9615EA}" type="presParOf" srcId="{5BD466EA-0B4C-416F-92E8-A0F16BF1C409}" destId="{2B919F71-A77B-4734-88A6-22709CAFA143}" srcOrd="0" destOrd="0" presId="urn:microsoft.com/office/officeart/2009/3/layout/HorizontalOrganizationChart"/>
    <dgm:cxn modelId="{5D22F65B-1FC9-47E8-80B7-672AABC22BF9}" type="presParOf" srcId="{5BD466EA-0B4C-416F-92E8-A0F16BF1C409}" destId="{E2B1249D-0204-47D7-AA5A-A2E655094BCC}" srcOrd="1" destOrd="0" presId="urn:microsoft.com/office/officeart/2009/3/layout/HorizontalOrganizationChart"/>
    <dgm:cxn modelId="{B5823900-5632-4C78-B4EC-4636F7358E20}" type="presParOf" srcId="{51025AC1-5029-449E-B0DF-F7D395C8601F}" destId="{E96CCCF9-1169-45C1-A636-6EC6A89E30D8}" srcOrd="1" destOrd="0" presId="urn:microsoft.com/office/officeart/2009/3/layout/HorizontalOrganizationChart"/>
    <dgm:cxn modelId="{FB1BD540-3AAF-4876-90BE-1A05683483CE}" type="presParOf" srcId="{51025AC1-5029-449E-B0DF-F7D395C8601F}" destId="{95688C5D-34A7-4A6A-B46B-2941A2F6792D}" srcOrd="2" destOrd="0" presId="urn:microsoft.com/office/officeart/2009/3/layout/HorizontalOrganizationChart"/>
    <dgm:cxn modelId="{0693756F-B02A-4043-8CD3-37D8787AC6DD}" type="presParOf" srcId="{1B48CB07-EC2F-4211-8775-C9B5077D6B61}" destId="{48A410A3-A834-44DB-85BD-5C785EFA22EA}" srcOrd="2" destOrd="0" presId="urn:microsoft.com/office/officeart/2009/3/layout/HorizontalOrganizationChart"/>
    <dgm:cxn modelId="{8D89F843-A671-4B19-934B-44E58374FA95}" type="presParOf" srcId="{3F8AC832-B70F-42DD-9853-0C25F2C04D3B}" destId="{A947E652-5A23-402A-AA53-3CBEE66A5605}" srcOrd="2" destOrd="0" presId="urn:microsoft.com/office/officeart/2009/3/layout/HorizontalOrganizationChart"/>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1E5AA07-DA6A-47DF-94F9-8A0DAF2D39B5}">
      <dsp:nvSpPr>
        <dsp:cNvPr id="0" name=""/>
        <dsp:cNvSpPr/>
      </dsp:nvSpPr>
      <dsp:spPr>
        <a:xfrm>
          <a:off x="4063007" y="1818"/>
          <a:ext cx="3761184" cy="2507456"/>
        </a:xfrm>
        <a:prstGeom prst="roundRect">
          <a:avLst>
            <a:gd name="adj" fmla="val 10000"/>
          </a:avLst>
        </a:prstGeom>
        <a:solidFill>
          <a:schemeClr val="bg1">
            <a:lumMod val="95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s-ES" sz="2400" b="1" kern="1200" dirty="0">
              <a:solidFill>
                <a:schemeClr val="tx1"/>
              </a:solidFill>
              <a:latin typeface="Arial" panose="020B0604020202020204" pitchFamily="34" charset="0"/>
              <a:cs typeface="Arial" panose="020B0604020202020204" pitchFamily="34" charset="0"/>
            </a:rPr>
            <a:t>Sistema magnético nanoscópico </a:t>
          </a:r>
        </a:p>
        <a:p>
          <a:pPr lvl="0" algn="just" defTabSz="1066800">
            <a:lnSpc>
              <a:spcPct val="90000"/>
            </a:lnSpc>
            <a:spcBef>
              <a:spcPct val="0"/>
            </a:spcBef>
            <a:spcAft>
              <a:spcPct val="35000"/>
            </a:spcAft>
          </a:pPr>
          <a:r>
            <a:rPr lang="es-ES" sz="1400" kern="1200" dirty="0">
              <a:solidFill>
                <a:schemeClr val="tx1"/>
              </a:solidFill>
              <a:latin typeface="Arial" panose="020B0604020202020204" pitchFamily="34" charset="0"/>
              <a:cs typeface="Arial" panose="020B0604020202020204" pitchFamily="34" charset="0"/>
            </a:rPr>
            <a:t>Está formado por partículas o aglomerados magnéticos cuyo tamaño es del orden de algunos </a:t>
          </a:r>
          <a:r>
            <a:rPr lang="es-ES" sz="1400" kern="1200" dirty="0" smtClean="0">
              <a:solidFill>
                <a:schemeClr val="tx1"/>
              </a:solidFill>
              <a:latin typeface="Arial" panose="020B0604020202020204" pitchFamily="34" charset="0"/>
              <a:cs typeface="Arial" panose="020B0604020202020204" pitchFamily="34" charset="0"/>
            </a:rPr>
            <a:t>nanómetros, comparable con el tamaño de los dominios magnéticos del material base</a:t>
          </a:r>
          <a:endParaRPr lang="es-ES" sz="1400" kern="1200" dirty="0">
            <a:solidFill>
              <a:schemeClr val="tx1"/>
            </a:solidFill>
            <a:latin typeface="Arial" panose="020B0604020202020204" pitchFamily="34" charset="0"/>
            <a:cs typeface="Arial" panose="020B0604020202020204" pitchFamily="34" charset="0"/>
          </a:endParaRPr>
        </a:p>
      </dsp:txBody>
      <dsp:txXfrm>
        <a:off x="4063007" y="1818"/>
        <a:ext cx="3761184" cy="2507456"/>
      </dsp:txXfrm>
    </dsp:sp>
    <dsp:sp modelId="{44BDE14E-E1AD-4EF5-A4A0-E30B0DD4FCB6}">
      <dsp:nvSpPr>
        <dsp:cNvPr id="0" name=""/>
        <dsp:cNvSpPr/>
      </dsp:nvSpPr>
      <dsp:spPr>
        <a:xfrm>
          <a:off x="3498830" y="2509274"/>
          <a:ext cx="2444769" cy="1002982"/>
        </a:xfrm>
        <a:custGeom>
          <a:avLst/>
          <a:gdLst/>
          <a:ahLst/>
          <a:cxnLst/>
          <a:rect l="0" t="0" r="0" b="0"/>
          <a:pathLst>
            <a:path>
              <a:moveTo>
                <a:pt x="2444769" y="0"/>
              </a:moveTo>
              <a:lnTo>
                <a:pt x="2444769" y="501491"/>
              </a:lnTo>
              <a:lnTo>
                <a:pt x="0" y="501491"/>
              </a:lnTo>
              <a:lnTo>
                <a:pt x="0" y="1002982"/>
              </a:lnTo>
            </a:path>
          </a:pathLst>
        </a:custGeom>
        <a:noFill/>
        <a:ln w="12700" cap="flat" cmpd="sng" algn="ctr">
          <a:solidFill>
            <a:schemeClr val="tx1">
              <a:lumMod val="50000"/>
              <a:lumOff val="50000"/>
            </a:schemeClr>
          </a:solidFill>
          <a:prstDash val="solid"/>
          <a:miter lim="800000"/>
        </a:ln>
        <a:effectLst/>
      </dsp:spPr>
      <dsp:style>
        <a:lnRef idx="2">
          <a:scrgbClr r="0" g="0" b="0"/>
        </a:lnRef>
        <a:fillRef idx="0">
          <a:scrgbClr r="0" g="0" b="0"/>
        </a:fillRef>
        <a:effectRef idx="0">
          <a:scrgbClr r="0" g="0" b="0"/>
        </a:effectRef>
        <a:fontRef idx="minor"/>
      </dsp:style>
    </dsp:sp>
    <dsp:sp modelId="{33178390-A7AF-4884-B8BA-A9CF464EF441}">
      <dsp:nvSpPr>
        <dsp:cNvPr id="0" name=""/>
        <dsp:cNvSpPr/>
      </dsp:nvSpPr>
      <dsp:spPr>
        <a:xfrm>
          <a:off x="1618237" y="3512257"/>
          <a:ext cx="3761184" cy="2507456"/>
        </a:xfrm>
        <a:prstGeom prst="roundRect">
          <a:avLst>
            <a:gd name="adj" fmla="val 10000"/>
          </a:avLst>
        </a:prstGeom>
        <a:solidFill>
          <a:schemeClr val="bg1">
            <a:lumMod val="85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s-ES" sz="2000" b="1" kern="1200" dirty="0">
              <a:solidFill>
                <a:schemeClr val="tx1"/>
              </a:solidFill>
              <a:latin typeface="Arial" panose="020B0604020202020204" pitchFamily="34" charset="0"/>
              <a:cs typeface="Arial" panose="020B0604020202020204" pitchFamily="34" charset="0"/>
            </a:rPr>
            <a:t>sólidos granulares</a:t>
          </a:r>
        </a:p>
        <a:p>
          <a:pPr lvl="0" algn="just" defTabSz="889000">
            <a:lnSpc>
              <a:spcPct val="90000"/>
            </a:lnSpc>
            <a:spcBef>
              <a:spcPct val="0"/>
            </a:spcBef>
            <a:spcAft>
              <a:spcPct val="35000"/>
            </a:spcAft>
          </a:pPr>
          <a:r>
            <a:rPr lang="es-ES" sz="1400" kern="1200" dirty="0">
              <a:solidFill>
                <a:schemeClr val="tx1"/>
              </a:solidFill>
              <a:latin typeface="Arial" panose="020B0604020202020204" pitchFamily="34" charset="0"/>
              <a:cs typeface="Arial" panose="020B0604020202020204" pitchFamily="34" charset="0"/>
            </a:rPr>
            <a:t>En los sólidos granulares, </a:t>
          </a:r>
          <a:r>
            <a:rPr lang="es-ES" sz="1400" kern="1200" dirty="0" smtClean="0">
              <a:solidFill>
                <a:schemeClr val="tx1"/>
              </a:solidFill>
              <a:latin typeface="Arial" panose="020B0604020202020204" pitchFamily="34" charset="0"/>
              <a:cs typeface="Arial" panose="020B0604020202020204" pitchFamily="34" charset="0"/>
            </a:rPr>
            <a:t>un </a:t>
          </a:r>
          <a:r>
            <a:rPr lang="es-ES" sz="1400" kern="1200" dirty="0">
              <a:solidFill>
                <a:schemeClr val="tx1"/>
              </a:solidFill>
              <a:latin typeface="Arial" panose="020B0604020202020204" pitchFamily="34" charset="0"/>
              <a:cs typeface="Arial" panose="020B0604020202020204" pitchFamily="34" charset="0"/>
            </a:rPr>
            <a:t>matriz </a:t>
          </a:r>
          <a:r>
            <a:rPr lang="es-ES" sz="1400" kern="1200" dirty="0" smtClean="0">
              <a:solidFill>
                <a:schemeClr val="tx1"/>
              </a:solidFill>
              <a:latin typeface="Arial" panose="020B0604020202020204" pitchFamily="34" charset="0"/>
              <a:cs typeface="Arial" panose="020B0604020202020204" pitchFamily="34" charset="0"/>
            </a:rPr>
            <a:t>sólida contiene inmersas </a:t>
          </a:r>
          <a:r>
            <a:rPr lang="es-ES" sz="1400" kern="1200" dirty="0">
              <a:solidFill>
                <a:schemeClr val="tx1"/>
              </a:solidFill>
              <a:latin typeface="Arial" panose="020B0604020202020204" pitchFamily="34" charset="0"/>
              <a:cs typeface="Arial" panose="020B0604020202020204" pitchFamily="34" charset="0"/>
            </a:rPr>
            <a:t>las </a:t>
          </a:r>
          <a:r>
            <a:rPr lang="es-ES" sz="1400" kern="1200" dirty="0" smtClean="0">
              <a:solidFill>
                <a:schemeClr val="tx1"/>
              </a:solidFill>
              <a:latin typeface="Arial" panose="020B0604020202020204" pitchFamily="34" charset="0"/>
              <a:cs typeface="Arial" panose="020B0604020202020204" pitchFamily="34" charset="0"/>
            </a:rPr>
            <a:t>nanopartículas. Esta matriz puede </a:t>
          </a:r>
          <a:r>
            <a:rPr lang="es-ES" sz="1400" kern="1200" dirty="0">
              <a:solidFill>
                <a:schemeClr val="tx1"/>
              </a:solidFill>
              <a:latin typeface="Arial" panose="020B0604020202020204" pitchFamily="34" charset="0"/>
              <a:cs typeface="Arial" panose="020B0604020202020204" pitchFamily="34" charset="0"/>
            </a:rPr>
            <a:t>ser aislante o conductora, cristalina o amorfa, y puede contener más de una fase de diferentes </a:t>
          </a:r>
          <a:r>
            <a:rPr lang="es-ES" sz="1400" kern="1200" dirty="0" smtClean="0">
              <a:solidFill>
                <a:schemeClr val="tx1"/>
              </a:solidFill>
              <a:latin typeface="Arial" panose="020B0604020202020204" pitchFamily="34" charset="0"/>
              <a:cs typeface="Arial" panose="020B0604020202020204" pitchFamily="34" charset="0"/>
            </a:rPr>
            <a:t>materiales, un ejemplo típico son lo óxidos de materiales cerámicos M</a:t>
          </a:r>
          <a:r>
            <a:rPr lang="es-ES" sz="1400" kern="1200" baseline="-25000" dirty="0" smtClean="0">
              <a:solidFill>
                <a:schemeClr val="tx1"/>
              </a:solidFill>
              <a:latin typeface="Arial" panose="020B0604020202020204" pitchFamily="34" charset="0"/>
              <a:cs typeface="Arial" panose="020B0604020202020204" pitchFamily="34" charset="0"/>
            </a:rPr>
            <a:t>x</a:t>
          </a:r>
          <a:r>
            <a:rPr lang="es-ES" sz="1400" kern="1200" dirty="0" smtClean="0">
              <a:solidFill>
                <a:schemeClr val="tx1"/>
              </a:solidFill>
              <a:latin typeface="Arial" panose="020B0604020202020204" pitchFamily="34" charset="0"/>
              <a:cs typeface="Arial" panose="020B0604020202020204" pitchFamily="34" charset="0"/>
            </a:rPr>
            <a:t>O.Fe</a:t>
          </a:r>
          <a:r>
            <a:rPr lang="es-ES" sz="1400" kern="1200" baseline="-25000" dirty="0" smtClean="0">
              <a:solidFill>
                <a:schemeClr val="tx1"/>
              </a:solidFill>
              <a:latin typeface="Arial" panose="020B0604020202020204" pitchFamily="34" charset="0"/>
              <a:cs typeface="Arial" panose="020B0604020202020204" pitchFamily="34" charset="0"/>
            </a:rPr>
            <a:t>2</a:t>
          </a:r>
          <a:r>
            <a:rPr lang="es-ES" sz="1400" kern="1200" dirty="0" smtClean="0">
              <a:solidFill>
                <a:schemeClr val="tx1"/>
              </a:solidFill>
              <a:latin typeface="Arial" panose="020B0604020202020204" pitchFamily="34" charset="0"/>
              <a:cs typeface="Arial" panose="020B0604020202020204" pitchFamily="34" charset="0"/>
            </a:rPr>
            <a:t>O</a:t>
          </a:r>
          <a:r>
            <a:rPr lang="es-ES" sz="1400" kern="1200" baseline="-25000" dirty="0" smtClean="0">
              <a:solidFill>
                <a:schemeClr val="tx1"/>
              </a:solidFill>
              <a:latin typeface="Arial" panose="020B0604020202020204" pitchFamily="34" charset="0"/>
              <a:cs typeface="Arial" panose="020B0604020202020204" pitchFamily="34" charset="0"/>
            </a:rPr>
            <a:t>3</a:t>
          </a:r>
          <a:r>
            <a:rPr lang="es-ES" sz="1400" kern="1200" dirty="0" smtClean="0">
              <a:solidFill>
                <a:schemeClr val="tx1"/>
              </a:solidFill>
              <a:latin typeface="Arial" panose="020B0604020202020204" pitchFamily="34" charset="0"/>
              <a:cs typeface="Arial" panose="020B0604020202020204" pitchFamily="34" charset="0"/>
            </a:rPr>
            <a:t> conocidos como “ferritas”</a:t>
          </a:r>
          <a:endParaRPr lang="es-ES" sz="1400" kern="1200" dirty="0">
            <a:solidFill>
              <a:schemeClr val="tx1"/>
            </a:solidFill>
            <a:latin typeface="Arial" panose="020B0604020202020204" pitchFamily="34" charset="0"/>
            <a:cs typeface="Arial" panose="020B0604020202020204" pitchFamily="34" charset="0"/>
          </a:endParaRPr>
        </a:p>
      </dsp:txBody>
      <dsp:txXfrm>
        <a:off x="1618237" y="3512257"/>
        <a:ext cx="3761184" cy="2507456"/>
      </dsp:txXfrm>
    </dsp:sp>
    <dsp:sp modelId="{5260506E-F509-4AB1-86DD-662C479983EA}">
      <dsp:nvSpPr>
        <dsp:cNvPr id="0" name=""/>
        <dsp:cNvSpPr/>
      </dsp:nvSpPr>
      <dsp:spPr>
        <a:xfrm>
          <a:off x="5943600" y="2509274"/>
          <a:ext cx="2444769" cy="1002982"/>
        </a:xfrm>
        <a:custGeom>
          <a:avLst/>
          <a:gdLst/>
          <a:ahLst/>
          <a:cxnLst/>
          <a:rect l="0" t="0" r="0" b="0"/>
          <a:pathLst>
            <a:path>
              <a:moveTo>
                <a:pt x="0" y="0"/>
              </a:moveTo>
              <a:lnTo>
                <a:pt x="0" y="501491"/>
              </a:lnTo>
              <a:lnTo>
                <a:pt x="2444769" y="501491"/>
              </a:lnTo>
              <a:lnTo>
                <a:pt x="2444769" y="1002982"/>
              </a:lnTo>
            </a:path>
          </a:pathLst>
        </a:custGeom>
        <a:noFill/>
        <a:ln w="12700" cap="flat" cmpd="sng" algn="ctr">
          <a:solidFill>
            <a:schemeClr val="tx1">
              <a:lumMod val="50000"/>
              <a:lumOff val="50000"/>
            </a:schemeClr>
          </a:solidFill>
          <a:prstDash val="solid"/>
          <a:miter lim="800000"/>
        </a:ln>
        <a:effectLst/>
      </dsp:spPr>
      <dsp:style>
        <a:lnRef idx="2">
          <a:scrgbClr r="0" g="0" b="0"/>
        </a:lnRef>
        <a:fillRef idx="0">
          <a:scrgbClr r="0" g="0" b="0"/>
        </a:fillRef>
        <a:effectRef idx="0">
          <a:scrgbClr r="0" g="0" b="0"/>
        </a:effectRef>
        <a:fontRef idx="minor"/>
      </dsp:style>
    </dsp:sp>
    <dsp:sp modelId="{EC77C270-AB80-4140-A8BB-B5704850A8D4}">
      <dsp:nvSpPr>
        <dsp:cNvPr id="0" name=""/>
        <dsp:cNvSpPr/>
      </dsp:nvSpPr>
      <dsp:spPr>
        <a:xfrm>
          <a:off x="6507777" y="3512257"/>
          <a:ext cx="3761184" cy="2507456"/>
        </a:xfrm>
        <a:prstGeom prst="roundRect">
          <a:avLst>
            <a:gd name="adj" fmla="val 10000"/>
          </a:avLst>
        </a:prstGeom>
        <a:solidFill>
          <a:schemeClr val="bg1">
            <a:lumMod val="85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ES" sz="1800" b="1" kern="1200" dirty="0">
              <a:solidFill>
                <a:schemeClr val="tx1"/>
              </a:solidFill>
              <a:latin typeface="Arial" panose="020B0604020202020204" pitchFamily="34" charset="0"/>
              <a:cs typeface="Arial" panose="020B0604020202020204" pitchFamily="34" charset="0"/>
            </a:rPr>
            <a:t> </a:t>
          </a:r>
          <a:r>
            <a:rPr lang="es-ES" sz="2000" b="1" kern="1200" dirty="0">
              <a:solidFill>
                <a:schemeClr val="tx1"/>
              </a:solidFill>
              <a:latin typeface="Arial" panose="020B0604020202020204" pitchFamily="34" charset="0"/>
              <a:cs typeface="Arial" panose="020B0604020202020204" pitchFamily="34" charset="0"/>
            </a:rPr>
            <a:t>Ferrofluidos</a:t>
          </a:r>
        </a:p>
        <a:p>
          <a:pPr lvl="0" algn="just" defTabSz="800100">
            <a:lnSpc>
              <a:spcPct val="90000"/>
            </a:lnSpc>
            <a:spcBef>
              <a:spcPct val="0"/>
            </a:spcBef>
            <a:spcAft>
              <a:spcPct val="35000"/>
            </a:spcAft>
          </a:pPr>
          <a:r>
            <a:rPr lang="es-ES" sz="1400" b="0" i="0" kern="1200" dirty="0">
              <a:solidFill>
                <a:schemeClr val="tx1"/>
              </a:solidFill>
              <a:latin typeface="Arial" panose="020B0604020202020204" pitchFamily="34" charset="0"/>
              <a:cs typeface="Arial" panose="020B0604020202020204" pitchFamily="34" charset="0"/>
            </a:rPr>
            <a:t>Los ferrofluidos se componen de partículas suspendidas en un </a:t>
          </a:r>
          <a:r>
            <a:rPr lang="es-ES" sz="1400" b="0" i="0" kern="1200" dirty="0" smtClean="0">
              <a:solidFill>
                <a:schemeClr val="tx1"/>
              </a:solidFill>
              <a:latin typeface="Arial" panose="020B0604020202020204" pitchFamily="34" charset="0"/>
              <a:cs typeface="Arial" panose="020B0604020202020204" pitchFamily="34" charset="0"/>
            </a:rPr>
            <a:t>fluido </a:t>
          </a:r>
          <a:r>
            <a:rPr lang="es-ES" sz="1400" b="0" i="0" kern="1200" dirty="0">
              <a:solidFill>
                <a:schemeClr val="tx1"/>
              </a:solidFill>
              <a:latin typeface="Arial" panose="020B0604020202020204" pitchFamily="34" charset="0"/>
              <a:cs typeface="Arial" panose="020B0604020202020204" pitchFamily="34" charset="0"/>
            </a:rPr>
            <a:t>portador, que comúnmente es un solvente orgánico o agua. No retienen su magnetización en ausencia de un campo aplicado. De hecho, los ferrofluidos muestran paramagnetismo y normalmente se los identifican </a:t>
          </a:r>
          <a:r>
            <a:rPr lang="es-ES" sz="1400" b="0" i="0" kern="1200" dirty="0" smtClean="0">
              <a:solidFill>
                <a:schemeClr val="tx1"/>
              </a:solidFill>
              <a:latin typeface="Arial" panose="020B0604020202020204" pitchFamily="34" charset="0"/>
              <a:cs typeface="Arial" panose="020B0604020202020204" pitchFamily="34" charset="0"/>
            </a:rPr>
            <a:t>como:</a:t>
          </a:r>
        </a:p>
        <a:p>
          <a:pPr lvl="0" algn="ctr" defTabSz="800100">
            <a:lnSpc>
              <a:spcPct val="90000"/>
            </a:lnSpc>
            <a:spcBef>
              <a:spcPct val="0"/>
            </a:spcBef>
            <a:spcAft>
              <a:spcPct val="35000"/>
            </a:spcAft>
          </a:pPr>
          <a:r>
            <a:rPr lang="es-ES" sz="1400" b="0" i="0" kern="1200" dirty="0" smtClean="0">
              <a:solidFill>
                <a:schemeClr val="tx1"/>
              </a:solidFill>
              <a:latin typeface="Arial" panose="020B0604020202020204" pitchFamily="34" charset="0"/>
              <a:cs typeface="Arial" panose="020B0604020202020204" pitchFamily="34" charset="0"/>
            </a:rPr>
            <a:t> </a:t>
          </a:r>
          <a:r>
            <a:rPr lang="es-ES" sz="1400" b="1" i="0" kern="1200" dirty="0">
              <a:solidFill>
                <a:schemeClr val="tx1"/>
              </a:solidFill>
              <a:latin typeface="Arial" panose="020B0604020202020204" pitchFamily="34" charset="0"/>
              <a:cs typeface="Arial" panose="020B0604020202020204" pitchFamily="34" charset="0"/>
            </a:rPr>
            <a:t>"superparamagnéticos“.</a:t>
          </a:r>
          <a:endParaRPr lang="es-ES" sz="1400" b="1" kern="1200" dirty="0">
            <a:solidFill>
              <a:schemeClr val="tx1"/>
            </a:solidFill>
            <a:latin typeface="Arial" panose="020B0604020202020204" pitchFamily="34" charset="0"/>
            <a:cs typeface="Arial" panose="020B0604020202020204" pitchFamily="34" charset="0"/>
          </a:endParaRPr>
        </a:p>
      </dsp:txBody>
      <dsp:txXfrm>
        <a:off x="6507777" y="3512257"/>
        <a:ext cx="3761184" cy="2507456"/>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A3185CF-A751-40D4-8F28-55826D453724}">
      <dsp:nvSpPr>
        <dsp:cNvPr id="0" name=""/>
        <dsp:cNvSpPr/>
      </dsp:nvSpPr>
      <dsp:spPr>
        <a:xfrm>
          <a:off x="4099162" y="2833542"/>
          <a:ext cx="565736" cy="91440"/>
        </a:xfrm>
        <a:custGeom>
          <a:avLst/>
          <a:gdLst/>
          <a:ahLst/>
          <a:cxnLst/>
          <a:rect l="0" t="0" r="0" b="0"/>
          <a:pathLst>
            <a:path>
              <a:moveTo>
                <a:pt x="0" y="45720"/>
              </a:moveTo>
              <a:lnTo>
                <a:pt x="565736"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2A0B20-B9F4-4B81-A843-1374D7B19237}">
      <dsp:nvSpPr>
        <dsp:cNvPr id="0" name=""/>
        <dsp:cNvSpPr/>
      </dsp:nvSpPr>
      <dsp:spPr>
        <a:xfrm>
          <a:off x="1778512" y="1662930"/>
          <a:ext cx="565736" cy="1216332"/>
        </a:xfrm>
        <a:custGeom>
          <a:avLst/>
          <a:gdLst/>
          <a:ahLst/>
          <a:cxnLst/>
          <a:rect l="0" t="0" r="0" b="0"/>
          <a:pathLst>
            <a:path>
              <a:moveTo>
                <a:pt x="0" y="0"/>
              </a:moveTo>
              <a:lnTo>
                <a:pt x="282868" y="0"/>
              </a:lnTo>
              <a:lnTo>
                <a:pt x="282868" y="1216332"/>
              </a:lnTo>
              <a:lnTo>
                <a:pt x="565736" y="121633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10654F5-67E5-40A6-AC9F-16DFEF7E8D52}">
      <dsp:nvSpPr>
        <dsp:cNvPr id="0" name=""/>
        <dsp:cNvSpPr/>
      </dsp:nvSpPr>
      <dsp:spPr>
        <a:xfrm>
          <a:off x="4082501" y="1617209"/>
          <a:ext cx="565736" cy="91440"/>
        </a:xfrm>
        <a:custGeom>
          <a:avLst/>
          <a:gdLst/>
          <a:ahLst/>
          <a:cxnLst/>
          <a:rect l="0" t="0" r="0" b="0"/>
          <a:pathLst>
            <a:path>
              <a:moveTo>
                <a:pt x="0" y="45720"/>
              </a:moveTo>
              <a:lnTo>
                <a:pt x="565736"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89D039-2DD8-45FC-BDEA-5B060C4A22EE}">
      <dsp:nvSpPr>
        <dsp:cNvPr id="0" name=""/>
        <dsp:cNvSpPr/>
      </dsp:nvSpPr>
      <dsp:spPr>
        <a:xfrm>
          <a:off x="1778512" y="1617209"/>
          <a:ext cx="565736" cy="91440"/>
        </a:xfrm>
        <a:custGeom>
          <a:avLst/>
          <a:gdLst/>
          <a:ahLst/>
          <a:cxnLst/>
          <a:rect l="0" t="0" r="0" b="0"/>
          <a:pathLst>
            <a:path>
              <a:moveTo>
                <a:pt x="0" y="45720"/>
              </a:moveTo>
              <a:lnTo>
                <a:pt x="565736" y="45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D52F7C-035B-4049-9290-BA753B1DEB29}">
      <dsp:nvSpPr>
        <dsp:cNvPr id="0" name=""/>
        <dsp:cNvSpPr/>
      </dsp:nvSpPr>
      <dsp:spPr>
        <a:xfrm>
          <a:off x="4116955" y="399936"/>
          <a:ext cx="551988" cy="91440"/>
        </a:xfrm>
        <a:custGeom>
          <a:avLst/>
          <a:gdLst/>
          <a:ahLst/>
          <a:cxnLst/>
          <a:rect l="0" t="0" r="0" b="0"/>
          <a:pathLst>
            <a:path>
              <a:moveTo>
                <a:pt x="0" y="45720"/>
              </a:moveTo>
              <a:lnTo>
                <a:pt x="269120" y="45720"/>
              </a:lnTo>
              <a:lnTo>
                <a:pt x="269120" y="46660"/>
              </a:lnTo>
              <a:lnTo>
                <a:pt x="551988" y="4666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D1F921-F596-4B7D-AA94-CF21E520CAC9}">
      <dsp:nvSpPr>
        <dsp:cNvPr id="0" name=""/>
        <dsp:cNvSpPr/>
      </dsp:nvSpPr>
      <dsp:spPr>
        <a:xfrm>
          <a:off x="1778512" y="445656"/>
          <a:ext cx="579483" cy="1217273"/>
        </a:xfrm>
        <a:custGeom>
          <a:avLst/>
          <a:gdLst/>
          <a:ahLst/>
          <a:cxnLst/>
          <a:rect l="0" t="0" r="0" b="0"/>
          <a:pathLst>
            <a:path>
              <a:moveTo>
                <a:pt x="0" y="1217273"/>
              </a:moveTo>
              <a:lnTo>
                <a:pt x="296615" y="1217273"/>
              </a:lnTo>
              <a:lnTo>
                <a:pt x="296615" y="0"/>
              </a:lnTo>
              <a:lnTo>
                <a:pt x="579483"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83D3A5D-AA82-45A7-8FA0-BD10C131B57F}">
      <dsp:nvSpPr>
        <dsp:cNvPr id="0" name=""/>
        <dsp:cNvSpPr/>
      </dsp:nvSpPr>
      <dsp:spPr>
        <a:xfrm>
          <a:off x="6853" y="1231556"/>
          <a:ext cx="1771659" cy="862747"/>
        </a:xfrm>
        <a:prstGeom prst="round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ES" sz="1800" kern="1200" dirty="0"/>
            <a:t> </a:t>
          </a:r>
          <a:r>
            <a:rPr lang="es-ES" sz="1800" kern="1200"/>
            <a:t>Hilos        </a:t>
          </a:r>
          <a:r>
            <a:rPr lang="es-ES" sz="1800" kern="1200" smtClean="0"/>
            <a:t>magnéticos </a:t>
          </a:r>
          <a:r>
            <a:rPr lang="es-ES" sz="1800" kern="1200" dirty="0"/>
            <a:t>amorfos</a:t>
          </a:r>
        </a:p>
      </dsp:txBody>
      <dsp:txXfrm>
        <a:off x="6853" y="1231556"/>
        <a:ext cx="1771659" cy="862747"/>
      </dsp:txXfrm>
    </dsp:sp>
    <dsp:sp modelId="{1FB24C8F-8DB2-4660-A006-61D887879C0F}">
      <dsp:nvSpPr>
        <dsp:cNvPr id="0" name=""/>
        <dsp:cNvSpPr/>
      </dsp:nvSpPr>
      <dsp:spPr>
        <a:xfrm>
          <a:off x="2357996" y="14282"/>
          <a:ext cx="1758958" cy="862747"/>
        </a:xfrm>
        <a:prstGeom prst="round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ES" sz="1800" kern="1200" dirty="0"/>
            <a:t>  Ricos en Fe</a:t>
          </a:r>
        </a:p>
      </dsp:txBody>
      <dsp:txXfrm>
        <a:off x="2357996" y="14282"/>
        <a:ext cx="1758958" cy="862747"/>
      </dsp:txXfrm>
    </dsp:sp>
    <dsp:sp modelId="{D52BABA2-342C-40F3-A874-D7A67A531B9C}">
      <dsp:nvSpPr>
        <dsp:cNvPr id="0" name=""/>
        <dsp:cNvSpPr/>
      </dsp:nvSpPr>
      <dsp:spPr>
        <a:xfrm>
          <a:off x="4668943" y="15223"/>
          <a:ext cx="6795764" cy="862747"/>
        </a:xfrm>
        <a:prstGeom prst="round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ES" sz="1800" kern="1200" dirty="0" smtClean="0"/>
            <a:t>Ciclo </a:t>
          </a:r>
          <a:r>
            <a:rPr lang="es-ES" sz="1800" kern="1200" dirty="0"/>
            <a:t>de histéresis axial cuadrado con un único salto </a:t>
          </a:r>
          <a:r>
            <a:rPr lang="es-ES" sz="1800" kern="1200" dirty="0" err="1"/>
            <a:t>Barkhausen</a:t>
          </a:r>
          <a:r>
            <a:rPr lang="es-ES" sz="1800" kern="1200" dirty="0"/>
            <a:t>, biestabilidad, magnetostricción alta y positiva, con un  cuasi-</a:t>
          </a:r>
          <a:r>
            <a:rPr lang="es-ES" sz="1800" kern="1200" dirty="0" err="1"/>
            <a:t>monodominio</a:t>
          </a:r>
          <a:r>
            <a:rPr lang="es-ES" sz="1800" kern="1200" dirty="0"/>
            <a:t> </a:t>
          </a:r>
        </a:p>
      </dsp:txBody>
      <dsp:txXfrm>
        <a:off x="4668943" y="15223"/>
        <a:ext cx="6795764" cy="862747"/>
      </dsp:txXfrm>
    </dsp:sp>
    <dsp:sp modelId="{0C2DC5E3-7C12-4362-A266-B78EDBD85F40}">
      <dsp:nvSpPr>
        <dsp:cNvPr id="0" name=""/>
        <dsp:cNvSpPr/>
      </dsp:nvSpPr>
      <dsp:spPr>
        <a:xfrm>
          <a:off x="2344248" y="1231556"/>
          <a:ext cx="1738252" cy="862747"/>
        </a:xfrm>
        <a:prstGeom prst="round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ES" sz="1800" kern="1200" dirty="0"/>
            <a:t>Ricos en Co</a:t>
          </a:r>
        </a:p>
      </dsp:txBody>
      <dsp:txXfrm>
        <a:off x="2344248" y="1231556"/>
        <a:ext cx="1738252" cy="862747"/>
      </dsp:txXfrm>
    </dsp:sp>
    <dsp:sp modelId="{704B38B1-EC77-4AE4-B2A8-D3E196F23B41}">
      <dsp:nvSpPr>
        <dsp:cNvPr id="0" name=""/>
        <dsp:cNvSpPr/>
      </dsp:nvSpPr>
      <dsp:spPr>
        <a:xfrm>
          <a:off x="4648237" y="1231556"/>
          <a:ext cx="2828681" cy="862747"/>
        </a:xfrm>
        <a:prstGeom prst="round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ES" sz="1800" kern="1200" dirty="0"/>
            <a:t>No muestran biestabilidad, magnetostricción alta y negativa</a:t>
          </a:r>
        </a:p>
      </dsp:txBody>
      <dsp:txXfrm>
        <a:off x="4648237" y="1231556"/>
        <a:ext cx="2828681" cy="862747"/>
      </dsp:txXfrm>
    </dsp:sp>
    <dsp:sp modelId="{30BB3899-FF81-494B-8F86-2362E31BF091}">
      <dsp:nvSpPr>
        <dsp:cNvPr id="0" name=""/>
        <dsp:cNvSpPr/>
      </dsp:nvSpPr>
      <dsp:spPr>
        <a:xfrm>
          <a:off x="2344248" y="2447888"/>
          <a:ext cx="1754913" cy="862747"/>
        </a:xfrm>
        <a:prstGeom prst="round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ES" sz="1800" kern="1200" dirty="0"/>
            <a:t>Ricos con Fe y Co</a:t>
          </a:r>
        </a:p>
      </dsp:txBody>
      <dsp:txXfrm>
        <a:off x="2344248" y="2447888"/>
        <a:ext cx="1754913" cy="862747"/>
      </dsp:txXfrm>
    </dsp:sp>
    <dsp:sp modelId="{2B919F71-A77B-4734-88A6-22709CAFA143}">
      <dsp:nvSpPr>
        <dsp:cNvPr id="0" name=""/>
        <dsp:cNvSpPr/>
      </dsp:nvSpPr>
      <dsp:spPr>
        <a:xfrm>
          <a:off x="4664898" y="2447888"/>
          <a:ext cx="2828681" cy="862747"/>
        </a:xfrm>
        <a:prstGeom prst="round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ES" sz="1800" kern="1200" dirty="0"/>
            <a:t>Magnetostricción pequeña y negativa</a:t>
          </a:r>
        </a:p>
      </dsp:txBody>
      <dsp:txXfrm>
        <a:off x="4664898" y="2447888"/>
        <a:ext cx="2828681" cy="86274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164727-379D-4C8A-A37A-0EEDE4EBE353}" type="datetimeFigureOut">
              <a:rPr lang="es-ES" smtClean="0"/>
              <a:pPr/>
              <a:t>28/10/2018</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C1AFC5-52E1-49CA-8871-876250E8C823}" type="slidenum">
              <a:rPr lang="es-ES" smtClean="0"/>
              <a:pPr/>
              <a:t>‹Nº›</a:t>
            </a:fld>
            <a:endParaRPr lang="es-ES"/>
          </a:p>
        </p:txBody>
      </p:sp>
    </p:spTree>
    <p:extLst>
      <p:ext uri="{BB962C8B-B14F-4D97-AF65-F5344CB8AC3E}">
        <p14:creationId xmlns:p14="http://schemas.microsoft.com/office/powerpoint/2010/main" xmlns="" val="2412804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5D00C6F1-4FEB-4173-94FD-5410CCDA6202}"/>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xmlns="" id="{B234220F-B7BD-4356-8C30-4F811D230F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xmlns="" id="{9277FB8E-2A00-4717-9E67-31BB6881E5B2}"/>
              </a:ext>
            </a:extLst>
          </p:cNvPr>
          <p:cNvSpPr>
            <a:spLocks noGrp="1"/>
          </p:cNvSpPr>
          <p:nvPr>
            <p:ph type="dt" sz="half" idx="10"/>
          </p:nvPr>
        </p:nvSpPr>
        <p:spPr/>
        <p:txBody>
          <a:bodyPr/>
          <a:lstStyle/>
          <a:p>
            <a:fld id="{ADF24127-AABE-42B0-9A54-FAE79388B1B8}" type="datetimeFigureOut">
              <a:rPr lang="es-ES" smtClean="0"/>
              <a:pPr/>
              <a:t>28/10/2018</a:t>
            </a:fld>
            <a:endParaRPr lang="es-ES"/>
          </a:p>
        </p:txBody>
      </p:sp>
      <p:sp>
        <p:nvSpPr>
          <p:cNvPr id="5" name="Marcador de pie de página 4">
            <a:extLst>
              <a:ext uri="{FF2B5EF4-FFF2-40B4-BE49-F238E27FC236}">
                <a16:creationId xmlns:a16="http://schemas.microsoft.com/office/drawing/2014/main" xmlns="" id="{A76D48AC-86B9-4F4F-A26C-022A85D4CE3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xmlns="" id="{CD1D1BDB-58EA-47AF-BFC6-41A7B7E252AE}"/>
              </a:ext>
            </a:extLst>
          </p:cNvPr>
          <p:cNvSpPr>
            <a:spLocks noGrp="1"/>
          </p:cNvSpPr>
          <p:nvPr>
            <p:ph type="sldNum" sz="quarter" idx="12"/>
          </p:nvPr>
        </p:nvSpPr>
        <p:spPr/>
        <p:txBody>
          <a:bodyPr/>
          <a:lstStyle/>
          <a:p>
            <a:fld id="{DE764DFA-B976-44B4-862E-24D1A0FF2933}" type="slidenum">
              <a:rPr lang="es-ES" smtClean="0"/>
              <a:pPr/>
              <a:t>‹Nº›</a:t>
            </a:fld>
            <a:endParaRPr lang="es-ES"/>
          </a:p>
        </p:txBody>
      </p:sp>
    </p:spTree>
    <p:extLst>
      <p:ext uri="{BB962C8B-B14F-4D97-AF65-F5344CB8AC3E}">
        <p14:creationId xmlns:p14="http://schemas.microsoft.com/office/powerpoint/2010/main" xmlns="" val="41385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6FBAC78-8C8B-44CB-9E6F-EF4B6A0C84CE}"/>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xmlns="" id="{4B1E894F-4C4D-4F7A-B304-7B3F1F70E065}"/>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xmlns="" id="{8F9C9744-5516-40F3-B1D1-52DE345564E8}"/>
              </a:ext>
            </a:extLst>
          </p:cNvPr>
          <p:cNvSpPr>
            <a:spLocks noGrp="1"/>
          </p:cNvSpPr>
          <p:nvPr>
            <p:ph type="dt" sz="half" idx="10"/>
          </p:nvPr>
        </p:nvSpPr>
        <p:spPr/>
        <p:txBody>
          <a:bodyPr/>
          <a:lstStyle/>
          <a:p>
            <a:fld id="{ADF24127-AABE-42B0-9A54-FAE79388B1B8}" type="datetimeFigureOut">
              <a:rPr lang="es-ES" smtClean="0"/>
              <a:pPr/>
              <a:t>28/10/2018</a:t>
            </a:fld>
            <a:endParaRPr lang="es-ES"/>
          </a:p>
        </p:txBody>
      </p:sp>
      <p:sp>
        <p:nvSpPr>
          <p:cNvPr id="5" name="Marcador de pie de página 4">
            <a:extLst>
              <a:ext uri="{FF2B5EF4-FFF2-40B4-BE49-F238E27FC236}">
                <a16:creationId xmlns:a16="http://schemas.microsoft.com/office/drawing/2014/main" xmlns="" id="{1E7E5C76-EE59-4F2A-869D-11EE517F8E3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xmlns="" id="{D2B5DB81-F54D-4908-8B2D-2C94CED5C2F7}"/>
              </a:ext>
            </a:extLst>
          </p:cNvPr>
          <p:cNvSpPr>
            <a:spLocks noGrp="1"/>
          </p:cNvSpPr>
          <p:nvPr>
            <p:ph type="sldNum" sz="quarter" idx="12"/>
          </p:nvPr>
        </p:nvSpPr>
        <p:spPr/>
        <p:txBody>
          <a:bodyPr/>
          <a:lstStyle/>
          <a:p>
            <a:fld id="{DE764DFA-B976-44B4-862E-24D1A0FF2933}" type="slidenum">
              <a:rPr lang="es-ES" smtClean="0"/>
              <a:pPr/>
              <a:t>‹Nº›</a:t>
            </a:fld>
            <a:endParaRPr lang="es-ES"/>
          </a:p>
        </p:txBody>
      </p:sp>
    </p:spTree>
    <p:extLst>
      <p:ext uri="{BB962C8B-B14F-4D97-AF65-F5344CB8AC3E}">
        <p14:creationId xmlns:p14="http://schemas.microsoft.com/office/powerpoint/2010/main" xmlns="" val="2170984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xmlns="" id="{19575F01-B108-4040-A97A-2C832657588B}"/>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xmlns="" id="{CA7E63F8-D042-4C02-9A03-F3E32EB076C3}"/>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xmlns="" id="{99BF2A39-52C3-410E-9CF6-FA2ED2FE7424}"/>
              </a:ext>
            </a:extLst>
          </p:cNvPr>
          <p:cNvSpPr>
            <a:spLocks noGrp="1"/>
          </p:cNvSpPr>
          <p:nvPr>
            <p:ph type="dt" sz="half" idx="10"/>
          </p:nvPr>
        </p:nvSpPr>
        <p:spPr/>
        <p:txBody>
          <a:bodyPr/>
          <a:lstStyle/>
          <a:p>
            <a:fld id="{ADF24127-AABE-42B0-9A54-FAE79388B1B8}" type="datetimeFigureOut">
              <a:rPr lang="es-ES" smtClean="0"/>
              <a:pPr/>
              <a:t>28/10/2018</a:t>
            </a:fld>
            <a:endParaRPr lang="es-ES"/>
          </a:p>
        </p:txBody>
      </p:sp>
      <p:sp>
        <p:nvSpPr>
          <p:cNvPr id="5" name="Marcador de pie de página 4">
            <a:extLst>
              <a:ext uri="{FF2B5EF4-FFF2-40B4-BE49-F238E27FC236}">
                <a16:creationId xmlns:a16="http://schemas.microsoft.com/office/drawing/2014/main" xmlns="" id="{9F778EB5-6771-4C00-B56B-B804E64F0D21}"/>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xmlns="" id="{63D60E25-AC1E-4A6B-939D-C991EA527F18}"/>
              </a:ext>
            </a:extLst>
          </p:cNvPr>
          <p:cNvSpPr>
            <a:spLocks noGrp="1"/>
          </p:cNvSpPr>
          <p:nvPr>
            <p:ph type="sldNum" sz="quarter" idx="12"/>
          </p:nvPr>
        </p:nvSpPr>
        <p:spPr/>
        <p:txBody>
          <a:bodyPr/>
          <a:lstStyle/>
          <a:p>
            <a:fld id="{DE764DFA-B976-44B4-862E-24D1A0FF2933}" type="slidenum">
              <a:rPr lang="es-ES" smtClean="0"/>
              <a:pPr/>
              <a:t>‹Nº›</a:t>
            </a:fld>
            <a:endParaRPr lang="es-ES"/>
          </a:p>
        </p:txBody>
      </p:sp>
    </p:spTree>
    <p:extLst>
      <p:ext uri="{BB962C8B-B14F-4D97-AF65-F5344CB8AC3E}">
        <p14:creationId xmlns:p14="http://schemas.microsoft.com/office/powerpoint/2010/main" xmlns="" val="1773806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A43EE64-BCC1-46A2-AB9A-4C1B138189D5}"/>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xmlns="" id="{1589FC8E-5199-45AD-B935-C9F8C784A67E}"/>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xmlns="" id="{C8BED7C4-4204-4520-827F-08234C7A6AC9}"/>
              </a:ext>
            </a:extLst>
          </p:cNvPr>
          <p:cNvSpPr>
            <a:spLocks noGrp="1"/>
          </p:cNvSpPr>
          <p:nvPr>
            <p:ph type="dt" sz="half" idx="10"/>
          </p:nvPr>
        </p:nvSpPr>
        <p:spPr/>
        <p:txBody>
          <a:bodyPr/>
          <a:lstStyle/>
          <a:p>
            <a:fld id="{ADF24127-AABE-42B0-9A54-FAE79388B1B8}" type="datetimeFigureOut">
              <a:rPr lang="es-ES" smtClean="0"/>
              <a:pPr/>
              <a:t>28/10/2018</a:t>
            </a:fld>
            <a:endParaRPr lang="es-ES"/>
          </a:p>
        </p:txBody>
      </p:sp>
      <p:sp>
        <p:nvSpPr>
          <p:cNvPr id="5" name="Marcador de pie de página 4">
            <a:extLst>
              <a:ext uri="{FF2B5EF4-FFF2-40B4-BE49-F238E27FC236}">
                <a16:creationId xmlns:a16="http://schemas.microsoft.com/office/drawing/2014/main" xmlns="" id="{95B313A5-3C66-4FDF-AB85-C0C45075658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xmlns="" id="{E34EA376-CE28-47D2-AB1F-97BC25B177A4}"/>
              </a:ext>
            </a:extLst>
          </p:cNvPr>
          <p:cNvSpPr>
            <a:spLocks noGrp="1"/>
          </p:cNvSpPr>
          <p:nvPr>
            <p:ph type="sldNum" sz="quarter" idx="12"/>
          </p:nvPr>
        </p:nvSpPr>
        <p:spPr/>
        <p:txBody>
          <a:bodyPr/>
          <a:lstStyle/>
          <a:p>
            <a:fld id="{DE764DFA-B976-44B4-862E-24D1A0FF2933}" type="slidenum">
              <a:rPr lang="es-ES" smtClean="0"/>
              <a:pPr/>
              <a:t>‹Nº›</a:t>
            </a:fld>
            <a:endParaRPr lang="es-ES"/>
          </a:p>
        </p:txBody>
      </p:sp>
    </p:spTree>
    <p:extLst>
      <p:ext uri="{BB962C8B-B14F-4D97-AF65-F5344CB8AC3E}">
        <p14:creationId xmlns:p14="http://schemas.microsoft.com/office/powerpoint/2010/main" xmlns="" val="2752006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03991A0-24C7-47D2-B263-00B0947D08CE}"/>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xmlns="" id="{393D0479-53EC-4AF3-80AB-C7A062C864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xmlns="" id="{4D7F9011-3CC1-4070-AA17-B93F00B35479}"/>
              </a:ext>
            </a:extLst>
          </p:cNvPr>
          <p:cNvSpPr>
            <a:spLocks noGrp="1"/>
          </p:cNvSpPr>
          <p:nvPr>
            <p:ph type="dt" sz="half" idx="10"/>
          </p:nvPr>
        </p:nvSpPr>
        <p:spPr/>
        <p:txBody>
          <a:bodyPr/>
          <a:lstStyle/>
          <a:p>
            <a:fld id="{ADF24127-AABE-42B0-9A54-FAE79388B1B8}" type="datetimeFigureOut">
              <a:rPr lang="es-ES" smtClean="0"/>
              <a:pPr/>
              <a:t>28/10/2018</a:t>
            </a:fld>
            <a:endParaRPr lang="es-ES"/>
          </a:p>
        </p:txBody>
      </p:sp>
      <p:sp>
        <p:nvSpPr>
          <p:cNvPr id="5" name="Marcador de pie de página 4">
            <a:extLst>
              <a:ext uri="{FF2B5EF4-FFF2-40B4-BE49-F238E27FC236}">
                <a16:creationId xmlns:a16="http://schemas.microsoft.com/office/drawing/2014/main" xmlns="" id="{00389905-96F3-4D8A-860E-31684FEFA6A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xmlns="" id="{DBC9A083-DCD9-4048-9C7E-DC01A01B08E2}"/>
              </a:ext>
            </a:extLst>
          </p:cNvPr>
          <p:cNvSpPr>
            <a:spLocks noGrp="1"/>
          </p:cNvSpPr>
          <p:nvPr>
            <p:ph type="sldNum" sz="quarter" idx="12"/>
          </p:nvPr>
        </p:nvSpPr>
        <p:spPr/>
        <p:txBody>
          <a:bodyPr/>
          <a:lstStyle/>
          <a:p>
            <a:fld id="{DE764DFA-B976-44B4-862E-24D1A0FF2933}" type="slidenum">
              <a:rPr lang="es-ES" smtClean="0"/>
              <a:pPr/>
              <a:t>‹Nº›</a:t>
            </a:fld>
            <a:endParaRPr lang="es-ES"/>
          </a:p>
        </p:txBody>
      </p:sp>
    </p:spTree>
    <p:extLst>
      <p:ext uri="{BB962C8B-B14F-4D97-AF65-F5344CB8AC3E}">
        <p14:creationId xmlns:p14="http://schemas.microsoft.com/office/powerpoint/2010/main" xmlns="" val="1846957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2AC0A17-AECB-4806-9BC6-EAC61398E6C7}"/>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xmlns="" id="{3E841B33-8798-4AE6-85BD-6D532B1B135C}"/>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xmlns="" id="{BD5D5E81-4118-4479-94A5-31DD8FCF0F36}"/>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xmlns="" id="{06CCBB5B-AA42-4CC9-8880-8862BE668207}"/>
              </a:ext>
            </a:extLst>
          </p:cNvPr>
          <p:cNvSpPr>
            <a:spLocks noGrp="1"/>
          </p:cNvSpPr>
          <p:nvPr>
            <p:ph type="dt" sz="half" idx="10"/>
          </p:nvPr>
        </p:nvSpPr>
        <p:spPr/>
        <p:txBody>
          <a:bodyPr/>
          <a:lstStyle/>
          <a:p>
            <a:fld id="{ADF24127-AABE-42B0-9A54-FAE79388B1B8}" type="datetimeFigureOut">
              <a:rPr lang="es-ES" smtClean="0"/>
              <a:pPr/>
              <a:t>28/10/2018</a:t>
            </a:fld>
            <a:endParaRPr lang="es-ES"/>
          </a:p>
        </p:txBody>
      </p:sp>
      <p:sp>
        <p:nvSpPr>
          <p:cNvPr id="6" name="Marcador de pie de página 5">
            <a:extLst>
              <a:ext uri="{FF2B5EF4-FFF2-40B4-BE49-F238E27FC236}">
                <a16:creationId xmlns:a16="http://schemas.microsoft.com/office/drawing/2014/main" xmlns="" id="{3FEEBEE0-F5F7-4BFC-8ECE-8274D14448E9}"/>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xmlns="" id="{30570485-9529-46CC-B692-410E90F11950}"/>
              </a:ext>
            </a:extLst>
          </p:cNvPr>
          <p:cNvSpPr>
            <a:spLocks noGrp="1"/>
          </p:cNvSpPr>
          <p:nvPr>
            <p:ph type="sldNum" sz="quarter" idx="12"/>
          </p:nvPr>
        </p:nvSpPr>
        <p:spPr/>
        <p:txBody>
          <a:bodyPr/>
          <a:lstStyle/>
          <a:p>
            <a:fld id="{DE764DFA-B976-44B4-862E-24D1A0FF2933}" type="slidenum">
              <a:rPr lang="es-ES" smtClean="0"/>
              <a:pPr/>
              <a:t>‹Nº›</a:t>
            </a:fld>
            <a:endParaRPr lang="es-ES"/>
          </a:p>
        </p:txBody>
      </p:sp>
    </p:spTree>
    <p:extLst>
      <p:ext uri="{BB962C8B-B14F-4D97-AF65-F5344CB8AC3E}">
        <p14:creationId xmlns:p14="http://schemas.microsoft.com/office/powerpoint/2010/main" xmlns="" val="2991399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E355A93-F791-4E1F-8FEE-264F2F642920}"/>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xmlns="" id="{7DC22891-F9C2-4467-B933-F456927CF9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xmlns="" id="{A35A4593-E844-49E3-8F24-796E4285CD3F}"/>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xmlns="" id="{9320FC17-EF88-4311-B5ED-3D230F6C1D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xmlns="" id="{99C19506-49BD-4C4F-ACE6-907A5E26614D}"/>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xmlns="" id="{C5403734-3504-48B3-AF97-A4CD4665B5A5}"/>
              </a:ext>
            </a:extLst>
          </p:cNvPr>
          <p:cNvSpPr>
            <a:spLocks noGrp="1"/>
          </p:cNvSpPr>
          <p:nvPr>
            <p:ph type="dt" sz="half" idx="10"/>
          </p:nvPr>
        </p:nvSpPr>
        <p:spPr/>
        <p:txBody>
          <a:bodyPr/>
          <a:lstStyle/>
          <a:p>
            <a:fld id="{ADF24127-AABE-42B0-9A54-FAE79388B1B8}" type="datetimeFigureOut">
              <a:rPr lang="es-ES" smtClean="0"/>
              <a:pPr/>
              <a:t>28/10/2018</a:t>
            </a:fld>
            <a:endParaRPr lang="es-ES"/>
          </a:p>
        </p:txBody>
      </p:sp>
      <p:sp>
        <p:nvSpPr>
          <p:cNvPr id="8" name="Marcador de pie de página 7">
            <a:extLst>
              <a:ext uri="{FF2B5EF4-FFF2-40B4-BE49-F238E27FC236}">
                <a16:creationId xmlns:a16="http://schemas.microsoft.com/office/drawing/2014/main" xmlns="" id="{492EE6F1-7904-498A-A4BE-D8C75C718068}"/>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xmlns="" id="{BEB918CA-BBF7-4234-AA77-A3BE18E113BC}"/>
              </a:ext>
            </a:extLst>
          </p:cNvPr>
          <p:cNvSpPr>
            <a:spLocks noGrp="1"/>
          </p:cNvSpPr>
          <p:nvPr>
            <p:ph type="sldNum" sz="quarter" idx="12"/>
          </p:nvPr>
        </p:nvSpPr>
        <p:spPr/>
        <p:txBody>
          <a:bodyPr/>
          <a:lstStyle/>
          <a:p>
            <a:fld id="{DE764DFA-B976-44B4-862E-24D1A0FF2933}" type="slidenum">
              <a:rPr lang="es-ES" smtClean="0"/>
              <a:pPr/>
              <a:t>‹Nº›</a:t>
            </a:fld>
            <a:endParaRPr lang="es-ES"/>
          </a:p>
        </p:txBody>
      </p:sp>
    </p:spTree>
    <p:extLst>
      <p:ext uri="{BB962C8B-B14F-4D97-AF65-F5344CB8AC3E}">
        <p14:creationId xmlns:p14="http://schemas.microsoft.com/office/powerpoint/2010/main" xmlns="" val="848265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FE2AC25B-9EB1-47D8-9F1A-EA66CEDD4822}"/>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xmlns="" id="{89E62E35-86FF-43BF-8213-FFCF650C100B}"/>
              </a:ext>
            </a:extLst>
          </p:cNvPr>
          <p:cNvSpPr>
            <a:spLocks noGrp="1"/>
          </p:cNvSpPr>
          <p:nvPr>
            <p:ph type="dt" sz="half" idx="10"/>
          </p:nvPr>
        </p:nvSpPr>
        <p:spPr/>
        <p:txBody>
          <a:bodyPr/>
          <a:lstStyle/>
          <a:p>
            <a:fld id="{ADF24127-AABE-42B0-9A54-FAE79388B1B8}" type="datetimeFigureOut">
              <a:rPr lang="es-ES" smtClean="0"/>
              <a:pPr/>
              <a:t>28/10/2018</a:t>
            </a:fld>
            <a:endParaRPr lang="es-ES"/>
          </a:p>
        </p:txBody>
      </p:sp>
      <p:sp>
        <p:nvSpPr>
          <p:cNvPr id="4" name="Marcador de pie de página 3">
            <a:extLst>
              <a:ext uri="{FF2B5EF4-FFF2-40B4-BE49-F238E27FC236}">
                <a16:creationId xmlns:a16="http://schemas.microsoft.com/office/drawing/2014/main" xmlns="" id="{06896486-932F-4877-B541-AF30FBBC352E}"/>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xmlns="" id="{0C229240-2F4A-4429-B726-3495983CAFBC}"/>
              </a:ext>
            </a:extLst>
          </p:cNvPr>
          <p:cNvSpPr>
            <a:spLocks noGrp="1"/>
          </p:cNvSpPr>
          <p:nvPr>
            <p:ph type="sldNum" sz="quarter" idx="12"/>
          </p:nvPr>
        </p:nvSpPr>
        <p:spPr/>
        <p:txBody>
          <a:bodyPr/>
          <a:lstStyle/>
          <a:p>
            <a:fld id="{DE764DFA-B976-44B4-862E-24D1A0FF2933}" type="slidenum">
              <a:rPr lang="es-ES" smtClean="0"/>
              <a:pPr/>
              <a:t>‹Nº›</a:t>
            </a:fld>
            <a:endParaRPr lang="es-ES"/>
          </a:p>
        </p:txBody>
      </p:sp>
    </p:spTree>
    <p:extLst>
      <p:ext uri="{BB962C8B-B14F-4D97-AF65-F5344CB8AC3E}">
        <p14:creationId xmlns:p14="http://schemas.microsoft.com/office/powerpoint/2010/main" xmlns="" val="4103662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xmlns="" id="{93107BE1-523F-44C7-864F-D0DC935DB20F}"/>
              </a:ext>
            </a:extLst>
          </p:cNvPr>
          <p:cNvSpPr>
            <a:spLocks noGrp="1"/>
          </p:cNvSpPr>
          <p:nvPr>
            <p:ph type="dt" sz="half" idx="10"/>
          </p:nvPr>
        </p:nvSpPr>
        <p:spPr/>
        <p:txBody>
          <a:bodyPr/>
          <a:lstStyle/>
          <a:p>
            <a:fld id="{ADF24127-AABE-42B0-9A54-FAE79388B1B8}" type="datetimeFigureOut">
              <a:rPr lang="es-ES" smtClean="0"/>
              <a:pPr/>
              <a:t>28/10/2018</a:t>
            </a:fld>
            <a:endParaRPr lang="es-ES"/>
          </a:p>
        </p:txBody>
      </p:sp>
      <p:sp>
        <p:nvSpPr>
          <p:cNvPr id="3" name="Marcador de pie de página 2">
            <a:extLst>
              <a:ext uri="{FF2B5EF4-FFF2-40B4-BE49-F238E27FC236}">
                <a16:creationId xmlns:a16="http://schemas.microsoft.com/office/drawing/2014/main" xmlns="" id="{55479C95-438A-4DFA-9B41-E8F8660099F2}"/>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xmlns="" id="{79D05746-B7AB-4F6A-A0A5-E5C741481000}"/>
              </a:ext>
            </a:extLst>
          </p:cNvPr>
          <p:cNvSpPr>
            <a:spLocks noGrp="1"/>
          </p:cNvSpPr>
          <p:nvPr>
            <p:ph type="sldNum" sz="quarter" idx="12"/>
          </p:nvPr>
        </p:nvSpPr>
        <p:spPr/>
        <p:txBody>
          <a:bodyPr/>
          <a:lstStyle/>
          <a:p>
            <a:fld id="{DE764DFA-B976-44B4-862E-24D1A0FF2933}" type="slidenum">
              <a:rPr lang="es-ES" smtClean="0"/>
              <a:pPr/>
              <a:t>‹Nº›</a:t>
            </a:fld>
            <a:endParaRPr lang="es-ES"/>
          </a:p>
        </p:txBody>
      </p:sp>
    </p:spTree>
    <p:extLst>
      <p:ext uri="{BB962C8B-B14F-4D97-AF65-F5344CB8AC3E}">
        <p14:creationId xmlns:p14="http://schemas.microsoft.com/office/powerpoint/2010/main" xmlns="" val="1883252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3E3822B-CE5A-43AC-80FE-145D0D744D8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xmlns="" id="{17C1935B-9371-460F-8A30-68E123D98F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xmlns="" id="{4CF4FA9B-6648-4CD1-B314-8187B24AD2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xmlns="" id="{C503A32B-5217-4B94-A6C8-8F653DD0550A}"/>
              </a:ext>
            </a:extLst>
          </p:cNvPr>
          <p:cNvSpPr>
            <a:spLocks noGrp="1"/>
          </p:cNvSpPr>
          <p:nvPr>
            <p:ph type="dt" sz="half" idx="10"/>
          </p:nvPr>
        </p:nvSpPr>
        <p:spPr/>
        <p:txBody>
          <a:bodyPr/>
          <a:lstStyle/>
          <a:p>
            <a:fld id="{ADF24127-AABE-42B0-9A54-FAE79388B1B8}" type="datetimeFigureOut">
              <a:rPr lang="es-ES" smtClean="0"/>
              <a:pPr/>
              <a:t>28/10/2018</a:t>
            </a:fld>
            <a:endParaRPr lang="es-ES"/>
          </a:p>
        </p:txBody>
      </p:sp>
      <p:sp>
        <p:nvSpPr>
          <p:cNvPr id="6" name="Marcador de pie de página 5">
            <a:extLst>
              <a:ext uri="{FF2B5EF4-FFF2-40B4-BE49-F238E27FC236}">
                <a16:creationId xmlns:a16="http://schemas.microsoft.com/office/drawing/2014/main" xmlns="" id="{6CE0F3AD-0C7F-469F-B3F0-F5A046E5CD50}"/>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xmlns="" id="{A9687021-CE68-4C65-8933-68A1DC56D17C}"/>
              </a:ext>
            </a:extLst>
          </p:cNvPr>
          <p:cNvSpPr>
            <a:spLocks noGrp="1"/>
          </p:cNvSpPr>
          <p:nvPr>
            <p:ph type="sldNum" sz="quarter" idx="12"/>
          </p:nvPr>
        </p:nvSpPr>
        <p:spPr/>
        <p:txBody>
          <a:bodyPr/>
          <a:lstStyle/>
          <a:p>
            <a:fld id="{DE764DFA-B976-44B4-862E-24D1A0FF2933}" type="slidenum">
              <a:rPr lang="es-ES" smtClean="0"/>
              <a:pPr/>
              <a:t>‹Nº›</a:t>
            </a:fld>
            <a:endParaRPr lang="es-ES"/>
          </a:p>
        </p:txBody>
      </p:sp>
    </p:spTree>
    <p:extLst>
      <p:ext uri="{BB962C8B-B14F-4D97-AF65-F5344CB8AC3E}">
        <p14:creationId xmlns:p14="http://schemas.microsoft.com/office/powerpoint/2010/main" xmlns="" val="1148531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8E0B0FE-7B08-41DA-B3D9-6A468EF9626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xmlns="" id="{CAA4D600-18B7-432A-A86A-B970029724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xmlns="" id="{C928B063-2D47-4E24-AF90-CAEE9D0DE3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xmlns="" id="{9EEE49DD-2A86-4B11-A8D7-92BBCBECF2CB}"/>
              </a:ext>
            </a:extLst>
          </p:cNvPr>
          <p:cNvSpPr>
            <a:spLocks noGrp="1"/>
          </p:cNvSpPr>
          <p:nvPr>
            <p:ph type="dt" sz="half" idx="10"/>
          </p:nvPr>
        </p:nvSpPr>
        <p:spPr/>
        <p:txBody>
          <a:bodyPr/>
          <a:lstStyle/>
          <a:p>
            <a:fld id="{ADF24127-AABE-42B0-9A54-FAE79388B1B8}" type="datetimeFigureOut">
              <a:rPr lang="es-ES" smtClean="0"/>
              <a:pPr/>
              <a:t>28/10/2018</a:t>
            </a:fld>
            <a:endParaRPr lang="es-ES"/>
          </a:p>
        </p:txBody>
      </p:sp>
      <p:sp>
        <p:nvSpPr>
          <p:cNvPr id="6" name="Marcador de pie de página 5">
            <a:extLst>
              <a:ext uri="{FF2B5EF4-FFF2-40B4-BE49-F238E27FC236}">
                <a16:creationId xmlns:a16="http://schemas.microsoft.com/office/drawing/2014/main" xmlns="" id="{CDDB80E9-9460-4C8A-9691-A2BC2ED909DB}"/>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xmlns="" id="{628D6D0E-E8E4-4A83-B906-1AC86C983611}"/>
              </a:ext>
            </a:extLst>
          </p:cNvPr>
          <p:cNvSpPr>
            <a:spLocks noGrp="1"/>
          </p:cNvSpPr>
          <p:nvPr>
            <p:ph type="sldNum" sz="quarter" idx="12"/>
          </p:nvPr>
        </p:nvSpPr>
        <p:spPr/>
        <p:txBody>
          <a:bodyPr/>
          <a:lstStyle/>
          <a:p>
            <a:fld id="{DE764DFA-B976-44B4-862E-24D1A0FF2933}" type="slidenum">
              <a:rPr lang="es-ES" smtClean="0"/>
              <a:pPr/>
              <a:t>‹Nº›</a:t>
            </a:fld>
            <a:endParaRPr lang="es-ES"/>
          </a:p>
        </p:txBody>
      </p:sp>
    </p:spTree>
    <p:extLst>
      <p:ext uri="{BB962C8B-B14F-4D97-AF65-F5344CB8AC3E}">
        <p14:creationId xmlns:p14="http://schemas.microsoft.com/office/powerpoint/2010/main" xmlns="" val="7607198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xmlns="" id="{858869A7-5834-4E9F-BE41-E8F8D0E605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xmlns="" id="{C978DFEA-1C62-42A1-A0AC-BEE8948439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xmlns="" id="{84343534-BF81-45D1-8209-0FCBA977D3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F24127-AABE-42B0-9A54-FAE79388B1B8}" type="datetimeFigureOut">
              <a:rPr lang="es-ES" smtClean="0"/>
              <a:pPr/>
              <a:t>28/10/2018</a:t>
            </a:fld>
            <a:endParaRPr lang="es-ES"/>
          </a:p>
        </p:txBody>
      </p:sp>
      <p:sp>
        <p:nvSpPr>
          <p:cNvPr id="5" name="Marcador de pie de página 4">
            <a:extLst>
              <a:ext uri="{FF2B5EF4-FFF2-40B4-BE49-F238E27FC236}">
                <a16:creationId xmlns:a16="http://schemas.microsoft.com/office/drawing/2014/main" xmlns="" id="{E2269CCB-DC8E-426F-AD61-23E6D7CE69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xmlns="" id="{0E219BC9-F3B4-403A-844E-79380C4BD1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764DFA-B976-44B4-862E-24D1A0FF2933}" type="slidenum">
              <a:rPr lang="es-ES" smtClean="0"/>
              <a:pPr/>
              <a:t>‹Nº›</a:t>
            </a:fld>
            <a:endParaRPr lang="es-ES"/>
          </a:p>
        </p:txBody>
      </p:sp>
    </p:spTree>
    <p:extLst>
      <p:ext uri="{BB962C8B-B14F-4D97-AF65-F5344CB8AC3E}">
        <p14:creationId xmlns:p14="http://schemas.microsoft.com/office/powerpoint/2010/main" xmlns="" val="32900858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F38EA7A4-330D-4FD3-ACC0-5D415694CEE9}"/>
              </a:ext>
            </a:extLst>
          </p:cNvPr>
          <p:cNvSpPr>
            <a:spLocks noGrp="1"/>
          </p:cNvSpPr>
          <p:nvPr>
            <p:ph type="title"/>
          </p:nvPr>
        </p:nvSpPr>
        <p:spPr>
          <a:xfrm>
            <a:off x="838200" y="240723"/>
            <a:ext cx="10515600" cy="632402"/>
          </a:xfrm>
        </p:spPr>
        <p:txBody>
          <a:bodyPr>
            <a:normAutofit fontScale="90000"/>
          </a:bodyPr>
          <a:lstStyle/>
          <a:p>
            <a:pPr algn="ctr"/>
            <a:r>
              <a:rPr lang="es-ES" sz="4000" b="1" dirty="0">
                <a:solidFill>
                  <a:srgbClr val="FF0000"/>
                </a:solidFill>
                <a:latin typeface="Arial" panose="020B0604020202020204" pitchFamily="34" charset="0"/>
                <a:cs typeface="Arial" panose="020B0604020202020204" pitchFamily="34" charset="0"/>
              </a:rPr>
              <a:t>Sistema magnético nanoscópico </a:t>
            </a:r>
            <a:r>
              <a:rPr lang="es-ES" dirty="0"/>
              <a:t/>
            </a:r>
            <a:br>
              <a:rPr lang="es-ES" dirty="0"/>
            </a:br>
            <a:endParaRPr lang="es-ES" dirty="0"/>
          </a:p>
        </p:txBody>
      </p:sp>
      <p:graphicFrame>
        <p:nvGraphicFramePr>
          <p:cNvPr id="4" name="Marcador de contenido 3">
            <a:extLst>
              <a:ext uri="{FF2B5EF4-FFF2-40B4-BE49-F238E27FC236}">
                <a16:creationId xmlns:a16="http://schemas.microsoft.com/office/drawing/2014/main" xmlns="" id="{F0F0A4AF-9636-406B-94FE-1A60A471F256}"/>
              </a:ext>
            </a:extLst>
          </p:cNvPr>
          <p:cNvGraphicFramePr>
            <a:graphicFrameLocks noGrp="1"/>
          </p:cNvGraphicFramePr>
          <p:nvPr>
            <p:ph idx="1"/>
            <p:extLst>
              <p:ext uri="{D42A27DB-BD31-4B8C-83A1-F6EECF244321}">
                <p14:modId xmlns:p14="http://schemas.microsoft.com/office/powerpoint/2010/main" xmlns="" val="2123520073"/>
              </p:ext>
            </p:extLst>
          </p:nvPr>
        </p:nvGraphicFramePr>
        <p:xfrm>
          <a:off x="207818" y="595746"/>
          <a:ext cx="11887200" cy="60215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3126671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5247174-2EE1-4619-82DE-50738B012DF2}"/>
              </a:ext>
            </a:extLst>
          </p:cNvPr>
          <p:cNvSpPr>
            <a:spLocks noGrp="1"/>
          </p:cNvSpPr>
          <p:nvPr>
            <p:ph type="title"/>
          </p:nvPr>
        </p:nvSpPr>
        <p:spPr>
          <a:xfrm>
            <a:off x="130287" y="84418"/>
            <a:ext cx="10515600" cy="315912"/>
          </a:xfrm>
        </p:spPr>
        <p:txBody>
          <a:bodyPr>
            <a:normAutofit fontScale="90000"/>
          </a:bodyPr>
          <a:lstStyle/>
          <a:p>
            <a:pPr algn="ctr"/>
            <a:r>
              <a:rPr lang="es-ES" b="1" dirty="0">
                <a:solidFill>
                  <a:srgbClr val="FF0000"/>
                </a:solidFill>
              </a:rPr>
              <a:t>Aleaciones ricas en Fe</a:t>
            </a:r>
          </a:p>
        </p:txBody>
      </p:sp>
      <mc:AlternateContent xmlns:mc="http://schemas.openxmlformats.org/markup-compatibility/2006">
        <mc:Choice xmlns:a14="http://schemas.microsoft.com/office/drawing/2010/main" xmlns="" Requires="a14">
          <p:sp>
            <p:nvSpPr>
              <p:cNvPr id="3" name="Marcador de contenido 2">
                <a:extLst>
                  <a:ext uri="{FF2B5EF4-FFF2-40B4-BE49-F238E27FC236}">
                    <a16:creationId xmlns:a16="http://schemas.microsoft.com/office/drawing/2014/main" id="{B9A754EC-EAAB-4287-A861-2D721D4DA2C6}"/>
                  </a:ext>
                </a:extLst>
              </p:cNvPr>
              <p:cNvSpPr>
                <a:spLocks noGrp="1"/>
              </p:cNvSpPr>
              <p:nvPr>
                <p:ph idx="1"/>
              </p:nvPr>
            </p:nvSpPr>
            <p:spPr>
              <a:xfrm>
                <a:off x="0" y="885768"/>
                <a:ext cx="11831783" cy="2326276"/>
              </a:xfrm>
            </p:spPr>
            <p:txBody>
              <a:bodyPr>
                <a:normAutofit fontScale="62500" lnSpcReduction="20000"/>
              </a:bodyPr>
              <a:lstStyle/>
              <a:p>
                <a:pPr marL="0" indent="0" algn="just">
                  <a:lnSpc>
                    <a:spcPct val="120000"/>
                  </a:lnSpc>
                  <a:buNone/>
                </a:pPr>
                <a:r>
                  <a:rPr lang="es-ES" dirty="0">
                    <a:latin typeface="Arial" panose="020B0604020202020204" pitchFamily="34" charset="0"/>
                    <a:cs typeface="Arial" panose="020B0604020202020204" pitchFamily="34" charset="0"/>
                  </a:rPr>
                  <a:t>Como fue comentado las aleaciones ricas en </a:t>
                </a:r>
                <a14:m>
                  <m:oMath xmlns:m="http://schemas.openxmlformats.org/officeDocument/2006/math">
                    <m:r>
                      <m:rPr>
                        <m:sty m:val="p"/>
                      </m:rPr>
                      <a:rPr lang="es-ES" dirty="0" smtClean="0">
                        <a:latin typeface="Cambria Math" panose="02040503050406030204" pitchFamily="18" charset="0"/>
                      </a:rPr>
                      <m:t>F</m:t>
                    </m:r>
                    <m:r>
                      <m:rPr>
                        <m:sty m:val="p"/>
                      </m:rPr>
                      <a:rPr lang="es-ES" b="0" i="0" dirty="0" smtClean="0">
                        <a:latin typeface="Cambria Math" panose="02040503050406030204" pitchFamily="18" charset="0"/>
                      </a:rPr>
                      <m:t>e</m:t>
                    </m:r>
                  </m:oMath>
                </a14:m>
                <a:r>
                  <a:rPr lang="es-ES" dirty="0">
                    <a:latin typeface="Arial" panose="020B0604020202020204" pitchFamily="34" charset="0"/>
                    <a:cs typeface="Arial" panose="020B0604020202020204" pitchFamily="34" charset="0"/>
                  </a:rPr>
                  <a:t> con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𝜆</m:t>
                        </m:r>
                      </m:e>
                      <m:sub>
                        <m:r>
                          <a:rPr lang="es-ES" i="1">
                            <a:latin typeface="Cambria Math" panose="02040503050406030204" pitchFamily="18" charset="0"/>
                          </a:rPr>
                          <m:t>𝑠</m:t>
                        </m:r>
                      </m:sub>
                    </m:sSub>
                    <m:r>
                      <a:rPr lang="es-ES" i="1">
                        <a:latin typeface="Cambria Math" panose="02040503050406030204" pitchFamily="18" charset="0"/>
                        <a:ea typeface="Cambria Math" panose="02040503050406030204" pitchFamily="18" charset="0"/>
                      </a:rPr>
                      <m:t>&gt;0</m:t>
                    </m:r>
                  </m:oMath>
                </a14:m>
                <a:r>
                  <a:rPr lang="es-ES" dirty="0">
                    <a:latin typeface="Arial" panose="020B0604020202020204" pitchFamily="34" charset="0"/>
                    <a:cs typeface="Arial" panose="020B0604020202020204" pitchFamily="34" charset="0"/>
                  </a:rPr>
                  <a:t> presentan un ciclo de histéresis axial cuadrado, como se observa. El eje axial es el de fácil imanación. La inversión de la imanación o “</a:t>
                </a:r>
                <a:r>
                  <a:rPr lang="es-ES" dirty="0" err="1">
                    <a:latin typeface="Arial" panose="020B0604020202020204" pitchFamily="34" charset="0"/>
                    <a:cs typeface="Arial" panose="020B0604020202020204" pitchFamily="34" charset="0"/>
                  </a:rPr>
                  <a:t>switching</a:t>
                </a:r>
                <a:r>
                  <a:rPr lang="es-ES" dirty="0">
                    <a:latin typeface="Arial" panose="020B0604020202020204" pitchFamily="34" charset="0"/>
                    <a:cs typeface="Arial" panose="020B0604020202020204" pitchFamily="34" charset="0"/>
                  </a:rPr>
                  <a:t>” ocurre a través de un único salto </a:t>
                </a:r>
                <a:r>
                  <a:rPr lang="es-ES" dirty="0" err="1">
                    <a:latin typeface="Arial" panose="020B0604020202020204" pitchFamily="34" charset="0"/>
                    <a:cs typeface="Arial" panose="020B0604020202020204" pitchFamily="34" charset="0"/>
                  </a:rPr>
                  <a:t>Bakhausen</a:t>
                </a:r>
                <a:r>
                  <a:rPr lang="es-ES" dirty="0">
                    <a:latin typeface="Arial" panose="020B0604020202020204" pitchFamily="34" charset="0"/>
                    <a:cs typeface="Arial" panose="020B0604020202020204" pitchFamily="34" charset="0"/>
                  </a:rPr>
                  <a:t> cuando se alcanza el valor de inversión. En este caso la estructura de dominios es compuesta, por un único dominio en el núcleo con imanación axial y una corteza con varios dominios radial, Como se observa en el esquema. La inversión de magnetización se realiza por medio del desenganche y propagación de uno de los dominios de cierre. Se observa en la figura la variación de los dominios del núcleo cuando se </a:t>
                </a:r>
                <a:r>
                  <a:rPr lang="es-ES" b="1" dirty="0">
                    <a:latin typeface="Arial" panose="020B0604020202020204" pitchFamily="34" charset="0"/>
                    <a:cs typeface="Arial" panose="020B0604020202020204" pitchFamily="34" charset="0"/>
                  </a:rPr>
                  <a:t>aplica un campo magnético axial</a:t>
                </a:r>
                <a:r>
                  <a:rPr lang="es-ES" dirty="0">
                    <a:latin typeface="Arial" panose="020B0604020202020204" pitchFamily="34" charset="0"/>
                    <a:cs typeface="Arial" panose="020B0604020202020204" pitchFamily="34" charset="0"/>
                  </a:rPr>
                  <a:t> y opuesto a la magnetización inicial. En la etapa 2 se observa como se desengancha uno de los dominios de cierre</a:t>
                </a:r>
              </a:p>
            </p:txBody>
          </p:sp>
        </mc:Choice>
        <mc:Fallback>
          <p:sp>
            <p:nvSpPr>
              <p:cNvPr id="3" name="Marcador de contenido 2">
                <a:extLst>
                  <a:ext uri="{FF2B5EF4-FFF2-40B4-BE49-F238E27FC236}">
                    <a16:creationId xmlns:a16="http://schemas.microsoft.com/office/drawing/2014/main" xmlns="" xmlns:a14="http://schemas.microsoft.com/office/drawing/2010/main" id="{B9A754EC-EAAB-4287-A861-2D721D4DA2C6}"/>
                  </a:ext>
                </a:extLst>
              </p:cNvPr>
              <p:cNvSpPr>
                <a:spLocks noGrp="1" noRot="1" noChangeAspect="1" noMove="1" noResize="1" noEditPoints="1" noAdjustHandles="1" noChangeArrowheads="1" noChangeShapeType="1" noTextEdit="1"/>
              </p:cNvSpPr>
              <p:nvPr>
                <p:ph idx="1"/>
              </p:nvPr>
            </p:nvSpPr>
            <p:spPr>
              <a:xfrm>
                <a:off x="0" y="885768"/>
                <a:ext cx="11831783" cy="2326276"/>
              </a:xfrm>
              <a:blipFill>
                <a:blip r:embed="rId2" cstate="print"/>
                <a:stretch>
                  <a:fillRect l="-412" t="-1309" r="-412" b="-2356"/>
                </a:stretch>
              </a:blipFill>
            </p:spPr>
            <p:txBody>
              <a:bodyPr/>
              <a:lstStyle/>
              <a:p>
                <a:r>
                  <a:rPr lang="es-ES">
                    <a:noFill/>
                  </a:rPr>
                  <a:t> </a:t>
                </a:r>
              </a:p>
            </p:txBody>
          </p:sp>
        </mc:Fallback>
      </mc:AlternateContent>
      <p:pic>
        <p:nvPicPr>
          <p:cNvPr id="4" name="Imagen 3">
            <a:extLst>
              <a:ext uri="{FF2B5EF4-FFF2-40B4-BE49-F238E27FC236}">
                <a16:creationId xmlns:a16="http://schemas.microsoft.com/office/drawing/2014/main" xmlns="" id="{F5A079EE-0368-41B7-BDC4-661963FBB82A}"/>
              </a:ext>
            </a:extLst>
          </p:cNvPr>
          <p:cNvPicPr>
            <a:picLocks noChangeAspect="1"/>
          </p:cNvPicPr>
          <p:nvPr/>
        </p:nvPicPr>
        <p:blipFill>
          <a:blip r:embed="rId3" cstate="print"/>
          <a:stretch>
            <a:fillRect/>
          </a:stretch>
        </p:blipFill>
        <p:spPr>
          <a:xfrm>
            <a:off x="130286" y="3908927"/>
            <a:ext cx="5009749" cy="2098324"/>
          </a:xfrm>
          <a:prstGeom prst="rect">
            <a:avLst/>
          </a:prstGeom>
        </p:spPr>
      </p:pic>
      <p:pic>
        <p:nvPicPr>
          <p:cNvPr id="5" name="Imagen 4">
            <a:extLst>
              <a:ext uri="{FF2B5EF4-FFF2-40B4-BE49-F238E27FC236}">
                <a16:creationId xmlns:a16="http://schemas.microsoft.com/office/drawing/2014/main" xmlns="" id="{A219B1B7-2D84-4B57-8680-C5A3F537D245}"/>
              </a:ext>
            </a:extLst>
          </p:cNvPr>
          <p:cNvPicPr>
            <a:picLocks noChangeAspect="1"/>
          </p:cNvPicPr>
          <p:nvPr/>
        </p:nvPicPr>
        <p:blipFill>
          <a:blip r:embed="rId4" cstate="print"/>
          <a:stretch>
            <a:fillRect/>
          </a:stretch>
        </p:blipFill>
        <p:spPr>
          <a:xfrm>
            <a:off x="4908774" y="3156146"/>
            <a:ext cx="3594393" cy="3358343"/>
          </a:xfrm>
          <a:prstGeom prst="rect">
            <a:avLst/>
          </a:prstGeom>
        </p:spPr>
      </p:pic>
      <p:pic>
        <p:nvPicPr>
          <p:cNvPr id="7" name="Imagen 6">
            <a:extLst>
              <a:ext uri="{FF2B5EF4-FFF2-40B4-BE49-F238E27FC236}">
                <a16:creationId xmlns:a16="http://schemas.microsoft.com/office/drawing/2014/main" xmlns="" id="{895A9C21-0395-43A6-8BAE-8DF1D8965B6C}"/>
              </a:ext>
            </a:extLst>
          </p:cNvPr>
          <p:cNvPicPr>
            <a:picLocks noChangeAspect="1"/>
          </p:cNvPicPr>
          <p:nvPr/>
        </p:nvPicPr>
        <p:blipFill>
          <a:blip r:embed="rId5" cstate="print"/>
          <a:stretch>
            <a:fillRect/>
          </a:stretch>
        </p:blipFill>
        <p:spPr>
          <a:xfrm>
            <a:off x="8841860" y="3050622"/>
            <a:ext cx="2984325" cy="3287246"/>
          </a:xfrm>
          <a:prstGeom prst="rect">
            <a:avLst/>
          </a:prstGeom>
        </p:spPr>
      </p:pic>
    </p:spTree>
    <p:extLst>
      <p:ext uri="{BB962C8B-B14F-4D97-AF65-F5344CB8AC3E}">
        <p14:creationId xmlns:p14="http://schemas.microsoft.com/office/powerpoint/2010/main" xmlns="" val="1824493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CFBF7A1-44F3-4DA4-A0D8-1254696654E9}"/>
              </a:ext>
            </a:extLst>
          </p:cNvPr>
          <p:cNvSpPr>
            <a:spLocks noGrp="1"/>
          </p:cNvSpPr>
          <p:nvPr>
            <p:ph type="title"/>
          </p:nvPr>
        </p:nvSpPr>
        <p:spPr>
          <a:xfrm>
            <a:off x="838200" y="166255"/>
            <a:ext cx="10515600" cy="448541"/>
          </a:xfrm>
        </p:spPr>
        <p:txBody>
          <a:bodyPr>
            <a:normAutofit fontScale="90000"/>
          </a:bodyPr>
          <a:lstStyle/>
          <a:p>
            <a:pPr algn="ctr"/>
            <a:r>
              <a:rPr lang="es-ES" b="1" dirty="0">
                <a:solidFill>
                  <a:srgbClr val="FF0000"/>
                </a:solidFill>
              </a:rPr>
              <a:t>Aleaciones ricas en Fe</a:t>
            </a:r>
            <a:endParaRPr lang="es-ES" dirty="0"/>
          </a:p>
        </p:txBody>
      </p:sp>
      <mc:AlternateContent xmlns:mc="http://schemas.openxmlformats.org/markup-compatibility/2006">
        <mc:Choice xmlns:a14="http://schemas.microsoft.com/office/drawing/2010/main" xmlns="" Requires="a14">
          <p:sp>
            <p:nvSpPr>
              <p:cNvPr id="3" name="Marcador de contenido 2">
                <a:extLst>
                  <a:ext uri="{FF2B5EF4-FFF2-40B4-BE49-F238E27FC236}">
                    <a16:creationId xmlns:a16="http://schemas.microsoft.com/office/drawing/2014/main" id="{30100BB4-EB56-455C-8F0D-7CAC25B91BDA}"/>
                  </a:ext>
                </a:extLst>
              </p:cNvPr>
              <p:cNvSpPr>
                <a:spLocks noGrp="1"/>
              </p:cNvSpPr>
              <p:nvPr>
                <p:ph idx="1"/>
              </p:nvPr>
            </p:nvSpPr>
            <p:spPr>
              <a:xfrm>
                <a:off x="407963" y="754207"/>
                <a:ext cx="11197883" cy="3721677"/>
              </a:xfrm>
            </p:spPr>
            <p:txBody>
              <a:bodyPr>
                <a:normAutofit fontScale="62500" lnSpcReduction="20000"/>
              </a:bodyPr>
              <a:lstStyle/>
              <a:p>
                <a:pPr marL="0" indent="0" algn="just">
                  <a:lnSpc>
                    <a:spcPct val="120000"/>
                  </a:lnSpc>
                  <a:buNone/>
                </a:pPr>
                <a:r>
                  <a:rPr lang="es-ES" dirty="0">
                    <a:latin typeface="Arial" panose="020B0604020202020204" pitchFamily="34" charset="0"/>
                    <a:cs typeface="Arial" panose="020B0604020202020204" pitchFamily="34" charset="0"/>
                  </a:rPr>
                  <a:t>El fenómeno de desenganche, puede observarse en la secuencia de imágenes tomadas por medio del efecto Kerr de la inversión de la magnetización. Trabajo realizado por T. </a:t>
                </a:r>
                <a:r>
                  <a:rPr lang="es-ES" dirty="0" err="1">
                    <a:latin typeface="Arial" panose="020B0604020202020204" pitchFamily="34" charset="0"/>
                    <a:cs typeface="Arial" panose="020B0604020202020204" pitchFamily="34" charset="0"/>
                  </a:rPr>
                  <a:t>Reininger</a:t>
                </a:r>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H.Kronmüller</a:t>
                </a:r>
                <a:r>
                  <a:rPr lang="es-ES" dirty="0">
                    <a:latin typeface="Arial" panose="020B0604020202020204" pitchFamily="34" charset="0"/>
                    <a:cs typeface="Arial" panose="020B0604020202020204" pitchFamily="34" charset="0"/>
                  </a:rPr>
                  <a:t>, C. Gómez-Polo, M. Vázquez, en un hilo metálico </a:t>
                </a:r>
                <a14:m>
                  <m:oMath xmlns:m="http://schemas.openxmlformats.org/officeDocument/2006/math">
                    <m:r>
                      <a:rPr lang="es-ES" b="0" i="1" smtClean="0">
                        <a:latin typeface="Cambria Math" panose="02040503050406030204" pitchFamily="18" charset="0"/>
                        <a:cs typeface="Arial" panose="020B0604020202020204" pitchFamily="34" charset="0"/>
                      </a:rPr>
                      <m:t>𝐹𝑒𝑆𝑖𝐵</m:t>
                    </m:r>
                  </m:oMath>
                </a14:m>
                <a:r>
                  <a:rPr lang="es-ES" dirty="0">
                    <a:latin typeface="Arial" panose="020B0604020202020204" pitchFamily="34" charset="0"/>
                    <a:cs typeface="Arial" panose="020B0604020202020204" pitchFamily="34" charset="0"/>
                  </a:rPr>
                  <a:t> de </a:t>
                </a:r>
                <a14:m>
                  <m:oMath xmlns:m="http://schemas.openxmlformats.org/officeDocument/2006/math">
                    <m:r>
                      <a:rPr lang="es-ES" b="0" i="1" smtClean="0">
                        <a:latin typeface="Cambria Math" panose="02040503050406030204" pitchFamily="18" charset="0"/>
                      </a:rPr>
                      <m:t>125</m:t>
                    </m:r>
                    <m:r>
                      <a:rPr lang="es-ES" b="0" i="1" smtClean="0">
                        <a:latin typeface="Cambria Math" panose="02040503050406030204" pitchFamily="18" charset="0"/>
                        <a:ea typeface="Cambria Math" panose="02040503050406030204" pitchFamily="18" charset="0"/>
                      </a:rPr>
                      <m:t>𝜇</m:t>
                    </m:r>
                    <m:r>
                      <a:rPr lang="es-ES" b="0" i="1" smtClean="0">
                        <a:latin typeface="Cambria Math" panose="02040503050406030204" pitchFamily="18" charset="0"/>
                        <a:ea typeface="Cambria Math" panose="02040503050406030204" pitchFamily="18" charset="0"/>
                      </a:rPr>
                      <m:t>𝑚</m:t>
                    </m:r>
                  </m:oMath>
                </a14:m>
                <a:r>
                  <a:rPr lang="es-ES" dirty="0">
                    <a:latin typeface="Arial" panose="020B0604020202020204" pitchFamily="34" charset="0"/>
                    <a:cs typeface="Arial" panose="020B0604020202020204" pitchFamily="34" charset="0"/>
                  </a:rPr>
                  <a:t> de diámetro. El campo magnético aumenta de izquierda a derecha. En la imagen se aprecia el crecimiento de la pared del dominio del núcleo y la zona de la corteza. El proceso de inversión (“</a:t>
                </a:r>
                <a:r>
                  <a:rPr lang="es-ES" dirty="0" err="1">
                    <a:latin typeface="Arial" panose="020B0604020202020204" pitchFamily="34" charset="0"/>
                    <a:cs typeface="Arial" panose="020B0604020202020204" pitchFamily="34" charset="0"/>
                  </a:rPr>
                  <a:t>switching</a:t>
                </a:r>
                <a:r>
                  <a:rPr lang="es-ES" dirty="0">
                    <a:latin typeface="Arial" panose="020B0604020202020204" pitchFamily="34" charset="0"/>
                    <a:cs typeface="Arial" panose="020B0604020202020204" pitchFamily="34" charset="0"/>
                  </a:rPr>
                  <a:t>”), de estos hilos, depende fuertemente de la longitud del hilo, lo que estaría indicando una influencia del factor </a:t>
                </a:r>
                <a:r>
                  <a:rPr lang="es-ES" dirty="0" err="1">
                    <a:latin typeface="Arial" panose="020B0604020202020204" pitchFamily="34" charset="0"/>
                    <a:cs typeface="Arial" panose="020B0604020202020204" pitchFamily="34" charset="0"/>
                  </a:rPr>
                  <a:t>desimanador</a:t>
                </a:r>
                <a:r>
                  <a:rPr lang="es-ES" dirty="0">
                    <a:latin typeface="Arial" panose="020B0604020202020204" pitchFamily="34" charset="0"/>
                    <a:cs typeface="Arial" panose="020B0604020202020204" pitchFamily="34" charset="0"/>
                  </a:rPr>
                  <a:t> asociado a la variación de la longitud del hilo.</a:t>
                </a:r>
              </a:p>
              <a:p>
                <a:pPr marL="0" indent="0" algn="just">
                  <a:lnSpc>
                    <a:spcPct val="120000"/>
                  </a:lnSpc>
                  <a:buNone/>
                </a:pPr>
                <a:r>
                  <a:rPr lang="es-ES" dirty="0">
                    <a:latin typeface="Arial" panose="020B0604020202020204" pitchFamily="34" charset="0"/>
                    <a:cs typeface="Arial" panose="020B0604020202020204" pitchFamily="34" charset="0"/>
                  </a:rPr>
                  <a:t>Un fenómeno similar se da en los hilos ferromagnéticos amorfos recubiertos con vidrio (común). </a:t>
                </a:r>
              </a:p>
              <a:p>
                <a:pPr marL="0" indent="0" algn="just">
                  <a:lnSpc>
                    <a:spcPct val="120000"/>
                  </a:lnSpc>
                  <a:buNone/>
                </a:pPr>
                <a:r>
                  <a:rPr lang="es-ES" dirty="0">
                    <a:latin typeface="Arial" panose="020B0604020202020204" pitchFamily="34" charset="0"/>
                    <a:cs typeface="Arial" panose="020B0604020202020204" pitchFamily="34" charset="0"/>
                  </a:rPr>
                  <a:t>Recordemos que la única fuente de anisotropía proviene del proceso de fabricación del metal amorfo por causa del ultrarrápido enfriamiento del mismo, debido al gradiente de temperatura generado en el proceso. Las tensiones generadas también dependerán de las constantes elásticas del metal. </a:t>
                </a:r>
              </a:p>
              <a:p>
                <a:pPr marL="0" indent="0" algn="just">
                  <a:lnSpc>
                    <a:spcPct val="120000"/>
                  </a:lnSpc>
                  <a:buNone/>
                </a:pPr>
                <a:r>
                  <a:rPr lang="es-ES" dirty="0">
                    <a:latin typeface="Arial" panose="020B0604020202020204" pitchFamily="34" charset="0"/>
                    <a:cs typeface="Arial" panose="020B0604020202020204" pitchFamily="34" charset="0"/>
                  </a:rPr>
                  <a:t> </a:t>
                </a:r>
              </a:p>
            </p:txBody>
          </p:sp>
        </mc:Choice>
        <mc:Fallback>
          <p:sp>
            <p:nvSpPr>
              <p:cNvPr id="3" name="Marcador de contenido 2">
                <a:extLst>
                  <a:ext uri="{FF2B5EF4-FFF2-40B4-BE49-F238E27FC236}">
                    <a16:creationId xmlns:a16="http://schemas.microsoft.com/office/drawing/2014/main" xmlns="" xmlns:a14="http://schemas.microsoft.com/office/drawing/2010/main" id="{30100BB4-EB56-455C-8F0D-7CAC25B91BDA}"/>
                  </a:ext>
                </a:extLst>
              </p:cNvPr>
              <p:cNvSpPr>
                <a:spLocks noGrp="1" noRot="1" noChangeAspect="1" noMove="1" noResize="1" noEditPoints="1" noAdjustHandles="1" noChangeArrowheads="1" noChangeShapeType="1" noTextEdit="1"/>
              </p:cNvSpPr>
              <p:nvPr>
                <p:ph idx="1"/>
              </p:nvPr>
            </p:nvSpPr>
            <p:spPr>
              <a:xfrm>
                <a:off x="407963" y="754207"/>
                <a:ext cx="11197883" cy="3721677"/>
              </a:xfrm>
              <a:blipFill>
                <a:blip r:embed="rId2" cstate="print"/>
                <a:stretch>
                  <a:fillRect l="-490" t="-984" r="-435"/>
                </a:stretch>
              </a:blipFill>
            </p:spPr>
            <p:txBody>
              <a:bodyPr/>
              <a:lstStyle/>
              <a:p>
                <a:r>
                  <a:rPr lang="es-ES">
                    <a:noFill/>
                  </a:rPr>
                  <a:t> </a:t>
                </a:r>
              </a:p>
            </p:txBody>
          </p:sp>
        </mc:Fallback>
      </mc:AlternateContent>
      <p:pic>
        <p:nvPicPr>
          <p:cNvPr id="4" name="Imagen 3">
            <a:extLst>
              <a:ext uri="{FF2B5EF4-FFF2-40B4-BE49-F238E27FC236}">
                <a16:creationId xmlns:a16="http://schemas.microsoft.com/office/drawing/2014/main" xmlns="" id="{1DB5DC87-2A98-43E4-B3D0-30901C6B5585}"/>
              </a:ext>
            </a:extLst>
          </p:cNvPr>
          <p:cNvPicPr>
            <a:picLocks noChangeAspect="1"/>
          </p:cNvPicPr>
          <p:nvPr/>
        </p:nvPicPr>
        <p:blipFill>
          <a:blip r:embed="rId3" cstate="print"/>
          <a:stretch>
            <a:fillRect/>
          </a:stretch>
        </p:blipFill>
        <p:spPr>
          <a:xfrm>
            <a:off x="1861498" y="4829987"/>
            <a:ext cx="7553325" cy="1638300"/>
          </a:xfrm>
          <a:prstGeom prst="rect">
            <a:avLst/>
          </a:prstGeom>
        </p:spPr>
      </p:pic>
    </p:spTree>
    <p:extLst>
      <p:ext uri="{BB962C8B-B14F-4D97-AF65-F5344CB8AC3E}">
        <p14:creationId xmlns:p14="http://schemas.microsoft.com/office/powerpoint/2010/main" xmlns="" val="2223377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411C41E-F87A-4D95-A9C5-76A3129DAC63}"/>
              </a:ext>
            </a:extLst>
          </p:cNvPr>
          <p:cNvSpPr>
            <a:spLocks noGrp="1"/>
          </p:cNvSpPr>
          <p:nvPr>
            <p:ph type="title"/>
          </p:nvPr>
        </p:nvSpPr>
        <p:spPr>
          <a:xfrm>
            <a:off x="838200" y="193964"/>
            <a:ext cx="10515600" cy="396874"/>
          </a:xfrm>
        </p:spPr>
        <p:txBody>
          <a:bodyPr>
            <a:normAutofit fontScale="90000"/>
          </a:bodyPr>
          <a:lstStyle/>
          <a:p>
            <a:pPr algn="ctr"/>
            <a:r>
              <a:rPr lang="es-ES" b="1" dirty="0">
                <a:solidFill>
                  <a:srgbClr val="FF0000"/>
                </a:solidFill>
              </a:rPr>
              <a:t>Otros ciclos de histéresis</a:t>
            </a:r>
          </a:p>
        </p:txBody>
      </p:sp>
      <mc:AlternateContent xmlns:mc="http://schemas.openxmlformats.org/markup-compatibility/2006">
        <mc:Choice xmlns:a14="http://schemas.microsoft.com/office/drawing/2010/main" xmlns="" Requires="a14">
          <p:sp>
            <p:nvSpPr>
              <p:cNvPr id="3" name="Marcador de contenido 2">
                <a:extLst>
                  <a:ext uri="{FF2B5EF4-FFF2-40B4-BE49-F238E27FC236}">
                    <a16:creationId xmlns:a16="http://schemas.microsoft.com/office/drawing/2014/main" id="{B46A11B3-34DE-463A-BF5C-E3803E6C7E02}"/>
                  </a:ext>
                </a:extLst>
              </p:cNvPr>
              <p:cNvSpPr>
                <a:spLocks noGrp="1"/>
              </p:cNvSpPr>
              <p:nvPr>
                <p:ph idx="1"/>
              </p:nvPr>
            </p:nvSpPr>
            <p:spPr>
              <a:xfrm>
                <a:off x="415636" y="590838"/>
                <a:ext cx="11471564" cy="6267162"/>
              </a:xfrm>
            </p:spPr>
            <p:txBody>
              <a:bodyPr>
                <a:normAutofit fontScale="32500" lnSpcReduction="20000"/>
              </a:bodyPr>
              <a:lstStyle/>
              <a:p>
                <a:pPr marL="0" indent="0" algn="just">
                  <a:lnSpc>
                    <a:spcPct val="120000"/>
                  </a:lnSpc>
                  <a:buNone/>
                </a:pPr>
                <a:r>
                  <a:rPr lang="es-ES" sz="4300" b="1" dirty="0">
                    <a:latin typeface="Arial" panose="020B0604020202020204" pitchFamily="34" charset="0"/>
                    <a:cs typeface="Arial" panose="020B0604020202020204" pitchFamily="34" charset="0"/>
                  </a:rPr>
                  <a:t>Algo mas sobre la susceptibilidad magnética  </a:t>
                </a:r>
                <a:r>
                  <a:rPr lang="es-ES" sz="4300" dirty="0">
                    <a:latin typeface="Arial" panose="020B0604020202020204" pitchFamily="34" charset="0"/>
                    <a:cs typeface="Arial" panose="020B0604020202020204" pitchFamily="34" charset="0"/>
                  </a:rPr>
                  <a:t>Recordando que la magnetización o imanación </a:t>
                </a:r>
                <a14:m>
                  <m:oMath xmlns:m="http://schemas.openxmlformats.org/officeDocument/2006/math">
                    <m:acc>
                      <m:accPr>
                        <m:chr m:val="⃗"/>
                        <m:ctrlPr>
                          <a:rPr lang="es-ES" sz="4300" b="0" i="1" smtClean="0">
                            <a:latin typeface="Cambria Math" panose="02040503050406030204" pitchFamily="18" charset="0"/>
                          </a:rPr>
                        </m:ctrlPr>
                      </m:accPr>
                      <m:e>
                        <m:r>
                          <a:rPr lang="es-ES" sz="4300" i="1">
                            <a:latin typeface="Cambria Math" panose="02040503050406030204" pitchFamily="18" charset="0"/>
                          </a:rPr>
                          <m:t>𝑀</m:t>
                        </m:r>
                      </m:e>
                    </m:acc>
                  </m:oMath>
                </a14:m>
                <a:r>
                  <a:rPr lang="es-ES" sz="4300" dirty="0">
                    <a:latin typeface="Arial" panose="020B0604020202020204" pitchFamily="34" charset="0"/>
                    <a:cs typeface="Arial" panose="020B0604020202020204" pitchFamily="34" charset="0"/>
                  </a:rPr>
                  <a:t> se relaciona con el campo </a:t>
                </a:r>
                <a14:m>
                  <m:oMath xmlns:m="http://schemas.openxmlformats.org/officeDocument/2006/math">
                    <m:acc>
                      <m:accPr>
                        <m:chr m:val="⃗"/>
                        <m:ctrlPr>
                          <a:rPr lang="es-ES" sz="4300" i="1">
                            <a:latin typeface="Cambria Math" panose="02040503050406030204" pitchFamily="18" charset="0"/>
                          </a:rPr>
                        </m:ctrlPr>
                      </m:accPr>
                      <m:e>
                        <m:r>
                          <a:rPr lang="es-ES" sz="4300" i="1">
                            <a:latin typeface="Cambria Math" panose="02040503050406030204" pitchFamily="18" charset="0"/>
                          </a:rPr>
                          <m:t>𝑀</m:t>
                        </m:r>
                      </m:e>
                    </m:acc>
                  </m:oMath>
                </a14:m>
                <a:r>
                  <a:rPr lang="es-ES" sz="4300" dirty="0">
                    <a:latin typeface="Arial" panose="020B0604020202020204" pitchFamily="34" charset="0"/>
                    <a:cs typeface="Arial" panose="020B0604020202020204" pitchFamily="34" charset="0"/>
                  </a:rPr>
                  <a:t> por medio de la expresión </a:t>
                </a:r>
                <a14:m>
                  <m:oMath xmlns:m="http://schemas.openxmlformats.org/officeDocument/2006/math">
                    <m:acc>
                      <m:accPr>
                        <m:chr m:val="⃗"/>
                        <m:ctrlPr>
                          <a:rPr lang="es-ES" sz="4300" i="1">
                            <a:latin typeface="Cambria Math" panose="02040503050406030204" pitchFamily="18" charset="0"/>
                          </a:rPr>
                        </m:ctrlPr>
                      </m:accPr>
                      <m:e>
                        <m:r>
                          <a:rPr lang="es-ES" sz="4300" i="1">
                            <a:latin typeface="Cambria Math" panose="02040503050406030204" pitchFamily="18" charset="0"/>
                          </a:rPr>
                          <m:t>𝑀</m:t>
                        </m:r>
                      </m:e>
                    </m:acc>
                    <m:r>
                      <a:rPr lang="es-ES" sz="4300" b="0" i="1" smtClean="0">
                        <a:latin typeface="Cambria Math" panose="02040503050406030204" pitchFamily="18" charset="0"/>
                      </a:rPr>
                      <m:t>=</m:t>
                    </m:r>
                    <m:r>
                      <a:rPr lang="es-ES" sz="4300" b="0" i="1" smtClean="0">
                        <a:latin typeface="Cambria Math" panose="02040503050406030204" pitchFamily="18" charset="0"/>
                        <a:ea typeface="Cambria Math" panose="02040503050406030204" pitchFamily="18" charset="0"/>
                      </a:rPr>
                      <m:t>𝜒</m:t>
                    </m:r>
                    <m:acc>
                      <m:accPr>
                        <m:chr m:val="⃗"/>
                        <m:ctrlPr>
                          <a:rPr lang="es-ES" sz="4300" i="1">
                            <a:latin typeface="Cambria Math" panose="02040503050406030204" pitchFamily="18" charset="0"/>
                          </a:rPr>
                        </m:ctrlPr>
                      </m:accPr>
                      <m:e>
                        <m:r>
                          <a:rPr lang="es-ES" sz="4300" b="0" i="1" smtClean="0">
                            <a:latin typeface="Cambria Math" panose="02040503050406030204" pitchFamily="18" charset="0"/>
                          </a:rPr>
                          <m:t>𝐻</m:t>
                        </m:r>
                      </m:e>
                    </m:acc>
                  </m:oMath>
                </a14:m>
                <a:r>
                  <a:rPr lang="es-ES" sz="4300" dirty="0">
                    <a:latin typeface="Arial" panose="020B0604020202020204" pitchFamily="34" charset="0"/>
                    <a:cs typeface="Arial" panose="020B0604020202020204" pitchFamily="34" charset="0"/>
                  </a:rPr>
                  <a:t> donde </a:t>
                </a:r>
                <a14:m>
                  <m:oMath xmlns:m="http://schemas.openxmlformats.org/officeDocument/2006/math">
                    <m:r>
                      <a:rPr lang="es-ES" sz="4300" i="1" smtClean="0">
                        <a:latin typeface="Cambria Math" panose="02040503050406030204" pitchFamily="18" charset="0"/>
                        <a:ea typeface="Cambria Math" panose="02040503050406030204" pitchFamily="18" charset="0"/>
                      </a:rPr>
                      <m:t>𝜒</m:t>
                    </m:r>
                    <m:r>
                      <a:rPr lang="es-ES" sz="4300" b="0" i="1" smtClean="0">
                        <a:latin typeface="Cambria Math" panose="02040503050406030204" pitchFamily="18" charset="0"/>
                        <a:ea typeface="Cambria Math" panose="02040503050406030204" pitchFamily="18" charset="0"/>
                      </a:rPr>
                      <m:t> </m:t>
                    </m:r>
                  </m:oMath>
                </a14:m>
                <a:r>
                  <a:rPr lang="es-ES" sz="4300" dirty="0">
                    <a:latin typeface="Arial" panose="020B0604020202020204" pitchFamily="34" charset="0"/>
                    <a:cs typeface="Arial" panose="020B0604020202020204" pitchFamily="34" charset="0"/>
                  </a:rPr>
                  <a:t>es la susceptibilidad magnética. La </a:t>
                </a:r>
                <a14:m>
                  <m:oMath xmlns:m="http://schemas.openxmlformats.org/officeDocument/2006/math">
                    <m:r>
                      <a:rPr lang="es-ES" sz="4300" i="1">
                        <a:latin typeface="Cambria Math" panose="02040503050406030204" pitchFamily="18" charset="0"/>
                        <a:ea typeface="Cambria Math" panose="02040503050406030204" pitchFamily="18" charset="0"/>
                      </a:rPr>
                      <m:t>𝜒</m:t>
                    </m:r>
                  </m:oMath>
                </a14:m>
                <a:r>
                  <a:rPr lang="es-ES" sz="4300" dirty="0">
                    <a:latin typeface="Arial" panose="020B0604020202020204" pitchFamily="34" charset="0"/>
                    <a:cs typeface="Arial" panose="020B0604020202020204" pitchFamily="34" charset="0"/>
                  </a:rPr>
                  <a:t> depende del material, (estructura electrónica, densidad, temperatura), si el material es isótropo no depende del campo aplicado (lineal, paramagnéticos y diamagnéticos) y es un escalar en pocas palabras significa que  son colineales </a:t>
                </a:r>
                <a14:m>
                  <m:oMath xmlns:m="http://schemas.openxmlformats.org/officeDocument/2006/math">
                    <m:acc>
                      <m:accPr>
                        <m:chr m:val="⃗"/>
                        <m:ctrlPr>
                          <a:rPr lang="es-ES" sz="4300" i="1">
                            <a:latin typeface="Cambria Math" panose="02040503050406030204" pitchFamily="18" charset="0"/>
                          </a:rPr>
                        </m:ctrlPr>
                      </m:accPr>
                      <m:e>
                        <m:r>
                          <a:rPr lang="es-ES" sz="4300" i="1">
                            <a:latin typeface="Cambria Math" panose="02040503050406030204" pitchFamily="18" charset="0"/>
                          </a:rPr>
                          <m:t>𝑀</m:t>
                        </m:r>
                      </m:e>
                    </m:acc>
                  </m:oMath>
                </a14:m>
                <a:r>
                  <a:rPr lang="es-ES" sz="4300" dirty="0">
                    <a:latin typeface="Arial" panose="020B0604020202020204" pitchFamily="34" charset="0"/>
                    <a:cs typeface="Arial" panose="020B0604020202020204" pitchFamily="34" charset="0"/>
                  </a:rPr>
                  <a:t> y </a:t>
                </a:r>
                <a14:m>
                  <m:oMath xmlns:m="http://schemas.openxmlformats.org/officeDocument/2006/math">
                    <m:acc>
                      <m:accPr>
                        <m:chr m:val="⃗"/>
                        <m:ctrlPr>
                          <a:rPr lang="es-ES" sz="4300" i="1">
                            <a:latin typeface="Cambria Math" panose="02040503050406030204" pitchFamily="18" charset="0"/>
                          </a:rPr>
                        </m:ctrlPr>
                      </m:accPr>
                      <m:e>
                        <m:r>
                          <a:rPr lang="es-ES" sz="4300" i="1">
                            <a:latin typeface="Cambria Math" panose="02040503050406030204" pitchFamily="18" charset="0"/>
                          </a:rPr>
                          <m:t>𝐻</m:t>
                        </m:r>
                        <m:r>
                          <a:rPr lang="es-ES" sz="4300" i="1">
                            <a:latin typeface="Cambria Math" panose="02040503050406030204" pitchFamily="18" charset="0"/>
                          </a:rPr>
                          <m:t>.</m:t>
                        </m:r>
                      </m:e>
                    </m:acc>
                  </m:oMath>
                </a14:m>
                <a:r>
                  <a:rPr lang="es-ES" sz="4300" dirty="0">
                    <a:latin typeface="Arial" panose="020B0604020202020204" pitchFamily="34" charset="0"/>
                    <a:cs typeface="Arial" panose="020B0604020202020204" pitchFamily="34" charset="0"/>
                  </a:rPr>
                  <a:t>  Por el contrario si el medio es anisótropo las dos magnitudes son tensores, que en nuestro caso se representan como matrices 3x3. </a:t>
                </a:r>
              </a:p>
              <a:p>
                <a:pPr marL="0" indent="0" algn="just">
                  <a:lnSpc>
                    <a:spcPct val="120000"/>
                  </a:lnSpc>
                  <a:buNone/>
                </a:pPr>
                <a:r>
                  <a:rPr lang="es-ES" sz="4300" dirty="0">
                    <a:latin typeface="Arial" panose="020B0604020202020204" pitchFamily="34" charset="0"/>
                    <a:cs typeface="Arial" panose="020B0604020202020204" pitchFamily="34" charset="0"/>
                  </a:rPr>
                  <a:t>La su susceptibilidad magnética  puede ser pensada como una medida de la facilidad que tiene el material a ser magnetizado por un campo magnético.</a:t>
                </a:r>
              </a:p>
              <a:p>
                <a:pPr algn="just">
                  <a:lnSpc>
                    <a:spcPct val="120000"/>
                  </a:lnSpc>
                </a:pPr>
                <a:r>
                  <a:rPr lang="es-ES" sz="4300" dirty="0">
                    <a:latin typeface="Arial" panose="020B0604020202020204" pitchFamily="34" charset="0"/>
                    <a:cs typeface="Arial" panose="020B0604020202020204" pitchFamily="34" charset="0"/>
                  </a:rPr>
                  <a:t>Medio isótropo </a:t>
                </a:r>
              </a:p>
              <a:p>
                <a:pPr marL="0" indent="0" algn="ctr">
                  <a:lnSpc>
                    <a:spcPct val="120000"/>
                  </a:lnSpc>
                  <a:buNone/>
                </a:pPr>
                <a14:m>
                  <m:oMathPara xmlns:m="http://schemas.openxmlformats.org/officeDocument/2006/math">
                    <m:oMathParaPr>
                      <m:jc m:val="centerGroup"/>
                    </m:oMathParaPr>
                    <m:oMath xmlns:m="http://schemas.openxmlformats.org/officeDocument/2006/math">
                      <m:acc>
                        <m:accPr>
                          <m:chr m:val="⃗"/>
                          <m:ctrlPr>
                            <a:rPr lang="es-ES" sz="4300" i="1" smtClean="0">
                              <a:latin typeface="Cambria Math" panose="02040503050406030204" pitchFamily="18" charset="0"/>
                              <a:cs typeface="Arial" panose="020B0604020202020204" pitchFamily="34" charset="0"/>
                            </a:rPr>
                          </m:ctrlPr>
                        </m:accPr>
                        <m:e>
                          <m:r>
                            <a:rPr lang="es-ES" sz="4300" b="0" i="1" smtClean="0">
                              <a:latin typeface="Cambria Math" panose="02040503050406030204" pitchFamily="18" charset="0"/>
                              <a:cs typeface="Arial" panose="020B0604020202020204" pitchFamily="34" charset="0"/>
                            </a:rPr>
                            <m:t>𝑀</m:t>
                          </m:r>
                        </m:e>
                      </m:acc>
                      <m:r>
                        <a:rPr lang="es-ES" sz="4300" b="0" i="1" smtClean="0">
                          <a:latin typeface="Cambria Math" panose="02040503050406030204" pitchFamily="18" charset="0"/>
                          <a:cs typeface="Arial" panose="020B0604020202020204" pitchFamily="34" charset="0"/>
                        </a:rPr>
                        <m:t>=</m:t>
                      </m:r>
                      <m:r>
                        <a:rPr lang="es-ES" sz="4300" i="1">
                          <a:latin typeface="Cambria Math" panose="02040503050406030204" pitchFamily="18" charset="0"/>
                          <a:ea typeface="Cambria Math" panose="02040503050406030204" pitchFamily="18" charset="0"/>
                        </a:rPr>
                        <m:t>𝜒</m:t>
                      </m:r>
                      <m:acc>
                        <m:accPr>
                          <m:chr m:val="⃗"/>
                          <m:ctrlPr>
                            <a:rPr lang="es-ES" sz="4300" i="1">
                              <a:latin typeface="Cambria Math" panose="02040503050406030204" pitchFamily="18" charset="0"/>
                            </a:rPr>
                          </m:ctrlPr>
                        </m:accPr>
                        <m:e>
                          <m:r>
                            <a:rPr lang="es-ES" sz="4300" i="1">
                              <a:latin typeface="Cambria Math" panose="02040503050406030204" pitchFamily="18" charset="0"/>
                            </a:rPr>
                            <m:t>𝐻</m:t>
                          </m:r>
                        </m:e>
                      </m:acc>
                    </m:oMath>
                  </m:oMathPara>
                </a14:m>
                <a:endParaRPr lang="es-ES" sz="4300" dirty="0">
                  <a:latin typeface="Arial" panose="020B0604020202020204" pitchFamily="34" charset="0"/>
                  <a:cs typeface="Arial" panose="020B0604020202020204" pitchFamily="34" charset="0"/>
                </a:endParaRPr>
              </a:p>
              <a:p>
                <a:pPr marL="0" indent="0" algn="just">
                  <a:lnSpc>
                    <a:spcPct val="120000"/>
                  </a:lnSpc>
                  <a:buNone/>
                </a:pPr>
                <a14:m>
                  <m:oMathPara xmlns:m="http://schemas.openxmlformats.org/officeDocument/2006/math">
                    <m:oMathParaPr>
                      <m:jc m:val="centerGroup"/>
                    </m:oMathParaPr>
                    <m:oMath xmlns:m="http://schemas.openxmlformats.org/officeDocument/2006/math">
                      <m:acc>
                        <m:accPr>
                          <m:chr m:val="⃗"/>
                          <m:ctrlPr>
                            <a:rPr lang="es-ES" sz="4300" i="1">
                              <a:latin typeface="Cambria Math" panose="02040503050406030204" pitchFamily="18" charset="0"/>
                            </a:rPr>
                          </m:ctrlPr>
                        </m:accPr>
                        <m:e>
                          <m:r>
                            <a:rPr lang="es-ES" sz="4300" b="0" i="1" smtClean="0">
                              <a:latin typeface="Cambria Math" panose="02040503050406030204" pitchFamily="18" charset="0"/>
                            </a:rPr>
                            <m:t>𝐵</m:t>
                          </m:r>
                        </m:e>
                      </m:acc>
                      <m:r>
                        <a:rPr lang="es-ES" sz="4300" b="0" i="1" smtClean="0">
                          <a:latin typeface="Cambria Math" panose="02040503050406030204" pitchFamily="18" charset="0"/>
                        </a:rPr>
                        <m:t>=</m:t>
                      </m:r>
                      <m:sSub>
                        <m:sSubPr>
                          <m:ctrlPr>
                            <a:rPr lang="es-ES" sz="4300" b="0" i="1" smtClean="0">
                              <a:latin typeface="Cambria Math" panose="02040503050406030204" pitchFamily="18" charset="0"/>
                            </a:rPr>
                          </m:ctrlPr>
                        </m:sSubPr>
                        <m:e>
                          <m:r>
                            <a:rPr lang="es-ES" sz="4300" b="0" i="1" smtClean="0">
                              <a:latin typeface="Cambria Math" panose="02040503050406030204" pitchFamily="18" charset="0"/>
                              <a:ea typeface="Cambria Math" panose="02040503050406030204" pitchFamily="18" charset="0"/>
                            </a:rPr>
                            <m:t>𝜇</m:t>
                          </m:r>
                        </m:e>
                        <m:sub>
                          <m:r>
                            <a:rPr lang="es-ES" sz="4300" b="0" i="1" smtClean="0">
                              <a:latin typeface="Cambria Math" panose="02040503050406030204" pitchFamily="18" charset="0"/>
                            </a:rPr>
                            <m:t>0</m:t>
                          </m:r>
                        </m:sub>
                      </m:sSub>
                      <m:d>
                        <m:dPr>
                          <m:ctrlPr>
                            <a:rPr lang="es-ES" sz="4300" b="0" i="1" smtClean="0">
                              <a:latin typeface="Cambria Math" panose="02040503050406030204" pitchFamily="18" charset="0"/>
                            </a:rPr>
                          </m:ctrlPr>
                        </m:dPr>
                        <m:e>
                          <m:acc>
                            <m:accPr>
                              <m:chr m:val="⃗"/>
                              <m:ctrlPr>
                                <a:rPr lang="es-ES" sz="4300" i="1">
                                  <a:latin typeface="Cambria Math" panose="02040503050406030204" pitchFamily="18" charset="0"/>
                                </a:rPr>
                              </m:ctrlPr>
                            </m:accPr>
                            <m:e>
                              <m:r>
                                <a:rPr lang="es-ES" sz="4300" i="1">
                                  <a:latin typeface="Cambria Math" panose="02040503050406030204" pitchFamily="18" charset="0"/>
                                </a:rPr>
                                <m:t>𝐻</m:t>
                              </m:r>
                            </m:e>
                          </m:acc>
                          <m:r>
                            <a:rPr lang="es-ES" sz="4300" b="0" i="0" smtClean="0">
                              <a:latin typeface="Cambria Math" panose="02040503050406030204" pitchFamily="18" charset="0"/>
                            </a:rPr>
                            <m:t>+</m:t>
                          </m:r>
                          <m:acc>
                            <m:accPr>
                              <m:chr m:val="⃗"/>
                              <m:ctrlPr>
                                <a:rPr lang="es-ES" sz="4300" b="0" i="1" smtClean="0">
                                  <a:latin typeface="Cambria Math" panose="02040503050406030204" pitchFamily="18" charset="0"/>
                                </a:rPr>
                              </m:ctrlPr>
                            </m:accPr>
                            <m:e>
                              <m:r>
                                <a:rPr lang="es-ES" sz="4300" b="0" i="1" smtClean="0">
                                  <a:latin typeface="Cambria Math" panose="02040503050406030204" pitchFamily="18" charset="0"/>
                                </a:rPr>
                                <m:t>𝑀</m:t>
                              </m:r>
                            </m:e>
                          </m:acc>
                        </m:e>
                      </m:d>
                      <m:r>
                        <a:rPr lang="es-ES" sz="4300" b="0" i="1" smtClean="0">
                          <a:latin typeface="Cambria Math" panose="02040503050406030204" pitchFamily="18" charset="0"/>
                        </a:rPr>
                        <m:t>=</m:t>
                      </m:r>
                      <m:sSub>
                        <m:sSubPr>
                          <m:ctrlPr>
                            <a:rPr lang="es-ES" sz="4300" i="1">
                              <a:latin typeface="Cambria Math" panose="02040503050406030204" pitchFamily="18" charset="0"/>
                            </a:rPr>
                          </m:ctrlPr>
                        </m:sSubPr>
                        <m:e>
                          <m:r>
                            <a:rPr lang="es-ES" sz="4300" i="1">
                              <a:latin typeface="Cambria Math" panose="02040503050406030204" pitchFamily="18" charset="0"/>
                              <a:ea typeface="Cambria Math" panose="02040503050406030204" pitchFamily="18" charset="0"/>
                            </a:rPr>
                            <m:t>𝜇</m:t>
                          </m:r>
                        </m:e>
                        <m:sub>
                          <m:r>
                            <a:rPr lang="es-ES" sz="4300" i="1">
                              <a:latin typeface="Cambria Math" panose="02040503050406030204" pitchFamily="18" charset="0"/>
                            </a:rPr>
                            <m:t>0</m:t>
                          </m:r>
                        </m:sub>
                      </m:sSub>
                      <m:d>
                        <m:dPr>
                          <m:ctrlPr>
                            <a:rPr lang="es-ES" sz="4300" i="1">
                              <a:latin typeface="Cambria Math" panose="02040503050406030204" pitchFamily="18" charset="0"/>
                            </a:rPr>
                          </m:ctrlPr>
                        </m:dPr>
                        <m:e>
                          <m:acc>
                            <m:accPr>
                              <m:chr m:val="⃗"/>
                              <m:ctrlPr>
                                <a:rPr lang="es-ES" sz="4300" i="1">
                                  <a:latin typeface="Cambria Math" panose="02040503050406030204" pitchFamily="18" charset="0"/>
                                </a:rPr>
                              </m:ctrlPr>
                            </m:accPr>
                            <m:e>
                              <m:r>
                                <a:rPr lang="es-ES" sz="4300" i="1">
                                  <a:latin typeface="Cambria Math" panose="02040503050406030204" pitchFamily="18" charset="0"/>
                                </a:rPr>
                                <m:t>𝐻</m:t>
                              </m:r>
                            </m:e>
                          </m:acc>
                          <m:r>
                            <a:rPr lang="es-ES" sz="4300">
                              <a:latin typeface="Cambria Math" panose="02040503050406030204" pitchFamily="18" charset="0"/>
                            </a:rPr>
                            <m:t>+</m:t>
                          </m:r>
                          <m:r>
                            <a:rPr lang="es-ES" sz="4300" i="1">
                              <a:latin typeface="Cambria Math" panose="02040503050406030204" pitchFamily="18" charset="0"/>
                              <a:ea typeface="Cambria Math" panose="02040503050406030204" pitchFamily="18" charset="0"/>
                            </a:rPr>
                            <m:t>𝜒</m:t>
                          </m:r>
                          <m:acc>
                            <m:accPr>
                              <m:chr m:val="⃗"/>
                              <m:ctrlPr>
                                <a:rPr lang="es-ES" sz="4300" i="1">
                                  <a:latin typeface="Cambria Math" panose="02040503050406030204" pitchFamily="18" charset="0"/>
                                </a:rPr>
                              </m:ctrlPr>
                            </m:accPr>
                            <m:e>
                              <m:r>
                                <a:rPr lang="es-ES" sz="4300" b="0" i="1" smtClean="0">
                                  <a:latin typeface="Cambria Math" panose="02040503050406030204" pitchFamily="18" charset="0"/>
                                </a:rPr>
                                <m:t>𝐻</m:t>
                              </m:r>
                            </m:e>
                          </m:acc>
                        </m:e>
                      </m:d>
                      <m:r>
                        <a:rPr lang="es-ES" sz="4300" b="0" i="1" smtClean="0">
                          <a:latin typeface="Cambria Math" panose="02040503050406030204" pitchFamily="18" charset="0"/>
                        </a:rPr>
                        <m:t>=</m:t>
                      </m:r>
                      <m:sSub>
                        <m:sSubPr>
                          <m:ctrlPr>
                            <a:rPr lang="es-ES" sz="4300" i="1">
                              <a:latin typeface="Cambria Math" panose="02040503050406030204" pitchFamily="18" charset="0"/>
                            </a:rPr>
                          </m:ctrlPr>
                        </m:sSubPr>
                        <m:e>
                          <m:r>
                            <a:rPr lang="es-ES" sz="4300" i="1">
                              <a:latin typeface="Cambria Math" panose="02040503050406030204" pitchFamily="18" charset="0"/>
                              <a:ea typeface="Cambria Math" panose="02040503050406030204" pitchFamily="18" charset="0"/>
                            </a:rPr>
                            <m:t>𝜇</m:t>
                          </m:r>
                        </m:e>
                        <m:sub>
                          <m:r>
                            <a:rPr lang="es-ES" sz="4300" i="1">
                              <a:latin typeface="Cambria Math" panose="02040503050406030204" pitchFamily="18" charset="0"/>
                            </a:rPr>
                            <m:t>0</m:t>
                          </m:r>
                        </m:sub>
                      </m:sSub>
                      <m:r>
                        <a:rPr lang="es-ES" sz="4300" b="0" i="1" smtClean="0">
                          <a:latin typeface="Cambria Math" panose="02040503050406030204" pitchFamily="18" charset="0"/>
                        </a:rPr>
                        <m:t>(1+</m:t>
                      </m:r>
                      <m:r>
                        <a:rPr lang="es-ES" sz="4300" i="1">
                          <a:latin typeface="Cambria Math" panose="02040503050406030204" pitchFamily="18" charset="0"/>
                          <a:ea typeface="Cambria Math" panose="02040503050406030204" pitchFamily="18" charset="0"/>
                        </a:rPr>
                        <m:t>𝜒</m:t>
                      </m:r>
                      <m:r>
                        <a:rPr lang="es-ES" sz="4300" b="0" i="1" smtClean="0">
                          <a:latin typeface="Cambria Math" panose="02040503050406030204" pitchFamily="18" charset="0"/>
                          <a:ea typeface="Cambria Math" panose="02040503050406030204" pitchFamily="18" charset="0"/>
                        </a:rPr>
                        <m:t>)</m:t>
                      </m:r>
                      <m:acc>
                        <m:accPr>
                          <m:chr m:val="⃗"/>
                          <m:ctrlPr>
                            <a:rPr lang="es-ES" sz="4300" i="1">
                              <a:latin typeface="Cambria Math" panose="02040503050406030204" pitchFamily="18" charset="0"/>
                            </a:rPr>
                          </m:ctrlPr>
                        </m:accPr>
                        <m:e>
                          <m:r>
                            <a:rPr lang="es-ES" sz="4300" i="1">
                              <a:latin typeface="Cambria Math" panose="02040503050406030204" pitchFamily="18" charset="0"/>
                            </a:rPr>
                            <m:t>𝐻</m:t>
                          </m:r>
                        </m:e>
                      </m:acc>
                    </m:oMath>
                  </m:oMathPara>
                </a14:m>
                <a:endParaRPr lang="es-ES" sz="4300" dirty="0">
                  <a:latin typeface="Arial" panose="020B0604020202020204" pitchFamily="34" charset="0"/>
                  <a:cs typeface="Arial" panose="020B0604020202020204" pitchFamily="34" charset="0"/>
                </a:endParaRPr>
              </a:p>
              <a:p>
                <a:pPr algn="just">
                  <a:lnSpc>
                    <a:spcPct val="120000"/>
                  </a:lnSpc>
                </a:pPr>
                <a:r>
                  <a:rPr lang="es-ES" sz="4300" dirty="0">
                    <a:latin typeface="Arial" panose="020B0604020202020204" pitchFamily="34" charset="0"/>
                    <a:cs typeface="Arial" panose="020B0604020202020204" pitchFamily="34" charset="0"/>
                  </a:rPr>
                  <a:t>Medio anisótropo </a:t>
                </a:r>
              </a:p>
              <a:p>
                <a:pPr marL="0" indent="0" algn="just">
                  <a:lnSpc>
                    <a:spcPct val="120000"/>
                  </a:lnSpc>
                  <a:buNone/>
                </a:pPr>
                <a14:m>
                  <m:oMathPara xmlns:m="http://schemas.openxmlformats.org/officeDocument/2006/math">
                    <m:oMathParaPr>
                      <m:jc m:val="centerGroup"/>
                    </m:oMathParaPr>
                    <m:oMath xmlns:m="http://schemas.openxmlformats.org/officeDocument/2006/math">
                      <m:sSub>
                        <m:sSubPr>
                          <m:ctrlPr>
                            <a:rPr lang="es-ES" sz="4300" i="1" smtClean="0">
                              <a:latin typeface="Cambria Math" panose="02040503050406030204" pitchFamily="18" charset="0"/>
                              <a:cs typeface="Arial" panose="020B0604020202020204" pitchFamily="34" charset="0"/>
                            </a:rPr>
                          </m:ctrlPr>
                        </m:sSubPr>
                        <m:e>
                          <m:r>
                            <a:rPr lang="es-ES" sz="4300" b="0" i="1" smtClean="0">
                              <a:latin typeface="Cambria Math" panose="02040503050406030204" pitchFamily="18" charset="0"/>
                              <a:cs typeface="Arial" panose="020B0604020202020204" pitchFamily="34" charset="0"/>
                            </a:rPr>
                            <m:t>𝑀</m:t>
                          </m:r>
                        </m:e>
                        <m:sub>
                          <m:r>
                            <a:rPr lang="es-ES" sz="4300" b="0" i="1" smtClean="0">
                              <a:latin typeface="Cambria Math" panose="02040503050406030204" pitchFamily="18" charset="0"/>
                              <a:cs typeface="Arial" panose="020B0604020202020204" pitchFamily="34" charset="0"/>
                            </a:rPr>
                            <m:t>𝑖</m:t>
                          </m:r>
                        </m:sub>
                      </m:sSub>
                      <m:r>
                        <a:rPr lang="es-ES" sz="4300" b="0" i="1" smtClean="0">
                          <a:latin typeface="Cambria Math" panose="02040503050406030204" pitchFamily="18" charset="0"/>
                          <a:cs typeface="Arial" panose="020B0604020202020204" pitchFamily="34" charset="0"/>
                        </a:rPr>
                        <m:t>=</m:t>
                      </m:r>
                      <m:sSub>
                        <m:sSubPr>
                          <m:ctrlPr>
                            <a:rPr lang="es-ES" sz="4300" b="0" i="1" smtClean="0">
                              <a:latin typeface="Cambria Math" panose="02040503050406030204" pitchFamily="18" charset="0"/>
                              <a:cs typeface="Arial" panose="020B0604020202020204" pitchFamily="34" charset="0"/>
                            </a:rPr>
                          </m:ctrlPr>
                        </m:sSubPr>
                        <m:e>
                          <m:r>
                            <a:rPr lang="es-ES" sz="4300" i="1">
                              <a:latin typeface="Cambria Math" panose="02040503050406030204" pitchFamily="18" charset="0"/>
                              <a:ea typeface="Cambria Math" panose="02040503050406030204" pitchFamily="18" charset="0"/>
                            </a:rPr>
                            <m:t>𝜒</m:t>
                          </m:r>
                        </m:e>
                        <m:sub>
                          <m:r>
                            <a:rPr lang="es-ES" sz="4300" b="0" i="1" smtClean="0">
                              <a:latin typeface="Cambria Math" panose="02040503050406030204" pitchFamily="18" charset="0"/>
                              <a:cs typeface="Arial" panose="020B0604020202020204" pitchFamily="34" charset="0"/>
                            </a:rPr>
                            <m:t>𝑖𝑗</m:t>
                          </m:r>
                        </m:sub>
                      </m:sSub>
                      <m:sSub>
                        <m:sSubPr>
                          <m:ctrlPr>
                            <a:rPr lang="es-ES" sz="4300" b="0" i="1" smtClean="0">
                              <a:latin typeface="Cambria Math" panose="02040503050406030204" pitchFamily="18" charset="0"/>
                              <a:cs typeface="Arial" panose="020B0604020202020204" pitchFamily="34" charset="0"/>
                            </a:rPr>
                          </m:ctrlPr>
                        </m:sSubPr>
                        <m:e>
                          <m:r>
                            <a:rPr lang="es-ES" sz="4300" b="0" i="1" smtClean="0">
                              <a:latin typeface="Cambria Math" panose="02040503050406030204" pitchFamily="18" charset="0"/>
                              <a:cs typeface="Arial" panose="020B0604020202020204" pitchFamily="34" charset="0"/>
                            </a:rPr>
                            <m:t>𝐻</m:t>
                          </m:r>
                        </m:e>
                        <m:sub>
                          <m:r>
                            <a:rPr lang="es-ES" sz="4300" b="0" i="1" smtClean="0">
                              <a:latin typeface="Cambria Math" panose="02040503050406030204" pitchFamily="18" charset="0"/>
                              <a:cs typeface="Arial" panose="020B0604020202020204" pitchFamily="34" charset="0"/>
                            </a:rPr>
                            <m:t>𝑗</m:t>
                          </m:r>
                        </m:sub>
                      </m:sSub>
                    </m:oMath>
                  </m:oMathPara>
                </a14:m>
                <a:endParaRPr lang="es-ES" sz="4300" b="0" dirty="0">
                  <a:latin typeface="Arial" panose="020B0604020202020204" pitchFamily="34" charset="0"/>
                  <a:cs typeface="Arial" panose="020B0604020202020204" pitchFamily="34" charset="0"/>
                </a:endParaRPr>
              </a:p>
              <a:p>
                <a:pPr marL="0" indent="0" algn="just">
                  <a:lnSpc>
                    <a:spcPct val="120000"/>
                  </a:lnSpc>
                  <a:buNone/>
                </a:pPr>
                <a14:m>
                  <m:oMathPara xmlns:m="http://schemas.openxmlformats.org/officeDocument/2006/math">
                    <m:oMathParaPr>
                      <m:jc m:val="centerGroup"/>
                    </m:oMathParaPr>
                    <m:oMath xmlns:m="http://schemas.openxmlformats.org/officeDocument/2006/math">
                      <m:sSub>
                        <m:sSubPr>
                          <m:ctrlPr>
                            <a:rPr lang="es-ES" sz="4300" i="1" smtClean="0">
                              <a:latin typeface="Cambria Math" panose="02040503050406030204" pitchFamily="18" charset="0"/>
                              <a:cs typeface="Arial" panose="020B0604020202020204" pitchFamily="34" charset="0"/>
                            </a:rPr>
                          </m:ctrlPr>
                        </m:sSubPr>
                        <m:e>
                          <m:r>
                            <a:rPr lang="es-ES" sz="4300" b="0" i="1" smtClean="0">
                              <a:latin typeface="Cambria Math" panose="02040503050406030204" pitchFamily="18" charset="0"/>
                              <a:cs typeface="Arial" panose="020B0604020202020204" pitchFamily="34" charset="0"/>
                            </a:rPr>
                            <m:t>𝐵</m:t>
                          </m:r>
                        </m:e>
                        <m:sub>
                          <m:r>
                            <a:rPr lang="es-ES" sz="4300" b="0" i="1" smtClean="0">
                              <a:latin typeface="Cambria Math" panose="02040503050406030204" pitchFamily="18" charset="0"/>
                              <a:cs typeface="Arial" panose="020B0604020202020204" pitchFamily="34" charset="0"/>
                            </a:rPr>
                            <m:t>𝑖</m:t>
                          </m:r>
                        </m:sub>
                      </m:sSub>
                      <m:r>
                        <a:rPr lang="es-ES" sz="4300" b="0" i="1" smtClean="0">
                          <a:latin typeface="Cambria Math" panose="02040503050406030204" pitchFamily="18" charset="0"/>
                          <a:cs typeface="Arial" panose="020B0604020202020204" pitchFamily="34" charset="0"/>
                        </a:rPr>
                        <m:t>=</m:t>
                      </m:r>
                      <m:sSub>
                        <m:sSubPr>
                          <m:ctrlPr>
                            <a:rPr lang="es-ES" sz="4300" i="1">
                              <a:latin typeface="Cambria Math" panose="02040503050406030204" pitchFamily="18" charset="0"/>
                            </a:rPr>
                          </m:ctrlPr>
                        </m:sSubPr>
                        <m:e>
                          <m:r>
                            <a:rPr lang="es-ES" sz="4300" i="1">
                              <a:latin typeface="Cambria Math" panose="02040503050406030204" pitchFamily="18" charset="0"/>
                              <a:ea typeface="Cambria Math" panose="02040503050406030204" pitchFamily="18" charset="0"/>
                            </a:rPr>
                            <m:t>𝜇</m:t>
                          </m:r>
                        </m:e>
                        <m:sub>
                          <m:r>
                            <a:rPr lang="es-ES" sz="4300" i="1">
                              <a:latin typeface="Cambria Math" panose="02040503050406030204" pitchFamily="18" charset="0"/>
                            </a:rPr>
                            <m:t>0</m:t>
                          </m:r>
                        </m:sub>
                      </m:sSub>
                      <m:d>
                        <m:dPr>
                          <m:ctrlPr>
                            <a:rPr lang="es-ES" sz="4300" b="0" i="1" smtClean="0">
                              <a:latin typeface="Cambria Math" panose="02040503050406030204" pitchFamily="18" charset="0"/>
                            </a:rPr>
                          </m:ctrlPr>
                        </m:dPr>
                        <m:e>
                          <m:sSub>
                            <m:sSubPr>
                              <m:ctrlPr>
                                <a:rPr lang="es-ES" sz="4300" i="1">
                                  <a:latin typeface="Cambria Math" panose="02040503050406030204" pitchFamily="18" charset="0"/>
                                  <a:cs typeface="Arial" panose="020B0604020202020204" pitchFamily="34" charset="0"/>
                                </a:rPr>
                              </m:ctrlPr>
                            </m:sSubPr>
                            <m:e>
                              <m:r>
                                <a:rPr lang="es-ES" sz="4300" i="1">
                                  <a:latin typeface="Cambria Math" panose="02040503050406030204" pitchFamily="18" charset="0"/>
                                  <a:cs typeface="Arial" panose="020B0604020202020204" pitchFamily="34" charset="0"/>
                                </a:rPr>
                                <m:t>𝐻</m:t>
                              </m:r>
                            </m:e>
                            <m:sub>
                              <m:r>
                                <a:rPr lang="es-ES" sz="4300" b="0" i="1" smtClean="0">
                                  <a:latin typeface="Cambria Math" panose="02040503050406030204" pitchFamily="18" charset="0"/>
                                  <a:cs typeface="Arial" panose="020B0604020202020204" pitchFamily="34" charset="0"/>
                                </a:rPr>
                                <m:t>𝑖</m:t>
                              </m:r>
                            </m:sub>
                          </m:sSub>
                          <m:r>
                            <a:rPr lang="es-ES" sz="4300" b="0" i="1" smtClean="0">
                              <a:latin typeface="Cambria Math" panose="02040503050406030204" pitchFamily="18" charset="0"/>
                              <a:cs typeface="Arial" panose="020B0604020202020204" pitchFamily="34" charset="0"/>
                            </a:rPr>
                            <m:t>+</m:t>
                          </m:r>
                          <m:sSub>
                            <m:sSubPr>
                              <m:ctrlPr>
                                <a:rPr lang="es-ES" sz="4300" b="0" i="1" smtClean="0">
                                  <a:latin typeface="Cambria Math" panose="02040503050406030204" pitchFamily="18" charset="0"/>
                                  <a:cs typeface="Arial" panose="020B0604020202020204" pitchFamily="34" charset="0"/>
                                </a:rPr>
                              </m:ctrlPr>
                            </m:sSubPr>
                            <m:e>
                              <m:r>
                                <a:rPr lang="es-ES" sz="4300" b="0" i="1" smtClean="0">
                                  <a:latin typeface="Cambria Math" panose="02040503050406030204" pitchFamily="18" charset="0"/>
                                  <a:cs typeface="Arial" panose="020B0604020202020204" pitchFamily="34" charset="0"/>
                                </a:rPr>
                                <m:t>𝑀</m:t>
                              </m:r>
                            </m:e>
                            <m:sub>
                              <m:r>
                                <a:rPr lang="es-ES" sz="4300" b="0" i="1" smtClean="0">
                                  <a:latin typeface="Cambria Math" panose="02040503050406030204" pitchFamily="18" charset="0"/>
                                  <a:cs typeface="Arial" panose="020B0604020202020204" pitchFamily="34" charset="0"/>
                                </a:rPr>
                                <m:t>𝑖</m:t>
                              </m:r>
                            </m:sub>
                          </m:sSub>
                        </m:e>
                      </m:d>
                      <m:r>
                        <a:rPr lang="es-ES" sz="4300" b="0" i="1" smtClean="0">
                          <a:latin typeface="Cambria Math" panose="02040503050406030204" pitchFamily="18" charset="0"/>
                          <a:cs typeface="Arial" panose="020B0604020202020204" pitchFamily="34" charset="0"/>
                        </a:rPr>
                        <m:t>=</m:t>
                      </m:r>
                      <m:sSub>
                        <m:sSubPr>
                          <m:ctrlPr>
                            <a:rPr lang="es-ES" sz="4300" i="1">
                              <a:latin typeface="Cambria Math" panose="02040503050406030204" pitchFamily="18" charset="0"/>
                            </a:rPr>
                          </m:ctrlPr>
                        </m:sSubPr>
                        <m:e>
                          <m:r>
                            <a:rPr lang="es-ES" sz="4300" i="1">
                              <a:latin typeface="Cambria Math" panose="02040503050406030204" pitchFamily="18" charset="0"/>
                              <a:ea typeface="Cambria Math" panose="02040503050406030204" pitchFamily="18" charset="0"/>
                            </a:rPr>
                            <m:t>𝜇</m:t>
                          </m:r>
                        </m:e>
                        <m:sub>
                          <m:r>
                            <a:rPr lang="es-ES" sz="4300" i="1">
                              <a:latin typeface="Cambria Math" panose="02040503050406030204" pitchFamily="18" charset="0"/>
                            </a:rPr>
                            <m:t>0</m:t>
                          </m:r>
                        </m:sub>
                      </m:sSub>
                      <m:d>
                        <m:dPr>
                          <m:ctrlPr>
                            <a:rPr lang="es-ES" sz="4300" i="1">
                              <a:latin typeface="Cambria Math" panose="02040503050406030204" pitchFamily="18" charset="0"/>
                            </a:rPr>
                          </m:ctrlPr>
                        </m:dPr>
                        <m:e>
                          <m:sSub>
                            <m:sSubPr>
                              <m:ctrlPr>
                                <a:rPr lang="es-ES" sz="4300" i="1">
                                  <a:latin typeface="Cambria Math" panose="02040503050406030204" pitchFamily="18" charset="0"/>
                                  <a:cs typeface="Arial" panose="020B0604020202020204" pitchFamily="34" charset="0"/>
                                </a:rPr>
                              </m:ctrlPr>
                            </m:sSubPr>
                            <m:e>
                              <m:r>
                                <a:rPr lang="es-ES" sz="4300" i="1">
                                  <a:latin typeface="Cambria Math" panose="02040503050406030204" pitchFamily="18" charset="0"/>
                                  <a:cs typeface="Arial" panose="020B0604020202020204" pitchFamily="34" charset="0"/>
                                </a:rPr>
                                <m:t>𝐻</m:t>
                              </m:r>
                            </m:e>
                            <m:sub>
                              <m:r>
                                <a:rPr lang="es-ES" sz="4300" i="1">
                                  <a:latin typeface="Cambria Math" panose="02040503050406030204" pitchFamily="18" charset="0"/>
                                  <a:cs typeface="Arial" panose="020B0604020202020204" pitchFamily="34" charset="0"/>
                                </a:rPr>
                                <m:t>𝑖</m:t>
                              </m:r>
                            </m:sub>
                          </m:sSub>
                          <m:r>
                            <a:rPr lang="es-ES" sz="4300" i="1">
                              <a:latin typeface="Cambria Math" panose="02040503050406030204" pitchFamily="18" charset="0"/>
                              <a:cs typeface="Arial" panose="020B0604020202020204" pitchFamily="34" charset="0"/>
                            </a:rPr>
                            <m:t>+</m:t>
                          </m:r>
                          <m:sSub>
                            <m:sSubPr>
                              <m:ctrlPr>
                                <a:rPr lang="es-ES" sz="4300" i="1">
                                  <a:latin typeface="Cambria Math" panose="02040503050406030204" pitchFamily="18" charset="0"/>
                                  <a:cs typeface="Arial" panose="020B0604020202020204" pitchFamily="34" charset="0"/>
                                </a:rPr>
                              </m:ctrlPr>
                            </m:sSubPr>
                            <m:e>
                              <m:r>
                                <a:rPr lang="es-ES" sz="4300" i="1">
                                  <a:latin typeface="Cambria Math" panose="02040503050406030204" pitchFamily="18" charset="0"/>
                                  <a:ea typeface="Cambria Math" panose="02040503050406030204" pitchFamily="18" charset="0"/>
                                </a:rPr>
                                <m:t>𝜒</m:t>
                              </m:r>
                            </m:e>
                            <m:sub>
                              <m:r>
                                <a:rPr lang="es-ES" sz="4300" i="1">
                                  <a:latin typeface="Cambria Math" panose="02040503050406030204" pitchFamily="18" charset="0"/>
                                  <a:cs typeface="Arial" panose="020B0604020202020204" pitchFamily="34" charset="0"/>
                                </a:rPr>
                                <m:t>𝑖𝑗</m:t>
                              </m:r>
                            </m:sub>
                          </m:sSub>
                          <m:sSub>
                            <m:sSubPr>
                              <m:ctrlPr>
                                <a:rPr lang="es-ES" sz="4300" i="1">
                                  <a:latin typeface="Cambria Math" panose="02040503050406030204" pitchFamily="18" charset="0"/>
                                  <a:cs typeface="Arial" panose="020B0604020202020204" pitchFamily="34" charset="0"/>
                                </a:rPr>
                              </m:ctrlPr>
                            </m:sSubPr>
                            <m:e>
                              <m:r>
                                <a:rPr lang="es-ES" sz="4300" i="1">
                                  <a:latin typeface="Cambria Math" panose="02040503050406030204" pitchFamily="18" charset="0"/>
                                  <a:cs typeface="Arial" panose="020B0604020202020204" pitchFamily="34" charset="0"/>
                                </a:rPr>
                                <m:t>𝐻</m:t>
                              </m:r>
                            </m:e>
                            <m:sub>
                              <m:r>
                                <a:rPr lang="es-ES" sz="4300" i="1">
                                  <a:latin typeface="Cambria Math" panose="02040503050406030204" pitchFamily="18" charset="0"/>
                                  <a:cs typeface="Arial" panose="020B0604020202020204" pitchFamily="34" charset="0"/>
                                </a:rPr>
                                <m:t>𝑗</m:t>
                              </m:r>
                            </m:sub>
                          </m:sSub>
                        </m:e>
                      </m:d>
                      <m:r>
                        <a:rPr lang="es-ES" sz="4300" b="0" i="1" smtClean="0">
                          <a:latin typeface="Cambria Math" panose="02040503050406030204" pitchFamily="18" charset="0"/>
                          <a:cs typeface="Arial" panose="020B0604020202020204" pitchFamily="34" charset="0"/>
                        </a:rPr>
                        <m:t>=</m:t>
                      </m:r>
                      <m:sSub>
                        <m:sSubPr>
                          <m:ctrlPr>
                            <a:rPr lang="es-ES" sz="4300" i="1">
                              <a:latin typeface="Cambria Math" panose="02040503050406030204" pitchFamily="18" charset="0"/>
                            </a:rPr>
                          </m:ctrlPr>
                        </m:sSubPr>
                        <m:e>
                          <m:r>
                            <a:rPr lang="es-ES" sz="4300" i="1">
                              <a:latin typeface="Cambria Math" panose="02040503050406030204" pitchFamily="18" charset="0"/>
                              <a:ea typeface="Cambria Math" panose="02040503050406030204" pitchFamily="18" charset="0"/>
                            </a:rPr>
                            <m:t>𝜇</m:t>
                          </m:r>
                        </m:e>
                        <m:sub>
                          <m:r>
                            <a:rPr lang="es-ES" sz="4300" i="1">
                              <a:latin typeface="Cambria Math" panose="02040503050406030204" pitchFamily="18" charset="0"/>
                            </a:rPr>
                            <m:t>0</m:t>
                          </m:r>
                        </m:sub>
                      </m:sSub>
                      <m:d>
                        <m:dPr>
                          <m:ctrlPr>
                            <a:rPr lang="es-ES" sz="4300" i="1">
                              <a:latin typeface="Cambria Math" panose="02040503050406030204" pitchFamily="18" charset="0"/>
                            </a:rPr>
                          </m:ctrlPr>
                        </m:dPr>
                        <m:e>
                          <m:sSub>
                            <m:sSubPr>
                              <m:ctrlPr>
                                <a:rPr lang="es-ES" sz="4300" i="1" smtClean="0">
                                  <a:latin typeface="Cambria Math" panose="02040503050406030204" pitchFamily="18" charset="0"/>
                                  <a:cs typeface="Arial" panose="020B0604020202020204" pitchFamily="34" charset="0"/>
                                </a:rPr>
                              </m:ctrlPr>
                            </m:sSubPr>
                            <m:e>
                              <m:r>
                                <a:rPr lang="es-ES" sz="4300" i="1">
                                  <a:latin typeface="Cambria Math" panose="02040503050406030204" pitchFamily="18" charset="0"/>
                                  <a:cs typeface="Arial" panose="020B0604020202020204" pitchFamily="34" charset="0"/>
                                </a:rPr>
                                <m:t>𝐻</m:t>
                              </m:r>
                            </m:e>
                            <m:sub>
                              <m:r>
                                <a:rPr lang="es-ES" sz="4300" b="0" i="1" smtClean="0">
                                  <a:latin typeface="Cambria Math" panose="02040503050406030204" pitchFamily="18" charset="0"/>
                                  <a:cs typeface="Arial" panose="020B0604020202020204" pitchFamily="34" charset="0"/>
                                </a:rPr>
                                <m:t>𝑗</m:t>
                              </m:r>
                            </m:sub>
                          </m:sSub>
                          <m:sSub>
                            <m:sSubPr>
                              <m:ctrlPr>
                                <a:rPr lang="es-ES" sz="4300" i="1" smtClean="0">
                                  <a:latin typeface="Cambria Math" panose="02040503050406030204" pitchFamily="18" charset="0"/>
                                  <a:cs typeface="Arial" panose="020B0604020202020204" pitchFamily="34" charset="0"/>
                                </a:rPr>
                              </m:ctrlPr>
                            </m:sSubPr>
                            <m:e>
                              <m:r>
                                <a:rPr lang="es-ES" sz="4300" i="1" smtClean="0">
                                  <a:latin typeface="Cambria Math" panose="02040503050406030204" pitchFamily="18" charset="0"/>
                                  <a:ea typeface="Cambria Math" panose="02040503050406030204" pitchFamily="18" charset="0"/>
                                  <a:cs typeface="Arial" panose="020B0604020202020204" pitchFamily="34" charset="0"/>
                                </a:rPr>
                                <m:t>𝛿</m:t>
                              </m:r>
                            </m:e>
                            <m:sub>
                              <m:r>
                                <a:rPr lang="es-ES" sz="4300" b="0" i="1" smtClean="0">
                                  <a:latin typeface="Cambria Math" panose="02040503050406030204" pitchFamily="18" charset="0"/>
                                  <a:cs typeface="Arial" panose="020B0604020202020204" pitchFamily="34" charset="0"/>
                                </a:rPr>
                                <m:t>𝑖𝑗</m:t>
                              </m:r>
                            </m:sub>
                          </m:sSub>
                          <m:r>
                            <a:rPr lang="es-ES" sz="4300" i="1">
                              <a:latin typeface="Cambria Math" panose="02040503050406030204" pitchFamily="18" charset="0"/>
                              <a:cs typeface="Arial" panose="020B0604020202020204" pitchFamily="34" charset="0"/>
                            </a:rPr>
                            <m:t>+</m:t>
                          </m:r>
                          <m:sSub>
                            <m:sSubPr>
                              <m:ctrlPr>
                                <a:rPr lang="es-ES" sz="4300" i="1">
                                  <a:latin typeface="Cambria Math" panose="02040503050406030204" pitchFamily="18" charset="0"/>
                                  <a:cs typeface="Arial" panose="020B0604020202020204" pitchFamily="34" charset="0"/>
                                </a:rPr>
                              </m:ctrlPr>
                            </m:sSubPr>
                            <m:e>
                              <m:r>
                                <a:rPr lang="es-ES" sz="4300" i="1">
                                  <a:latin typeface="Cambria Math" panose="02040503050406030204" pitchFamily="18" charset="0"/>
                                  <a:ea typeface="Cambria Math" panose="02040503050406030204" pitchFamily="18" charset="0"/>
                                </a:rPr>
                                <m:t>𝜒</m:t>
                              </m:r>
                            </m:e>
                            <m:sub>
                              <m:r>
                                <a:rPr lang="es-ES" sz="4300" i="1">
                                  <a:latin typeface="Cambria Math" panose="02040503050406030204" pitchFamily="18" charset="0"/>
                                  <a:cs typeface="Arial" panose="020B0604020202020204" pitchFamily="34" charset="0"/>
                                </a:rPr>
                                <m:t>𝑖𝑗</m:t>
                              </m:r>
                            </m:sub>
                          </m:sSub>
                          <m:sSub>
                            <m:sSubPr>
                              <m:ctrlPr>
                                <a:rPr lang="es-ES" sz="4300" i="1">
                                  <a:latin typeface="Cambria Math" panose="02040503050406030204" pitchFamily="18" charset="0"/>
                                  <a:cs typeface="Arial" panose="020B0604020202020204" pitchFamily="34" charset="0"/>
                                </a:rPr>
                              </m:ctrlPr>
                            </m:sSubPr>
                            <m:e>
                              <m:r>
                                <a:rPr lang="es-ES" sz="4300" i="1">
                                  <a:latin typeface="Cambria Math" panose="02040503050406030204" pitchFamily="18" charset="0"/>
                                  <a:cs typeface="Arial" panose="020B0604020202020204" pitchFamily="34" charset="0"/>
                                </a:rPr>
                                <m:t>𝐻</m:t>
                              </m:r>
                            </m:e>
                            <m:sub>
                              <m:r>
                                <a:rPr lang="es-ES" sz="4300" i="1">
                                  <a:latin typeface="Cambria Math" panose="02040503050406030204" pitchFamily="18" charset="0"/>
                                  <a:cs typeface="Arial" panose="020B0604020202020204" pitchFamily="34" charset="0"/>
                                </a:rPr>
                                <m:t>𝑗</m:t>
                              </m:r>
                            </m:sub>
                          </m:sSub>
                        </m:e>
                      </m:d>
                      <m:r>
                        <a:rPr lang="es-ES" sz="4300" b="0" i="1" smtClean="0">
                          <a:latin typeface="Cambria Math" panose="02040503050406030204" pitchFamily="18" charset="0"/>
                          <a:cs typeface="Arial" panose="020B0604020202020204" pitchFamily="34" charset="0"/>
                        </a:rPr>
                        <m:t>=</m:t>
                      </m:r>
                      <m:sSub>
                        <m:sSubPr>
                          <m:ctrlPr>
                            <a:rPr lang="es-ES" sz="4300" i="1">
                              <a:latin typeface="Cambria Math" panose="02040503050406030204" pitchFamily="18" charset="0"/>
                            </a:rPr>
                          </m:ctrlPr>
                        </m:sSubPr>
                        <m:e>
                          <m:r>
                            <a:rPr lang="es-ES" sz="4300" i="1">
                              <a:latin typeface="Cambria Math" panose="02040503050406030204" pitchFamily="18" charset="0"/>
                              <a:ea typeface="Cambria Math" panose="02040503050406030204" pitchFamily="18" charset="0"/>
                            </a:rPr>
                            <m:t>𝜇</m:t>
                          </m:r>
                        </m:e>
                        <m:sub>
                          <m:r>
                            <a:rPr lang="es-ES" sz="4300" i="1">
                              <a:latin typeface="Cambria Math" panose="02040503050406030204" pitchFamily="18" charset="0"/>
                            </a:rPr>
                            <m:t>0</m:t>
                          </m:r>
                        </m:sub>
                      </m:sSub>
                      <m:r>
                        <a:rPr lang="es-ES" sz="4300" b="0" i="1" smtClean="0">
                          <a:latin typeface="Cambria Math" panose="02040503050406030204" pitchFamily="18" charset="0"/>
                        </a:rPr>
                        <m:t>(</m:t>
                      </m:r>
                      <m:sSub>
                        <m:sSubPr>
                          <m:ctrlPr>
                            <a:rPr lang="es-ES" sz="4300" i="1">
                              <a:latin typeface="Cambria Math" panose="02040503050406030204" pitchFamily="18" charset="0"/>
                              <a:cs typeface="Arial" panose="020B0604020202020204" pitchFamily="34" charset="0"/>
                            </a:rPr>
                          </m:ctrlPr>
                        </m:sSubPr>
                        <m:e>
                          <m:r>
                            <a:rPr lang="es-ES" sz="4300" i="1">
                              <a:latin typeface="Cambria Math" panose="02040503050406030204" pitchFamily="18" charset="0"/>
                              <a:ea typeface="Cambria Math" panose="02040503050406030204" pitchFamily="18" charset="0"/>
                              <a:cs typeface="Arial" panose="020B0604020202020204" pitchFamily="34" charset="0"/>
                            </a:rPr>
                            <m:t>𝛿</m:t>
                          </m:r>
                        </m:e>
                        <m:sub>
                          <m:r>
                            <a:rPr lang="es-ES" sz="4300" i="1">
                              <a:latin typeface="Cambria Math" panose="02040503050406030204" pitchFamily="18" charset="0"/>
                              <a:cs typeface="Arial" panose="020B0604020202020204" pitchFamily="34" charset="0"/>
                            </a:rPr>
                            <m:t>𝑖𝑗</m:t>
                          </m:r>
                        </m:sub>
                      </m:sSub>
                      <m:r>
                        <a:rPr lang="es-ES" sz="4300" b="0" i="0" smtClean="0">
                          <a:latin typeface="Cambria Math" panose="02040503050406030204" pitchFamily="18" charset="0"/>
                          <a:cs typeface="Arial" panose="020B0604020202020204" pitchFamily="34" charset="0"/>
                        </a:rPr>
                        <m:t>+</m:t>
                      </m:r>
                      <m:sSub>
                        <m:sSubPr>
                          <m:ctrlPr>
                            <a:rPr lang="es-ES" sz="4300" i="1">
                              <a:latin typeface="Cambria Math" panose="02040503050406030204" pitchFamily="18" charset="0"/>
                              <a:cs typeface="Arial" panose="020B0604020202020204" pitchFamily="34" charset="0"/>
                            </a:rPr>
                          </m:ctrlPr>
                        </m:sSubPr>
                        <m:e>
                          <m:r>
                            <a:rPr lang="es-ES" sz="4300" i="1">
                              <a:latin typeface="Cambria Math" panose="02040503050406030204" pitchFamily="18" charset="0"/>
                              <a:ea typeface="Cambria Math" panose="02040503050406030204" pitchFamily="18" charset="0"/>
                            </a:rPr>
                            <m:t>𝜒</m:t>
                          </m:r>
                        </m:e>
                        <m:sub>
                          <m:r>
                            <a:rPr lang="es-ES" sz="4300" i="1">
                              <a:latin typeface="Cambria Math" panose="02040503050406030204" pitchFamily="18" charset="0"/>
                              <a:cs typeface="Arial" panose="020B0604020202020204" pitchFamily="34" charset="0"/>
                            </a:rPr>
                            <m:t>𝑖𝑗</m:t>
                          </m:r>
                        </m:sub>
                      </m:sSub>
                      <m:r>
                        <a:rPr lang="es-ES" sz="4300" b="0" i="1" smtClean="0">
                          <a:latin typeface="Cambria Math" panose="02040503050406030204" pitchFamily="18" charset="0"/>
                          <a:cs typeface="Arial" panose="020B0604020202020204" pitchFamily="34" charset="0"/>
                        </a:rPr>
                        <m:t>)</m:t>
                      </m:r>
                      <m:sSub>
                        <m:sSubPr>
                          <m:ctrlPr>
                            <a:rPr lang="es-ES" sz="4300" i="1">
                              <a:latin typeface="Cambria Math" panose="02040503050406030204" pitchFamily="18" charset="0"/>
                              <a:cs typeface="Arial" panose="020B0604020202020204" pitchFamily="34" charset="0"/>
                            </a:rPr>
                          </m:ctrlPr>
                        </m:sSubPr>
                        <m:e>
                          <m:r>
                            <a:rPr lang="es-ES" sz="4300" i="1">
                              <a:latin typeface="Cambria Math" panose="02040503050406030204" pitchFamily="18" charset="0"/>
                              <a:cs typeface="Arial" panose="020B0604020202020204" pitchFamily="34" charset="0"/>
                            </a:rPr>
                            <m:t>𝐻</m:t>
                          </m:r>
                        </m:e>
                        <m:sub>
                          <m:r>
                            <a:rPr lang="es-ES" sz="4300" i="1">
                              <a:latin typeface="Cambria Math" panose="02040503050406030204" pitchFamily="18" charset="0"/>
                              <a:cs typeface="Arial" panose="020B0604020202020204" pitchFamily="34" charset="0"/>
                            </a:rPr>
                            <m:t>𝑗</m:t>
                          </m:r>
                        </m:sub>
                      </m:sSub>
                    </m:oMath>
                  </m:oMathPara>
                </a14:m>
                <a:endParaRPr lang="es-ES" sz="4300" dirty="0">
                  <a:latin typeface="Arial" panose="020B0604020202020204" pitchFamily="34" charset="0"/>
                  <a:cs typeface="Arial" panose="020B0604020202020204" pitchFamily="34" charset="0"/>
                </a:endParaRPr>
              </a:p>
              <a:p>
                <a:pPr marL="0" indent="0" algn="just">
                  <a:lnSpc>
                    <a:spcPct val="120000"/>
                  </a:lnSpc>
                  <a:buNone/>
                </a:pPr>
                <a14:m>
                  <m:oMathPara xmlns:m="http://schemas.openxmlformats.org/officeDocument/2006/math">
                    <m:oMathParaPr>
                      <m:jc m:val="centerGroup"/>
                    </m:oMathParaPr>
                    <m:oMath xmlns:m="http://schemas.openxmlformats.org/officeDocument/2006/math">
                      <m:d>
                        <m:dPr>
                          <m:ctrlPr>
                            <a:rPr lang="es-ES" sz="4300" i="1" smtClean="0">
                              <a:latin typeface="Cambria Math" panose="02040503050406030204" pitchFamily="18" charset="0"/>
                              <a:cs typeface="Arial" panose="020B0604020202020204" pitchFamily="34" charset="0"/>
                            </a:rPr>
                          </m:ctrlPr>
                        </m:dPr>
                        <m:e>
                          <m:m>
                            <m:mPr>
                              <m:mcs>
                                <m:mc>
                                  <m:mcPr>
                                    <m:count m:val="1"/>
                                    <m:mcJc m:val="center"/>
                                  </m:mcPr>
                                </m:mc>
                              </m:mcs>
                              <m:ctrlPr>
                                <a:rPr lang="es-ES" sz="4300" i="1" smtClean="0">
                                  <a:latin typeface="Cambria Math" panose="02040503050406030204" pitchFamily="18" charset="0"/>
                                  <a:cs typeface="Arial" panose="020B0604020202020204" pitchFamily="34" charset="0"/>
                                </a:rPr>
                              </m:ctrlPr>
                            </m:mPr>
                            <m:mr>
                              <m:e>
                                <m:sSub>
                                  <m:sSubPr>
                                    <m:ctrlPr>
                                      <a:rPr lang="es-ES" sz="4300" i="1" smtClean="0">
                                        <a:latin typeface="Cambria Math" panose="02040503050406030204" pitchFamily="18" charset="0"/>
                                        <a:cs typeface="Arial" panose="020B0604020202020204" pitchFamily="34" charset="0"/>
                                      </a:rPr>
                                    </m:ctrlPr>
                                  </m:sSubPr>
                                  <m:e>
                                    <m:r>
                                      <a:rPr lang="es-ES" sz="4300" b="0" i="1" smtClean="0">
                                        <a:latin typeface="Cambria Math" panose="02040503050406030204" pitchFamily="18" charset="0"/>
                                        <a:cs typeface="Arial" panose="020B0604020202020204" pitchFamily="34" charset="0"/>
                                      </a:rPr>
                                      <m:t>𝐵</m:t>
                                    </m:r>
                                  </m:e>
                                  <m:sub>
                                    <m:r>
                                      <a:rPr lang="es-ES" sz="4300" b="0" i="1" smtClean="0">
                                        <a:latin typeface="Cambria Math" panose="02040503050406030204" pitchFamily="18" charset="0"/>
                                        <a:cs typeface="Arial" panose="020B0604020202020204" pitchFamily="34" charset="0"/>
                                      </a:rPr>
                                      <m:t>1</m:t>
                                    </m:r>
                                  </m:sub>
                                </m:sSub>
                              </m:e>
                            </m:mr>
                            <m:mr>
                              <m:e>
                                <m:sSub>
                                  <m:sSubPr>
                                    <m:ctrlPr>
                                      <a:rPr lang="es-ES" sz="4300" i="1" smtClean="0">
                                        <a:latin typeface="Cambria Math" panose="02040503050406030204" pitchFamily="18" charset="0"/>
                                        <a:cs typeface="Arial" panose="020B0604020202020204" pitchFamily="34" charset="0"/>
                                      </a:rPr>
                                    </m:ctrlPr>
                                  </m:sSubPr>
                                  <m:e>
                                    <m:r>
                                      <a:rPr lang="es-ES" sz="4300" b="0" i="1" smtClean="0">
                                        <a:latin typeface="Cambria Math" panose="02040503050406030204" pitchFamily="18" charset="0"/>
                                        <a:cs typeface="Arial" panose="020B0604020202020204" pitchFamily="34" charset="0"/>
                                      </a:rPr>
                                      <m:t>𝐵</m:t>
                                    </m:r>
                                  </m:e>
                                  <m:sub>
                                    <m:r>
                                      <a:rPr lang="es-ES" sz="4300" b="0" i="1" smtClean="0">
                                        <a:latin typeface="Cambria Math" panose="02040503050406030204" pitchFamily="18" charset="0"/>
                                        <a:cs typeface="Arial" panose="020B0604020202020204" pitchFamily="34" charset="0"/>
                                      </a:rPr>
                                      <m:t>2</m:t>
                                    </m:r>
                                  </m:sub>
                                </m:sSub>
                              </m:e>
                            </m:mr>
                            <m:mr>
                              <m:e>
                                <m:sSub>
                                  <m:sSubPr>
                                    <m:ctrlPr>
                                      <a:rPr lang="es-ES" sz="4300" i="1" smtClean="0">
                                        <a:latin typeface="Cambria Math" panose="02040503050406030204" pitchFamily="18" charset="0"/>
                                        <a:cs typeface="Arial" panose="020B0604020202020204" pitchFamily="34" charset="0"/>
                                      </a:rPr>
                                    </m:ctrlPr>
                                  </m:sSubPr>
                                  <m:e>
                                    <m:r>
                                      <a:rPr lang="es-ES" sz="4300" b="0" i="1" smtClean="0">
                                        <a:latin typeface="Cambria Math" panose="02040503050406030204" pitchFamily="18" charset="0"/>
                                        <a:cs typeface="Arial" panose="020B0604020202020204" pitchFamily="34" charset="0"/>
                                      </a:rPr>
                                      <m:t>𝐵</m:t>
                                    </m:r>
                                  </m:e>
                                  <m:sub>
                                    <m:r>
                                      <a:rPr lang="es-ES" sz="4300" b="0" i="1" smtClean="0">
                                        <a:latin typeface="Cambria Math" panose="02040503050406030204" pitchFamily="18" charset="0"/>
                                        <a:cs typeface="Arial" panose="020B0604020202020204" pitchFamily="34" charset="0"/>
                                      </a:rPr>
                                      <m:t>3</m:t>
                                    </m:r>
                                  </m:sub>
                                </m:sSub>
                              </m:e>
                            </m:mr>
                          </m:m>
                        </m:e>
                      </m:d>
                      <m:r>
                        <a:rPr lang="es-ES" sz="4300" b="0" i="1" smtClean="0">
                          <a:latin typeface="Cambria Math" panose="02040503050406030204" pitchFamily="18" charset="0"/>
                          <a:cs typeface="Arial" panose="020B0604020202020204" pitchFamily="34" charset="0"/>
                        </a:rPr>
                        <m:t>=</m:t>
                      </m:r>
                      <m:d>
                        <m:dPr>
                          <m:ctrlPr>
                            <a:rPr lang="es-ES" sz="4300" b="0" i="1" smtClean="0">
                              <a:latin typeface="Cambria Math" panose="02040503050406030204" pitchFamily="18" charset="0"/>
                              <a:cs typeface="Arial" panose="020B0604020202020204" pitchFamily="34" charset="0"/>
                            </a:rPr>
                          </m:ctrlPr>
                        </m:dPr>
                        <m:e>
                          <m:m>
                            <m:mPr>
                              <m:mcs>
                                <m:mc>
                                  <m:mcPr>
                                    <m:count m:val="3"/>
                                    <m:mcJc m:val="center"/>
                                  </m:mcPr>
                                </m:mc>
                              </m:mcs>
                              <m:ctrlPr>
                                <a:rPr lang="es-ES" sz="4300" b="0" i="1" smtClean="0">
                                  <a:latin typeface="Cambria Math" panose="02040503050406030204" pitchFamily="18" charset="0"/>
                                  <a:cs typeface="Arial" panose="020B0604020202020204" pitchFamily="34" charset="0"/>
                                </a:rPr>
                              </m:ctrlPr>
                            </m:mPr>
                            <m:mr>
                              <m:e>
                                <m:r>
                                  <m:rPr>
                                    <m:brk m:alnAt="7"/>
                                  </m:rPr>
                                  <a:rPr lang="es-ES" sz="4300" b="0" i="1" smtClean="0">
                                    <a:latin typeface="Cambria Math" panose="02040503050406030204" pitchFamily="18" charset="0"/>
                                    <a:cs typeface="Arial" panose="020B0604020202020204" pitchFamily="34" charset="0"/>
                                  </a:rPr>
                                  <m:t>1</m:t>
                                </m:r>
                                <m:r>
                                  <a:rPr lang="es-ES" sz="4300" b="0" i="1" smtClean="0">
                                    <a:latin typeface="Cambria Math" panose="02040503050406030204" pitchFamily="18" charset="0"/>
                                    <a:cs typeface="Arial" panose="020B0604020202020204" pitchFamily="34" charset="0"/>
                                  </a:rPr>
                                  <m:t>+</m:t>
                                </m:r>
                                <m:sSub>
                                  <m:sSubPr>
                                    <m:ctrlPr>
                                      <a:rPr lang="es-ES" sz="4300" i="1">
                                        <a:latin typeface="Cambria Math" panose="02040503050406030204" pitchFamily="18" charset="0"/>
                                        <a:cs typeface="Arial" panose="020B0604020202020204" pitchFamily="34" charset="0"/>
                                      </a:rPr>
                                    </m:ctrlPr>
                                  </m:sSubPr>
                                  <m:e>
                                    <m:r>
                                      <a:rPr lang="es-ES" sz="4300" i="1">
                                        <a:latin typeface="Cambria Math" panose="02040503050406030204" pitchFamily="18" charset="0"/>
                                        <a:ea typeface="Cambria Math" panose="02040503050406030204" pitchFamily="18" charset="0"/>
                                      </a:rPr>
                                      <m:t>𝜒</m:t>
                                    </m:r>
                                  </m:e>
                                  <m:sub>
                                    <m:r>
                                      <a:rPr lang="es-ES" sz="4300" b="0" i="1" smtClean="0">
                                        <a:latin typeface="Cambria Math" panose="02040503050406030204" pitchFamily="18" charset="0"/>
                                        <a:ea typeface="Cambria Math" panose="02040503050406030204" pitchFamily="18" charset="0"/>
                                      </a:rPr>
                                      <m:t>11</m:t>
                                    </m:r>
                                  </m:sub>
                                </m:sSub>
                              </m:e>
                              <m:e>
                                <m:sSub>
                                  <m:sSubPr>
                                    <m:ctrlPr>
                                      <a:rPr lang="es-ES" sz="4300" i="1">
                                        <a:latin typeface="Cambria Math" panose="02040503050406030204" pitchFamily="18" charset="0"/>
                                        <a:cs typeface="Arial" panose="020B0604020202020204" pitchFamily="34" charset="0"/>
                                      </a:rPr>
                                    </m:ctrlPr>
                                  </m:sSubPr>
                                  <m:e>
                                    <m:r>
                                      <a:rPr lang="es-ES" sz="4300" i="1">
                                        <a:latin typeface="Cambria Math" panose="02040503050406030204" pitchFamily="18" charset="0"/>
                                        <a:ea typeface="Cambria Math" panose="02040503050406030204" pitchFamily="18" charset="0"/>
                                      </a:rPr>
                                      <m:t>𝜒</m:t>
                                    </m:r>
                                  </m:e>
                                  <m:sub>
                                    <m:r>
                                      <a:rPr lang="es-ES" sz="4300" b="0" i="1" smtClean="0">
                                        <a:latin typeface="Cambria Math" panose="02040503050406030204" pitchFamily="18" charset="0"/>
                                        <a:ea typeface="Cambria Math" panose="02040503050406030204" pitchFamily="18" charset="0"/>
                                      </a:rPr>
                                      <m:t>21</m:t>
                                    </m:r>
                                  </m:sub>
                                </m:sSub>
                              </m:e>
                              <m:e>
                                <m:sSub>
                                  <m:sSubPr>
                                    <m:ctrlPr>
                                      <a:rPr lang="es-ES" sz="4300" i="1">
                                        <a:latin typeface="Cambria Math" panose="02040503050406030204" pitchFamily="18" charset="0"/>
                                        <a:cs typeface="Arial" panose="020B0604020202020204" pitchFamily="34" charset="0"/>
                                      </a:rPr>
                                    </m:ctrlPr>
                                  </m:sSubPr>
                                  <m:e>
                                    <m:r>
                                      <a:rPr lang="es-ES" sz="4300" i="1">
                                        <a:latin typeface="Cambria Math" panose="02040503050406030204" pitchFamily="18" charset="0"/>
                                        <a:ea typeface="Cambria Math" panose="02040503050406030204" pitchFamily="18" charset="0"/>
                                      </a:rPr>
                                      <m:t>𝜒</m:t>
                                    </m:r>
                                  </m:e>
                                  <m:sub>
                                    <m:r>
                                      <a:rPr lang="es-ES" sz="4300" b="0" i="1" smtClean="0">
                                        <a:latin typeface="Cambria Math" panose="02040503050406030204" pitchFamily="18" charset="0"/>
                                        <a:ea typeface="Cambria Math" panose="02040503050406030204" pitchFamily="18" charset="0"/>
                                      </a:rPr>
                                      <m:t>31</m:t>
                                    </m:r>
                                  </m:sub>
                                </m:sSub>
                              </m:e>
                            </m:mr>
                            <m:mr>
                              <m:e>
                                <m:sSub>
                                  <m:sSubPr>
                                    <m:ctrlPr>
                                      <a:rPr lang="es-ES" sz="4300" i="1">
                                        <a:latin typeface="Cambria Math" panose="02040503050406030204" pitchFamily="18" charset="0"/>
                                        <a:cs typeface="Arial" panose="020B0604020202020204" pitchFamily="34" charset="0"/>
                                      </a:rPr>
                                    </m:ctrlPr>
                                  </m:sSubPr>
                                  <m:e>
                                    <m:r>
                                      <a:rPr lang="es-ES" sz="4300" i="1">
                                        <a:latin typeface="Cambria Math" panose="02040503050406030204" pitchFamily="18" charset="0"/>
                                        <a:ea typeface="Cambria Math" panose="02040503050406030204" pitchFamily="18" charset="0"/>
                                      </a:rPr>
                                      <m:t>𝜒</m:t>
                                    </m:r>
                                  </m:e>
                                  <m:sub>
                                    <m:r>
                                      <a:rPr lang="es-ES" sz="4300" b="0" i="1" smtClean="0">
                                        <a:latin typeface="Cambria Math" panose="02040503050406030204" pitchFamily="18" charset="0"/>
                                        <a:ea typeface="Cambria Math" panose="02040503050406030204" pitchFamily="18" charset="0"/>
                                      </a:rPr>
                                      <m:t>12</m:t>
                                    </m:r>
                                  </m:sub>
                                </m:sSub>
                              </m:e>
                              <m:e>
                                <m:r>
                                  <m:rPr>
                                    <m:brk m:alnAt="7"/>
                                  </m:rPr>
                                  <a:rPr lang="es-ES" sz="4300" i="1">
                                    <a:latin typeface="Cambria Math" panose="02040503050406030204" pitchFamily="18" charset="0"/>
                                    <a:cs typeface="Arial" panose="020B0604020202020204" pitchFamily="34" charset="0"/>
                                  </a:rPr>
                                  <m:t>1</m:t>
                                </m:r>
                                <m:r>
                                  <a:rPr lang="es-ES" sz="4300" i="1">
                                    <a:latin typeface="Cambria Math" panose="02040503050406030204" pitchFamily="18" charset="0"/>
                                    <a:cs typeface="Arial" panose="020B0604020202020204" pitchFamily="34" charset="0"/>
                                  </a:rPr>
                                  <m:t>+</m:t>
                                </m:r>
                                <m:sSub>
                                  <m:sSubPr>
                                    <m:ctrlPr>
                                      <a:rPr lang="es-ES" sz="4300" i="1">
                                        <a:latin typeface="Cambria Math" panose="02040503050406030204" pitchFamily="18" charset="0"/>
                                        <a:cs typeface="Arial" panose="020B0604020202020204" pitchFamily="34" charset="0"/>
                                      </a:rPr>
                                    </m:ctrlPr>
                                  </m:sSubPr>
                                  <m:e>
                                    <m:r>
                                      <a:rPr lang="es-ES" sz="4300" i="1">
                                        <a:latin typeface="Cambria Math" panose="02040503050406030204" pitchFamily="18" charset="0"/>
                                        <a:ea typeface="Cambria Math" panose="02040503050406030204" pitchFamily="18" charset="0"/>
                                      </a:rPr>
                                      <m:t>𝜒</m:t>
                                    </m:r>
                                  </m:e>
                                  <m:sub>
                                    <m:r>
                                      <a:rPr lang="es-ES" sz="4300" b="0" i="1" smtClean="0">
                                        <a:latin typeface="Cambria Math" panose="02040503050406030204" pitchFamily="18" charset="0"/>
                                        <a:ea typeface="Cambria Math" panose="02040503050406030204" pitchFamily="18" charset="0"/>
                                      </a:rPr>
                                      <m:t>22</m:t>
                                    </m:r>
                                  </m:sub>
                                </m:sSub>
                              </m:e>
                              <m:e>
                                <m:sSub>
                                  <m:sSubPr>
                                    <m:ctrlPr>
                                      <a:rPr lang="es-ES" sz="4300" i="1">
                                        <a:latin typeface="Cambria Math" panose="02040503050406030204" pitchFamily="18" charset="0"/>
                                        <a:cs typeface="Arial" panose="020B0604020202020204" pitchFamily="34" charset="0"/>
                                      </a:rPr>
                                    </m:ctrlPr>
                                  </m:sSubPr>
                                  <m:e>
                                    <m:r>
                                      <a:rPr lang="es-ES" sz="4300" i="1">
                                        <a:latin typeface="Cambria Math" panose="02040503050406030204" pitchFamily="18" charset="0"/>
                                        <a:ea typeface="Cambria Math" panose="02040503050406030204" pitchFamily="18" charset="0"/>
                                      </a:rPr>
                                      <m:t>𝜒</m:t>
                                    </m:r>
                                  </m:e>
                                  <m:sub>
                                    <m:r>
                                      <a:rPr lang="es-ES" sz="4300" b="0" i="1" smtClean="0">
                                        <a:latin typeface="Cambria Math" panose="02040503050406030204" pitchFamily="18" charset="0"/>
                                        <a:ea typeface="Cambria Math" panose="02040503050406030204" pitchFamily="18" charset="0"/>
                                      </a:rPr>
                                      <m:t>32</m:t>
                                    </m:r>
                                  </m:sub>
                                </m:sSub>
                              </m:e>
                            </m:mr>
                            <m:mr>
                              <m:e>
                                <m:sSub>
                                  <m:sSubPr>
                                    <m:ctrlPr>
                                      <a:rPr lang="es-ES" sz="4300" i="1">
                                        <a:latin typeface="Cambria Math" panose="02040503050406030204" pitchFamily="18" charset="0"/>
                                        <a:cs typeface="Arial" panose="020B0604020202020204" pitchFamily="34" charset="0"/>
                                      </a:rPr>
                                    </m:ctrlPr>
                                  </m:sSubPr>
                                  <m:e>
                                    <m:r>
                                      <a:rPr lang="es-ES" sz="4300" i="1">
                                        <a:latin typeface="Cambria Math" panose="02040503050406030204" pitchFamily="18" charset="0"/>
                                        <a:ea typeface="Cambria Math" panose="02040503050406030204" pitchFamily="18" charset="0"/>
                                      </a:rPr>
                                      <m:t>𝜒</m:t>
                                    </m:r>
                                  </m:e>
                                  <m:sub>
                                    <m:r>
                                      <a:rPr lang="es-ES" sz="4300" i="1">
                                        <a:latin typeface="Cambria Math" panose="02040503050406030204" pitchFamily="18" charset="0"/>
                                        <a:ea typeface="Cambria Math" panose="02040503050406030204" pitchFamily="18" charset="0"/>
                                      </a:rPr>
                                      <m:t>1</m:t>
                                    </m:r>
                                    <m:r>
                                      <a:rPr lang="es-ES" sz="4300" b="0" i="1" smtClean="0">
                                        <a:latin typeface="Cambria Math" panose="02040503050406030204" pitchFamily="18" charset="0"/>
                                        <a:ea typeface="Cambria Math" panose="02040503050406030204" pitchFamily="18" charset="0"/>
                                      </a:rPr>
                                      <m:t>3</m:t>
                                    </m:r>
                                  </m:sub>
                                </m:sSub>
                              </m:e>
                              <m:e>
                                <m:sSub>
                                  <m:sSubPr>
                                    <m:ctrlPr>
                                      <a:rPr lang="es-ES" sz="4300" i="1">
                                        <a:latin typeface="Cambria Math" panose="02040503050406030204" pitchFamily="18" charset="0"/>
                                        <a:cs typeface="Arial" panose="020B0604020202020204" pitchFamily="34" charset="0"/>
                                      </a:rPr>
                                    </m:ctrlPr>
                                  </m:sSubPr>
                                  <m:e>
                                    <m:r>
                                      <a:rPr lang="es-ES" sz="4300" i="1">
                                        <a:latin typeface="Cambria Math" panose="02040503050406030204" pitchFamily="18" charset="0"/>
                                        <a:ea typeface="Cambria Math" panose="02040503050406030204" pitchFamily="18" charset="0"/>
                                      </a:rPr>
                                      <m:t>𝜒</m:t>
                                    </m:r>
                                  </m:e>
                                  <m:sub>
                                    <m:r>
                                      <a:rPr lang="es-ES" sz="4300" i="1">
                                        <a:latin typeface="Cambria Math" panose="02040503050406030204" pitchFamily="18" charset="0"/>
                                        <a:ea typeface="Cambria Math" panose="02040503050406030204" pitchFamily="18" charset="0"/>
                                      </a:rPr>
                                      <m:t>2</m:t>
                                    </m:r>
                                    <m:r>
                                      <a:rPr lang="es-ES" sz="4300" b="0" i="1" smtClean="0">
                                        <a:latin typeface="Cambria Math" panose="02040503050406030204" pitchFamily="18" charset="0"/>
                                        <a:ea typeface="Cambria Math" panose="02040503050406030204" pitchFamily="18" charset="0"/>
                                      </a:rPr>
                                      <m:t>3</m:t>
                                    </m:r>
                                  </m:sub>
                                </m:sSub>
                              </m:e>
                              <m:e>
                                <m:r>
                                  <m:rPr>
                                    <m:brk m:alnAt="7"/>
                                  </m:rPr>
                                  <a:rPr lang="es-ES" sz="4300" i="1">
                                    <a:latin typeface="Cambria Math" panose="02040503050406030204" pitchFamily="18" charset="0"/>
                                    <a:cs typeface="Arial" panose="020B0604020202020204" pitchFamily="34" charset="0"/>
                                  </a:rPr>
                                  <m:t>1</m:t>
                                </m:r>
                                <m:r>
                                  <a:rPr lang="es-ES" sz="4300" i="1">
                                    <a:latin typeface="Cambria Math" panose="02040503050406030204" pitchFamily="18" charset="0"/>
                                    <a:cs typeface="Arial" panose="020B0604020202020204" pitchFamily="34" charset="0"/>
                                  </a:rPr>
                                  <m:t>+</m:t>
                                </m:r>
                                <m:sSub>
                                  <m:sSubPr>
                                    <m:ctrlPr>
                                      <a:rPr lang="es-ES" sz="4300" i="1">
                                        <a:latin typeface="Cambria Math" panose="02040503050406030204" pitchFamily="18" charset="0"/>
                                        <a:cs typeface="Arial" panose="020B0604020202020204" pitchFamily="34" charset="0"/>
                                      </a:rPr>
                                    </m:ctrlPr>
                                  </m:sSubPr>
                                  <m:e>
                                    <m:r>
                                      <a:rPr lang="es-ES" sz="4300" i="1">
                                        <a:latin typeface="Cambria Math" panose="02040503050406030204" pitchFamily="18" charset="0"/>
                                        <a:ea typeface="Cambria Math" panose="02040503050406030204" pitchFamily="18" charset="0"/>
                                      </a:rPr>
                                      <m:t>𝜒</m:t>
                                    </m:r>
                                  </m:e>
                                  <m:sub>
                                    <m:r>
                                      <a:rPr lang="es-ES" sz="4300" b="0" i="1" smtClean="0">
                                        <a:latin typeface="Cambria Math" panose="02040503050406030204" pitchFamily="18" charset="0"/>
                                        <a:ea typeface="Cambria Math" panose="02040503050406030204" pitchFamily="18" charset="0"/>
                                      </a:rPr>
                                      <m:t>33</m:t>
                                    </m:r>
                                  </m:sub>
                                </m:sSub>
                              </m:e>
                            </m:mr>
                          </m:m>
                        </m:e>
                      </m:d>
                      <m:d>
                        <m:dPr>
                          <m:ctrlPr>
                            <a:rPr lang="es-ES" sz="4300" b="0" i="1" smtClean="0">
                              <a:latin typeface="Cambria Math" panose="02040503050406030204" pitchFamily="18" charset="0"/>
                              <a:cs typeface="Arial" panose="020B0604020202020204" pitchFamily="34" charset="0"/>
                            </a:rPr>
                          </m:ctrlPr>
                        </m:dPr>
                        <m:e>
                          <m:m>
                            <m:mPr>
                              <m:mcs>
                                <m:mc>
                                  <m:mcPr>
                                    <m:count m:val="1"/>
                                    <m:mcJc m:val="center"/>
                                  </m:mcPr>
                                </m:mc>
                              </m:mcs>
                              <m:ctrlPr>
                                <a:rPr lang="es-ES" sz="4300" b="0" i="1" smtClean="0">
                                  <a:latin typeface="Cambria Math" panose="02040503050406030204" pitchFamily="18" charset="0"/>
                                  <a:cs typeface="Arial" panose="020B0604020202020204" pitchFamily="34" charset="0"/>
                                </a:rPr>
                              </m:ctrlPr>
                            </m:mPr>
                            <m:mr>
                              <m:e>
                                <m:sSub>
                                  <m:sSubPr>
                                    <m:ctrlPr>
                                      <a:rPr lang="es-ES" sz="4300" b="0" i="1" smtClean="0">
                                        <a:latin typeface="Cambria Math" panose="02040503050406030204" pitchFamily="18" charset="0"/>
                                        <a:cs typeface="Arial" panose="020B0604020202020204" pitchFamily="34" charset="0"/>
                                      </a:rPr>
                                    </m:ctrlPr>
                                  </m:sSubPr>
                                  <m:e>
                                    <m:r>
                                      <a:rPr lang="es-ES" sz="4300" b="0" i="1" smtClean="0">
                                        <a:latin typeface="Cambria Math" panose="02040503050406030204" pitchFamily="18" charset="0"/>
                                        <a:cs typeface="Arial" panose="020B0604020202020204" pitchFamily="34" charset="0"/>
                                      </a:rPr>
                                      <m:t>𝐻</m:t>
                                    </m:r>
                                  </m:e>
                                  <m:sub>
                                    <m:r>
                                      <a:rPr lang="es-ES" sz="4300" b="0" i="1" smtClean="0">
                                        <a:latin typeface="Cambria Math" panose="02040503050406030204" pitchFamily="18" charset="0"/>
                                        <a:cs typeface="Arial" panose="020B0604020202020204" pitchFamily="34" charset="0"/>
                                      </a:rPr>
                                      <m:t>1</m:t>
                                    </m:r>
                                  </m:sub>
                                </m:sSub>
                              </m:e>
                            </m:mr>
                            <m:mr>
                              <m:e>
                                <m:sSub>
                                  <m:sSubPr>
                                    <m:ctrlPr>
                                      <a:rPr lang="es-ES" sz="4300" i="1">
                                        <a:latin typeface="Cambria Math" panose="02040503050406030204" pitchFamily="18" charset="0"/>
                                        <a:cs typeface="Arial" panose="020B0604020202020204" pitchFamily="34" charset="0"/>
                                      </a:rPr>
                                    </m:ctrlPr>
                                  </m:sSubPr>
                                  <m:e>
                                    <m:r>
                                      <a:rPr lang="es-ES" sz="4300" b="0" i="1" smtClean="0">
                                        <a:latin typeface="Cambria Math" panose="02040503050406030204" pitchFamily="18" charset="0"/>
                                        <a:cs typeface="Arial" panose="020B0604020202020204" pitchFamily="34" charset="0"/>
                                      </a:rPr>
                                      <m:t>𝐻</m:t>
                                    </m:r>
                                  </m:e>
                                  <m:sub>
                                    <m:r>
                                      <a:rPr lang="es-ES" sz="4300" b="0" i="1" smtClean="0">
                                        <a:latin typeface="Cambria Math" panose="02040503050406030204" pitchFamily="18" charset="0"/>
                                        <a:cs typeface="Arial" panose="020B0604020202020204" pitchFamily="34" charset="0"/>
                                      </a:rPr>
                                      <m:t>2</m:t>
                                    </m:r>
                                  </m:sub>
                                </m:sSub>
                              </m:e>
                            </m:mr>
                            <m:mr>
                              <m:e>
                                <m:sSub>
                                  <m:sSubPr>
                                    <m:ctrlPr>
                                      <a:rPr lang="es-ES" sz="4300" b="0" i="1" smtClean="0">
                                        <a:latin typeface="Cambria Math" panose="02040503050406030204" pitchFamily="18" charset="0"/>
                                        <a:cs typeface="Arial" panose="020B0604020202020204" pitchFamily="34" charset="0"/>
                                      </a:rPr>
                                    </m:ctrlPr>
                                  </m:sSubPr>
                                  <m:e>
                                    <m:r>
                                      <a:rPr lang="es-ES" sz="4300" b="0" i="1" smtClean="0">
                                        <a:latin typeface="Cambria Math" panose="02040503050406030204" pitchFamily="18" charset="0"/>
                                        <a:cs typeface="Arial" panose="020B0604020202020204" pitchFamily="34" charset="0"/>
                                      </a:rPr>
                                      <m:t>𝐻</m:t>
                                    </m:r>
                                  </m:e>
                                  <m:sub>
                                    <m:r>
                                      <a:rPr lang="es-ES" sz="4300" b="0" i="1" smtClean="0">
                                        <a:latin typeface="Cambria Math" panose="02040503050406030204" pitchFamily="18" charset="0"/>
                                        <a:cs typeface="Arial" panose="020B0604020202020204" pitchFamily="34" charset="0"/>
                                      </a:rPr>
                                      <m:t>3</m:t>
                                    </m:r>
                                  </m:sub>
                                </m:sSub>
                              </m:e>
                            </m:mr>
                          </m:m>
                        </m:e>
                      </m:d>
                    </m:oMath>
                  </m:oMathPara>
                </a14:m>
                <a:endParaRPr lang="es-ES" sz="4300" dirty="0">
                  <a:latin typeface="Arial" panose="020B0604020202020204" pitchFamily="34" charset="0"/>
                  <a:cs typeface="Arial" panose="020B0604020202020204" pitchFamily="34" charset="0"/>
                </a:endParaRPr>
              </a:p>
              <a:p>
                <a:pPr marL="0" indent="0" algn="just">
                  <a:lnSpc>
                    <a:spcPct val="120000"/>
                  </a:lnSpc>
                  <a:buNone/>
                </a:pPr>
                <a:r>
                  <a:rPr lang="es-ES" sz="4300" dirty="0">
                    <a:latin typeface="Arial" panose="020B0604020202020204" pitchFamily="34" charset="0"/>
                    <a:cs typeface="Arial" panose="020B0604020202020204" pitchFamily="34" charset="0"/>
                  </a:rPr>
                  <a:t>El tensor </a:t>
                </a:r>
                <a14:m>
                  <m:oMath xmlns:m="http://schemas.openxmlformats.org/officeDocument/2006/math">
                    <m:sSub>
                      <m:sSubPr>
                        <m:ctrlPr>
                          <a:rPr lang="es-ES" sz="4300" i="1">
                            <a:latin typeface="Cambria Math" panose="02040503050406030204" pitchFamily="18" charset="0"/>
                            <a:cs typeface="Arial" panose="020B0604020202020204" pitchFamily="34" charset="0"/>
                          </a:rPr>
                        </m:ctrlPr>
                      </m:sSubPr>
                      <m:e>
                        <m:r>
                          <a:rPr lang="es-ES" sz="4300" i="1">
                            <a:latin typeface="Cambria Math" panose="02040503050406030204" pitchFamily="18" charset="0"/>
                            <a:ea typeface="Cambria Math" panose="02040503050406030204" pitchFamily="18" charset="0"/>
                          </a:rPr>
                          <m:t>𝜒</m:t>
                        </m:r>
                      </m:e>
                      <m:sub>
                        <m:r>
                          <a:rPr lang="es-ES" sz="4300" i="1">
                            <a:latin typeface="Cambria Math" panose="02040503050406030204" pitchFamily="18" charset="0"/>
                            <a:cs typeface="Arial" panose="020B0604020202020204" pitchFamily="34" charset="0"/>
                          </a:rPr>
                          <m:t>𝑖𝑗</m:t>
                        </m:r>
                      </m:sub>
                    </m:sSub>
                  </m:oMath>
                </a14:m>
                <a:r>
                  <a:rPr lang="es-ES" sz="4300" dirty="0">
                    <a:latin typeface="Arial" panose="020B0604020202020204" pitchFamily="34" charset="0"/>
                    <a:cs typeface="Arial" panose="020B0604020202020204" pitchFamily="34" charset="0"/>
                  </a:rPr>
                  <a:t> es simétrico lo que implica que </a:t>
                </a:r>
                <a14:m>
                  <m:oMath xmlns:m="http://schemas.openxmlformats.org/officeDocument/2006/math">
                    <m:sSub>
                      <m:sSubPr>
                        <m:ctrlPr>
                          <a:rPr lang="es-ES" sz="4300" i="1">
                            <a:latin typeface="Cambria Math" panose="02040503050406030204" pitchFamily="18" charset="0"/>
                            <a:cs typeface="Arial" panose="020B0604020202020204" pitchFamily="34" charset="0"/>
                          </a:rPr>
                        </m:ctrlPr>
                      </m:sSubPr>
                      <m:e>
                        <m:r>
                          <a:rPr lang="es-ES" sz="4300" i="1">
                            <a:latin typeface="Cambria Math" panose="02040503050406030204" pitchFamily="18" charset="0"/>
                            <a:ea typeface="Cambria Math" panose="02040503050406030204" pitchFamily="18" charset="0"/>
                          </a:rPr>
                          <m:t>𝜒</m:t>
                        </m:r>
                      </m:e>
                      <m:sub>
                        <m:r>
                          <a:rPr lang="es-ES" sz="4300" i="1">
                            <a:latin typeface="Cambria Math" panose="02040503050406030204" pitchFamily="18" charset="0"/>
                            <a:cs typeface="Arial" panose="020B0604020202020204" pitchFamily="34" charset="0"/>
                          </a:rPr>
                          <m:t>𝑖𝑗</m:t>
                        </m:r>
                      </m:sub>
                    </m:sSub>
                  </m:oMath>
                </a14:m>
                <a:r>
                  <a:rPr lang="es-ES" sz="4300" dirty="0">
                    <a:latin typeface="Arial" panose="020B0604020202020204" pitchFamily="34" charset="0"/>
                    <a:cs typeface="Arial" panose="020B0604020202020204" pitchFamily="34" charset="0"/>
                  </a:rPr>
                  <a:t>= </a:t>
                </a:r>
                <a14:m>
                  <m:oMath xmlns:m="http://schemas.openxmlformats.org/officeDocument/2006/math">
                    <m:sSub>
                      <m:sSubPr>
                        <m:ctrlPr>
                          <a:rPr lang="es-ES" sz="4300" i="1">
                            <a:latin typeface="Cambria Math" panose="02040503050406030204" pitchFamily="18" charset="0"/>
                            <a:cs typeface="Arial" panose="020B0604020202020204" pitchFamily="34" charset="0"/>
                          </a:rPr>
                        </m:ctrlPr>
                      </m:sSubPr>
                      <m:e>
                        <m:r>
                          <a:rPr lang="es-ES" sz="4300" i="1">
                            <a:latin typeface="Cambria Math" panose="02040503050406030204" pitchFamily="18" charset="0"/>
                            <a:ea typeface="Cambria Math" panose="02040503050406030204" pitchFamily="18" charset="0"/>
                          </a:rPr>
                          <m:t>𝜒</m:t>
                        </m:r>
                      </m:e>
                      <m:sub>
                        <m:r>
                          <a:rPr lang="es-ES" sz="4300" b="0" i="1" smtClean="0">
                            <a:latin typeface="Cambria Math" panose="02040503050406030204" pitchFamily="18" charset="0"/>
                            <a:ea typeface="Cambria Math" panose="02040503050406030204" pitchFamily="18" charset="0"/>
                          </a:rPr>
                          <m:t>𝑗𝑖</m:t>
                        </m:r>
                      </m:sub>
                    </m:sSub>
                    <m:r>
                      <a:rPr lang="es-ES" sz="4300" b="0" i="1" smtClean="0">
                        <a:latin typeface="Cambria Math" panose="02040503050406030204" pitchFamily="18" charset="0"/>
                        <a:cs typeface="Arial" panose="020B0604020202020204" pitchFamily="34" charset="0"/>
                      </a:rPr>
                      <m:t> </m:t>
                    </m:r>
                  </m:oMath>
                </a14:m>
                <a:r>
                  <a:rPr lang="es-ES" sz="4300" dirty="0">
                    <a:latin typeface="Arial" panose="020B0604020202020204" pitchFamily="34" charset="0"/>
                    <a:cs typeface="Arial" panose="020B0604020202020204" pitchFamily="34" charset="0"/>
                  </a:rPr>
                  <a:t> y de coeficientes reales por tanto el tensor puede ser diagonalizado y ser escrito  como</a:t>
                </a:r>
              </a:p>
              <a:p>
                <a:pPr marL="0" indent="0" algn="just">
                  <a:lnSpc>
                    <a:spcPct val="120000"/>
                  </a:lnSpc>
                  <a:buNone/>
                </a:pPr>
                <a14:m>
                  <m:oMathPara xmlns:m="http://schemas.openxmlformats.org/officeDocument/2006/math">
                    <m:oMathParaPr>
                      <m:jc m:val="centerGroup"/>
                    </m:oMathParaPr>
                    <m:oMath xmlns:m="http://schemas.openxmlformats.org/officeDocument/2006/math">
                      <m:d>
                        <m:dPr>
                          <m:ctrlPr>
                            <a:rPr lang="es-ES" sz="4300" i="1" smtClean="0">
                              <a:latin typeface="Cambria Math" panose="02040503050406030204" pitchFamily="18" charset="0"/>
                              <a:cs typeface="Arial" panose="020B0604020202020204" pitchFamily="34" charset="0"/>
                            </a:rPr>
                          </m:ctrlPr>
                        </m:dPr>
                        <m:e>
                          <m:m>
                            <m:mPr>
                              <m:mcs>
                                <m:mc>
                                  <m:mcPr>
                                    <m:count m:val="3"/>
                                    <m:mcJc m:val="center"/>
                                  </m:mcPr>
                                </m:mc>
                              </m:mcs>
                              <m:ctrlPr>
                                <a:rPr lang="es-ES" sz="4300" i="1" smtClean="0">
                                  <a:latin typeface="Cambria Math" panose="02040503050406030204" pitchFamily="18" charset="0"/>
                                  <a:cs typeface="Arial" panose="020B0604020202020204" pitchFamily="34" charset="0"/>
                                </a:rPr>
                              </m:ctrlPr>
                            </m:mPr>
                            <m:mr>
                              <m:e>
                                <m:sSub>
                                  <m:sSubPr>
                                    <m:ctrlPr>
                                      <a:rPr lang="es-ES" sz="4300" i="1" smtClean="0">
                                        <a:latin typeface="Cambria Math" panose="02040503050406030204" pitchFamily="18" charset="0"/>
                                        <a:cs typeface="Arial" panose="020B0604020202020204" pitchFamily="34" charset="0"/>
                                      </a:rPr>
                                    </m:ctrlPr>
                                  </m:sSubPr>
                                  <m:e>
                                    <m:r>
                                      <a:rPr lang="es-ES" sz="4300" i="1" smtClean="0">
                                        <a:latin typeface="Cambria Math" panose="02040503050406030204" pitchFamily="18" charset="0"/>
                                        <a:ea typeface="Cambria Math" panose="02040503050406030204" pitchFamily="18" charset="0"/>
                                        <a:cs typeface="Arial" panose="020B0604020202020204" pitchFamily="34" charset="0"/>
                                      </a:rPr>
                                      <m:t>𝜒</m:t>
                                    </m:r>
                                  </m:e>
                                  <m:sub>
                                    <m:r>
                                      <a:rPr lang="es-ES" sz="4300" b="0" i="1" smtClean="0">
                                        <a:latin typeface="Cambria Math" panose="02040503050406030204" pitchFamily="18" charset="0"/>
                                        <a:cs typeface="Arial" panose="020B0604020202020204" pitchFamily="34" charset="0"/>
                                      </a:rPr>
                                      <m:t>1</m:t>
                                    </m:r>
                                  </m:sub>
                                </m:sSub>
                              </m:e>
                              <m:e>
                                <m:r>
                                  <a:rPr lang="es-ES" sz="4300" b="0" i="1" smtClean="0">
                                    <a:latin typeface="Cambria Math" panose="02040503050406030204" pitchFamily="18" charset="0"/>
                                    <a:cs typeface="Arial" panose="020B0604020202020204" pitchFamily="34" charset="0"/>
                                  </a:rPr>
                                  <m:t>0</m:t>
                                </m:r>
                              </m:e>
                              <m:e>
                                <m:r>
                                  <a:rPr lang="es-ES" sz="4300" b="0" i="1" smtClean="0">
                                    <a:latin typeface="Cambria Math" panose="02040503050406030204" pitchFamily="18" charset="0"/>
                                    <a:cs typeface="Arial" panose="020B0604020202020204" pitchFamily="34" charset="0"/>
                                  </a:rPr>
                                  <m:t>0</m:t>
                                </m:r>
                              </m:e>
                            </m:mr>
                            <m:mr>
                              <m:e>
                                <m:r>
                                  <a:rPr lang="es-ES" sz="4300" b="0" i="1" smtClean="0">
                                    <a:latin typeface="Cambria Math" panose="02040503050406030204" pitchFamily="18" charset="0"/>
                                    <a:cs typeface="Arial" panose="020B0604020202020204" pitchFamily="34" charset="0"/>
                                  </a:rPr>
                                  <m:t>0</m:t>
                                </m:r>
                              </m:e>
                              <m:e>
                                <m:sSub>
                                  <m:sSubPr>
                                    <m:ctrlPr>
                                      <a:rPr lang="es-ES" sz="4300" i="1" smtClean="0">
                                        <a:latin typeface="Cambria Math" panose="02040503050406030204" pitchFamily="18" charset="0"/>
                                        <a:cs typeface="Arial" panose="020B0604020202020204" pitchFamily="34" charset="0"/>
                                      </a:rPr>
                                    </m:ctrlPr>
                                  </m:sSubPr>
                                  <m:e>
                                    <m:r>
                                      <a:rPr lang="es-ES" sz="4300" i="1" smtClean="0">
                                        <a:latin typeface="Cambria Math" panose="02040503050406030204" pitchFamily="18" charset="0"/>
                                        <a:ea typeface="Cambria Math" panose="02040503050406030204" pitchFamily="18" charset="0"/>
                                        <a:cs typeface="Arial" panose="020B0604020202020204" pitchFamily="34" charset="0"/>
                                      </a:rPr>
                                      <m:t>𝜒</m:t>
                                    </m:r>
                                  </m:e>
                                  <m:sub>
                                    <m:r>
                                      <a:rPr lang="es-ES" sz="4300" b="0" i="1" smtClean="0">
                                        <a:latin typeface="Cambria Math" panose="02040503050406030204" pitchFamily="18" charset="0"/>
                                        <a:cs typeface="Arial" panose="020B0604020202020204" pitchFamily="34" charset="0"/>
                                      </a:rPr>
                                      <m:t>2</m:t>
                                    </m:r>
                                  </m:sub>
                                </m:sSub>
                              </m:e>
                              <m:e>
                                <m:r>
                                  <a:rPr lang="es-ES" sz="4300" b="0" i="1" smtClean="0">
                                    <a:latin typeface="Cambria Math" panose="02040503050406030204" pitchFamily="18" charset="0"/>
                                    <a:cs typeface="Arial" panose="020B0604020202020204" pitchFamily="34" charset="0"/>
                                  </a:rPr>
                                  <m:t>0</m:t>
                                </m:r>
                              </m:e>
                            </m:mr>
                            <m:mr>
                              <m:e>
                                <m:r>
                                  <a:rPr lang="es-ES" sz="4300" b="0" i="1" smtClean="0">
                                    <a:latin typeface="Cambria Math" panose="02040503050406030204" pitchFamily="18" charset="0"/>
                                    <a:cs typeface="Arial" panose="020B0604020202020204" pitchFamily="34" charset="0"/>
                                  </a:rPr>
                                  <m:t>0</m:t>
                                </m:r>
                              </m:e>
                              <m:e>
                                <m:r>
                                  <a:rPr lang="es-ES" sz="4300" b="0" i="1" smtClean="0">
                                    <a:latin typeface="Cambria Math" panose="02040503050406030204" pitchFamily="18" charset="0"/>
                                    <a:cs typeface="Arial" panose="020B0604020202020204" pitchFamily="34" charset="0"/>
                                  </a:rPr>
                                  <m:t>0</m:t>
                                </m:r>
                              </m:e>
                              <m:e>
                                <m:sSub>
                                  <m:sSubPr>
                                    <m:ctrlPr>
                                      <a:rPr lang="es-ES" sz="4300" i="1" smtClean="0">
                                        <a:latin typeface="Cambria Math" panose="02040503050406030204" pitchFamily="18" charset="0"/>
                                        <a:cs typeface="Arial" panose="020B0604020202020204" pitchFamily="34" charset="0"/>
                                      </a:rPr>
                                    </m:ctrlPr>
                                  </m:sSubPr>
                                  <m:e>
                                    <m:r>
                                      <a:rPr lang="es-ES" sz="4300" i="1" smtClean="0">
                                        <a:latin typeface="Cambria Math" panose="02040503050406030204" pitchFamily="18" charset="0"/>
                                        <a:ea typeface="Cambria Math" panose="02040503050406030204" pitchFamily="18" charset="0"/>
                                        <a:cs typeface="Arial" panose="020B0604020202020204" pitchFamily="34" charset="0"/>
                                      </a:rPr>
                                      <m:t>𝜒</m:t>
                                    </m:r>
                                  </m:e>
                                  <m:sub>
                                    <m:r>
                                      <a:rPr lang="es-ES" sz="4300" b="0" i="1" smtClean="0">
                                        <a:latin typeface="Cambria Math" panose="02040503050406030204" pitchFamily="18" charset="0"/>
                                        <a:cs typeface="Arial" panose="020B0604020202020204" pitchFamily="34" charset="0"/>
                                      </a:rPr>
                                      <m:t>3</m:t>
                                    </m:r>
                                  </m:sub>
                                </m:sSub>
                              </m:e>
                            </m:mr>
                          </m:m>
                        </m:e>
                      </m:d>
                    </m:oMath>
                  </m:oMathPara>
                </a14:m>
                <a:endParaRPr lang="es-ES" sz="4300" dirty="0">
                  <a:latin typeface="Arial" panose="020B0604020202020204" pitchFamily="34" charset="0"/>
                  <a:cs typeface="Arial" panose="020B0604020202020204" pitchFamily="34" charset="0"/>
                </a:endParaRPr>
              </a:p>
              <a:p>
                <a:pPr marL="0" indent="0" algn="just">
                  <a:lnSpc>
                    <a:spcPct val="120000"/>
                  </a:lnSpc>
                  <a:buNone/>
                </a:pPr>
                <a:r>
                  <a:rPr lang="es-ES" sz="4300" dirty="0">
                    <a:latin typeface="Arial" panose="020B0604020202020204" pitchFamily="34" charset="0"/>
                    <a:cs typeface="Arial" panose="020B0604020202020204" pitchFamily="34" charset="0"/>
                  </a:rPr>
                  <a:t>Donde </a:t>
                </a:r>
                <a14:m>
                  <m:oMath xmlns:m="http://schemas.openxmlformats.org/officeDocument/2006/math">
                    <m:sSub>
                      <m:sSubPr>
                        <m:ctrlPr>
                          <a:rPr lang="es-ES" sz="4300" i="1" smtClean="0">
                            <a:latin typeface="Cambria Math" panose="02040503050406030204" pitchFamily="18" charset="0"/>
                            <a:cs typeface="Arial" panose="020B0604020202020204" pitchFamily="34" charset="0"/>
                          </a:rPr>
                        </m:ctrlPr>
                      </m:sSubPr>
                      <m:e>
                        <m:r>
                          <a:rPr lang="es-ES" sz="4300" i="1" smtClean="0">
                            <a:latin typeface="Cambria Math" panose="02040503050406030204" pitchFamily="18" charset="0"/>
                            <a:ea typeface="Cambria Math" panose="02040503050406030204" pitchFamily="18" charset="0"/>
                            <a:cs typeface="Arial" panose="020B0604020202020204" pitchFamily="34" charset="0"/>
                          </a:rPr>
                          <m:t>𝜒</m:t>
                        </m:r>
                      </m:e>
                      <m:sub>
                        <m:r>
                          <a:rPr lang="es-ES" sz="4300" b="0" i="1" smtClean="0">
                            <a:latin typeface="Cambria Math" panose="02040503050406030204" pitchFamily="18" charset="0"/>
                            <a:cs typeface="Arial" panose="020B0604020202020204" pitchFamily="34" charset="0"/>
                          </a:rPr>
                          <m:t>𝑛</m:t>
                        </m:r>
                      </m:sub>
                    </m:sSub>
                    <m:r>
                      <a:rPr lang="es-ES" sz="4300" b="0" i="1" smtClean="0">
                        <a:latin typeface="Cambria Math" panose="02040503050406030204" pitchFamily="18" charset="0"/>
                        <a:cs typeface="Arial" panose="020B0604020202020204" pitchFamily="34" charset="0"/>
                      </a:rPr>
                      <m:t> </m:t>
                    </m:r>
                  </m:oMath>
                </a14:m>
                <a:r>
                  <a:rPr lang="es-ES" sz="4300" dirty="0">
                    <a:latin typeface="Arial" panose="020B0604020202020204" pitchFamily="34" charset="0"/>
                    <a:cs typeface="Arial" panose="020B0604020202020204" pitchFamily="34" charset="0"/>
                  </a:rPr>
                  <a:t>son las componentes principales del tensor. Como todo tensor de segundo orden puede ser representado por una </a:t>
                </a:r>
                <a:r>
                  <a:rPr lang="es-ES" sz="4300" dirty="0" err="1">
                    <a:latin typeface="Arial" panose="020B0604020202020204" pitchFamily="34" charset="0"/>
                    <a:cs typeface="Arial" panose="020B0604020202020204" pitchFamily="34" charset="0"/>
                  </a:rPr>
                  <a:t>cuadrica</a:t>
                </a:r>
                <a:r>
                  <a:rPr lang="es-ES" sz="4300" dirty="0">
                    <a:latin typeface="Arial" panose="020B0604020202020204" pitchFamily="34" charset="0"/>
                    <a:cs typeface="Arial" panose="020B0604020202020204" pitchFamily="34" charset="0"/>
                  </a:rPr>
                  <a:t>.</a:t>
                </a:r>
              </a:p>
              <a:p>
                <a:pPr marL="0" indent="0" algn="just">
                  <a:lnSpc>
                    <a:spcPct val="120000"/>
                  </a:lnSpc>
                  <a:buNone/>
                </a:pPr>
                <a:endParaRPr lang="es-ES" dirty="0">
                  <a:latin typeface="Arial" panose="020B0604020202020204" pitchFamily="34" charset="0"/>
                  <a:cs typeface="Arial" panose="020B0604020202020204" pitchFamily="34" charset="0"/>
                </a:endParaRPr>
              </a:p>
            </p:txBody>
          </p:sp>
        </mc:Choice>
        <mc:Fallback>
          <p:sp>
            <p:nvSpPr>
              <p:cNvPr id="3" name="Marcador de contenido 2">
                <a:extLst>
                  <a:ext uri="{FF2B5EF4-FFF2-40B4-BE49-F238E27FC236}">
                    <a16:creationId xmlns:a16="http://schemas.microsoft.com/office/drawing/2014/main" xmlns="" xmlns:a14="http://schemas.microsoft.com/office/drawing/2010/main" id="{B46A11B3-34DE-463A-BF5C-E3803E6C7E02}"/>
                  </a:ext>
                </a:extLst>
              </p:cNvPr>
              <p:cNvSpPr>
                <a:spLocks noGrp="1" noRot="1" noChangeAspect="1" noMove="1" noResize="1" noEditPoints="1" noAdjustHandles="1" noChangeArrowheads="1" noChangeShapeType="1" noTextEdit="1"/>
              </p:cNvSpPr>
              <p:nvPr>
                <p:ph idx="1"/>
              </p:nvPr>
            </p:nvSpPr>
            <p:spPr>
              <a:xfrm>
                <a:off x="415636" y="590838"/>
                <a:ext cx="11471564" cy="6267162"/>
              </a:xfrm>
              <a:blipFill>
                <a:blip r:embed="rId2" cstate="print"/>
                <a:stretch>
                  <a:fillRect l="-159" r="-159"/>
                </a:stretch>
              </a:blipFill>
            </p:spPr>
            <p:txBody>
              <a:bodyPr/>
              <a:lstStyle/>
              <a:p>
                <a:r>
                  <a:rPr lang="es-ES">
                    <a:noFill/>
                  </a:rPr>
                  <a:t> </a:t>
                </a:r>
              </a:p>
            </p:txBody>
          </p:sp>
        </mc:Fallback>
      </mc:AlternateContent>
    </p:spTree>
    <p:extLst>
      <p:ext uri="{BB962C8B-B14F-4D97-AF65-F5344CB8AC3E}">
        <p14:creationId xmlns:p14="http://schemas.microsoft.com/office/powerpoint/2010/main" xmlns="" val="3335108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EB70B6D-725B-4EFC-BCBC-FC7F8298EAD4}"/>
              </a:ext>
            </a:extLst>
          </p:cNvPr>
          <p:cNvSpPr>
            <a:spLocks noGrp="1"/>
          </p:cNvSpPr>
          <p:nvPr>
            <p:ph type="title"/>
          </p:nvPr>
        </p:nvSpPr>
        <p:spPr>
          <a:xfrm>
            <a:off x="9036627" y="921327"/>
            <a:ext cx="2320636" cy="401781"/>
          </a:xfrm>
        </p:spPr>
        <p:txBody>
          <a:bodyPr>
            <a:noAutofit/>
          </a:bodyPr>
          <a:lstStyle/>
          <a:p>
            <a:pPr algn="ctr"/>
            <a:r>
              <a:rPr lang="es-ES" sz="2000" b="1" dirty="0">
                <a:solidFill>
                  <a:srgbClr val="FF0000"/>
                </a:solidFill>
                <a:latin typeface="Arial" panose="020B0604020202020204" pitchFamily="34" charset="0"/>
                <a:cs typeface="Arial" panose="020B0604020202020204" pitchFamily="34" charset="0"/>
              </a:rPr>
              <a:t>Otros ciclos de histéresis</a:t>
            </a:r>
            <a:endParaRPr lang="es-ES" sz="2000"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xmlns="" Requires="a14">
          <p:sp>
            <p:nvSpPr>
              <p:cNvPr id="3" name="Marcador de contenido 2">
                <a:extLst>
                  <a:ext uri="{FF2B5EF4-FFF2-40B4-BE49-F238E27FC236}">
                    <a16:creationId xmlns:a16="http://schemas.microsoft.com/office/drawing/2014/main" id="{8E16147C-37A8-477B-A004-9C208DB8D39F}"/>
                  </a:ext>
                </a:extLst>
              </p:cNvPr>
              <p:cNvSpPr>
                <a:spLocks noGrp="1"/>
              </p:cNvSpPr>
              <p:nvPr>
                <p:ph idx="1"/>
              </p:nvPr>
            </p:nvSpPr>
            <p:spPr>
              <a:xfrm>
                <a:off x="180108" y="651163"/>
                <a:ext cx="8520547" cy="6096001"/>
              </a:xfrm>
            </p:spPr>
            <p:txBody>
              <a:bodyPr>
                <a:noAutofit/>
              </a:bodyPr>
              <a:lstStyle/>
              <a:p>
                <a:pPr marL="0" indent="0" algn="just">
                  <a:lnSpc>
                    <a:spcPct val="100000"/>
                  </a:lnSpc>
                  <a:buNone/>
                </a:pPr>
                <a:r>
                  <a:rPr lang="es-ES" sz="1200" dirty="0">
                    <a:latin typeface="Arial" panose="020B0604020202020204" pitchFamily="34" charset="0"/>
                    <a:ea typeface="Cambria Math" panose="02040503050406030204" pitchFamily="18" charset="0"/>
                    <a:cs typeface="Arial" panose="020B0604020202020204" pitchFamily="34" charset="0"/>
                  </a:rPr>
                  <a:t>Generalmente hay dos tipos de campos magnéticos externos que pueden </a:t>
                </a:r>
                <a14:m>
                  <m:oMath xmlns:m="http://schemas.openxmlformats.org/officeDocument/2006/math">
                    <m:sSub>
                      <m:sSubPr>
                        <m:ctrlPr>
                          <a:rPr lang="es-ES" sz="1200" i="1">
                            <a:latin typeface="Cambria Math" panose="02040503050406030204" pitchFamily="18" charset="0"/>
                          </a:rPr>
                        </m:ctrlPr>
                      </m:sSubPr>
                      <m:e>
                        <m:r>
                          <a:rPr lang="es-ES" sz="1200" i="1">
                            <a:latin typeface="Cambria Math" panose="02040503050406030204" pitchFamily="18" charset="0"/>
                          </a:rPr>
                          <m:t>𝐻</m:t>
                        </m:r>
                      </m:e>
                      <m:sub>
                        <m:r>
                          <a:rPr lang="es-ES" sz="1200" i="1">
                            <a:latin typeface="Cambria Math" panose="02040503050406030204" pitchFamily="18" charset="0"/>
                          </a:rPr>
                          <m:t>𝑧</m:t>
                        </m:r>
                        <m:r>
                          <a:rPr lang="es-ES" sz="1200" i="1">
                            <a:latin typeface="Cambria Math" panose="02040503050406030204" pitchFamily="18" charset="0"/>
                          </a:rPr>
                          <m:t> </m:t>
                        </m:r>
                      </m:sub>
                    </m:sSub>
                  </m:oMath>
                </a14:m>
                <a:r>
                  <a:rPr lang="es-ES" sz="1200" dirty="0">
                    <a:latin typeface="Arial" panose="020B0604020202020204" pitchFamily="34" charset="0"/>
                    <a:cs typeface="Arial" panose="020B0604020202020204" pitchFamily="34" charset="0"/>
                  </a:rPr>
                  <a:t>y </a:t>
                </a:r>
                <a14:m>
                  <m:oMath xmlns:m="http://schemas.openxmlformats.org/officeDocument/2006/math">
                    <m:sSub>
                      <m:sSubPr>
                        <m:ctrlPr>
                          <a:rPr lang="es-ES" sz="1200" i="1">
                            <a:latin typeface="Cambria Math" panose="02040503050406030204" pitchFamily="18" charset="0"/>
                          </a:rPr>
                        </m:ctrlPr>
                      </m:sSubPr>
                      <m:e>
                        <m:r>
                          <a:rPr lang="es-ES" sz="1200" i="1">
                            <a:latin typeface="Cambria Math" panose="02040503050406030204" pitchFamily="18" charset="0"/>
                          </a:rPr>
                          <m:t>𝐻</m:t>
                        </m:r>
                      </m:e>
                      <m:sub>
                        <m:r>
                          <a:rPr lang="es-ES" sz="1200" i="1">
                            <a:latin typeface="Cambria Math" panose="02040503050406030204" pitchFamily="18" charset="0"/>
                            <a:ea typeface="Cambria Math" panose="02040503050406030204" pitchFamily="18" charset="0"/>
                          </a:rPr>
                          <m:t>𝜙</m:t>
                        </m:r>
                        <m:r>
                          <a:rPr lang="es-ES" sz="1200" i="1">
                            <a:latin typeface="Cambria Math" panose="02040503050406030204" pitchFamily="18" charset="0"/>
                          </a:rPr>
                          <m:t> </m:t>
                        </m:r>
                      </m:sub>
                    </m:sSub>
                  </m:oMath>
                </a14:m>
                <a:r>
                  <a:rPr lang="es-ES" sz="1200" dirty="0">
                    <a:latin typeface="Arial" panose="020B0604020202020204" pitchFamily="34" charset="0"/>
                    <a:cs typeface="Arial" panose="020B0604020202020204" pitchFamily="34" charset="0"/>
                  </a:rPr>
                  <a:t>   son los campos axial y circular. En este caso el tensor será</a:t>
                </a:r>
                <a:r>
                  <a:rPr lang="es-ES" sz="1200" dirty="0">
                    <a:latin typeface="Arial" panose="020B0604020202020204" pitchFamily="34" charset="0"/>
                    <a:ea typeface="Cambria Math" panose="02040503050406030204" pitchFamily="18" charset="0"/>
                    <a:cs typeface="Arial" panose="020B0604020202020204" pitchFamily="34" charset="0"/>
                  </a:rPr>
                  <a:t>ser aplicados a un muestra</a:t>
                </a:r>
              </a:p>
              <a:p>
                <a:pPr marL="514350" indent="-514350" algn="just">
                  <a:lnSpc>
                    <a:spcPct val="100000"/>
                  </a:lnSpc>
                  <a:buFont typeface="+mj-lt"/>
                  <a:buAutoNum type="arabicPeriod"/>
                </a:pPr>
                <a:r>
                  <a:rPr lang="es-ES" sz="1200" dirty="0">
                    <a:latin typeface="Arial" panose="020B0604020202020204" pitchFamily="34" charset="0"/>
                    <a:ea typeface="Cambria Math" panose="02040503050406030204" pitchFamily="18" charset="0"/>
                    <a:cs typeface="Arial" panose="020B0604020202020204" pitchFamily="34" charset="0"/>
                  </a:rPr>
                  <a:t>Axial  </a:t>
                </a:r>
                <a14:m>
                  <m:oMath xmlns:m="http://schemas.openxmlformats.org/officeDocument/2006/math">
                    <m:sSub>
                      <m:sSubPr>
                        <m:ctrlPr>
                          <a:rPr lang="es-ES" sz="1200" i="1">
                            <a:latin typeface="Cambria Math" panose="02040503050406030204" pitchFamily="18" charset="0"/>
                            <a:ea typeface="Cambria Math" panose="02040503050406030204" pitchFamily="18" charset="0"/>
                            <a:cs typeface="Arial" panose="020B0604020202020204" pitchFamily="34" charset="0"/>
                          </a:rPr>
                        </m:ctrlPr>
                      </m:sSubPr>
                      <m:e>
                        <m:acc>
                          <m:accPr>
                            <m:chr m:val="⃗"/>
                            <m:ctrlPr>
                              <a:rPr lang="es-ES" sz="1200" i="1">
                                <a:latin typeface="Cambria Math" panose="02040503050406030204" pitchFamily="18" charset="0"/>
                                <a:ea typeface="Cambria Math" panose="02040503050406030204" pitchFamily="18" charset="0"/>
                                <a:cs typeface="Arial" panose="020B0604020202020204" pitchFamily="34" charset="0"/>
                              </a:rPr>
                            </m:ctrlPr>
                          </m:accPr>
                          <m:e>
                            <m:r>
                              <a:rPr lang="es-ES" sz="1200" i="1">
                                <a:latin typeface="Cambria Math" panose="02040503050406030204" pitchFamily="18" charset="0"/>
                                <a:ea typeface="Cambria Math" panose="02040503050406030204" pitchFamily="18" charset="0"/>
                                <a:cs typeface="Arial" panose="020B0604020202020204" pitchFamily="34" charset="0"/>
                              </a:rPr>
                              <m:t>𝐻</m:t>
                            </m:r>
                          </m:e>
                        </m:acc>
                      </m:e>
                      <m:sub>
                        <m:r>
                          <a:rPr lang="es-ES" sz="1200" i="1">
                            <a:latin typeface="Cambria Math" panose="02040503050406030204" pitchFamily="18" charset="0"/>
                            <a:ea typeface="Cambria Math" panose="02040503050406030204" pitchFamily="18" charset="0"/>
                            <a:cs typeface="Arial" panose="020B0604020202020204" pitchFamily="34" charset="0"/>
                          </a:rPr>
                          <m:t>𝑧</m:t>
                        </m:r>
                      </m:sub>
                    </m:sSub>
                    <m:r>
                      <a:rPr lang="es-ES" sz="1200" i="1">
                        <a:latin typeface="Cambria Math" panose="02040503050406030204" pitchFamily="18" charset="0"/>
                        <a:ea typeface="Cambria Math" panose="02040503050406030204" pitchFamily="18" charset="0"/>
                        <a:cs typeface="Arial" panose="020B0604020202020204" pitchFamily="34" charset="0"/>
                      </a:rPr>
                      <m:t>=</m:t>
                    </m:r>
                    <m:r>
                      <a:rPr lang="es-ES" sz="1200" i="1">
                        <a:latin typeface="Cambria Math" panose="02040503050406030204" pitchFamily="18" charset="0"/>
                        <a:ea typeface="Cambria Math" panose="02040503050406030204" pitchFamily="18" charset="0"/>
                        <a:cs typeface="Arial" panose="020B0604020202020204" pitchFamily="34" charset="0"/>
                      </a:rPr>
                      <m:t>𝐻</m:t>
                    </m:r>
                    <m:sSub>
                      <m:sSubPr>
                        <m:ctrlPr>
                          <a:rPr lang="es-ES" sz="1200" i="1">
                            <a:latin typeface="Cambria Math" panose="02040503050406030204" pitchFamily="18" charset="0"/>
                            <a:cs typeface="Arial" panose="020B0604020202020204" pitchFamily="34" charset="0"/>
                          </a:rPr>
                        </m:ctrlPr>
                      </m:sSubPr>
                      <m:e>
                        <m:r>
                          <a:rPr lang="es-ES" sz="1200" i="1">
                            <a:latin typeface="Cambria Math" panose="02040503050406030204" pitchFamily="18" charset="0"/>
                            <a:cs typeface="Arial" panose="020B0604020202020204" pitchFamily="34" charset="0"/>
                          </a:rPr>
                          <m:t>𝑢</m:t>
                        </m:r>
                      </m:e>
                      <m:sub>
                        <m:r>
                          <a:rPr lang="es-ES" sz="1200" i="1">
                            <a:latin typeface="Cambria Math" panose="02040503050406030204" pitchFamily="18" charset="0"/>
                            <a:cs typeface="Arial" panose="020B0604020202020204" pitchFamily="34" charset="0"/>
                          </a:rPr>
                          <m:t>𝑧</m:t>
                        </m:r>
                      </m:sub>
                    </m:sSub>
                  </m:oMath>
                </a14:m>
                <a:r>
                  <a:rPr lang="es-ES" sz="1200" dirty="0">
                    <a:latin typeface="Arial" panose="020B0604020202020204" pitchFamily="34" charset="0"/>
                    <a:ea typeface="Cambria Math" panose="02040503050406030204" pitchFamily="18" charset="0"/>
                    <a:cs typeface="Arial" panose="020B0604020202020204" pitchFamily="34" charset="0"/>
                  </a:rPr>
                  <a:t> , por medio de un solenoide. Si la muestra es un hilo el campo es constante a lo largo del hilo.</a:t>
                </a:r>
              </a:p>
              <a:p>
                <a:pPr marL="514350" indent="-514350" algn="just">
                  <a:lnSpc>
                    <a:spcPct val="100000"/>
                  </a:lnSpc>
                  <a:buFont typeface="+mj-lt"/>
                  <a:buAutoNum type="arabicPeriod"/>
                </a:pPr>
                <a:r>
                  <a:rPr lang="es-ES" sz="1200" dirty="0">
                    <a:latin typeface="Arial" panose="020B0604020202020204" pitchFamily="34" charset="0"/>
                    <a:ea typeface="Cambria Math" panose="02040503050406030204" pitchFamily="18" charset="0"/>
                    <a:cs typeface="Arial" panose="020B0604020202020204" pitchFamily="34" charset="0"/>
                  </a:rPr>
                  <a:t>Circunferencial </a:t>
                </a:r>
                <a14:m>
                  <m:oMath xmlns:m="http://schemas.openxmlformats.org/officeDocument/2006/math">
                    <m:sSub>
                      <m:sSubPr>
                        <m:ctrlPr>
                          <a:rPr lang="es-ES" sz="1200" i="1">
                            <a:latin typeface="Cambria Math" panose="02040503050406030204" pitchFamily="18" charset="0"/>
                            <a:ea typeface="Cambria Math" panose="02040503050406030204" pitchFamily="18" charset="0"/>
                            <a:cs typeface="Arial" panose="020B0604020202020204" pitchFamily="34" charset="0"/>
                          </a:rPr>
                        </m:ctrlPr>
                      </m:sSubPr>
                      <m:e>
                        <m:acc>
                          <m:accPr>
                            <m:chr m:val="⃗"/>
                            <m:ctrlPr>
                              <a:rPr lang="es-ES" sz="1200" i="1">
                                <a:latin typeface="Cambria Math" panose="02040503050406030204" pitchFamily="18" charset="0"/>
                                <a:ea typeface="Cambria Math" panose="02040503050406030204" pitchFamily="18" charset="0"/>
                                <a:cs typeface="Arial" panose="020B0604020202020204" pitchFamily="34" charset="0"/>
                              </a:rPr>
                            </m:ctrlPr>
                          </m:accPr>
                          <m:e>
                            <m:r>
                              <a:rPr lang="es-ES" sz="1200" i="1">
                                <a:latin typeface="Cambria Math" panose="02040503050406030204" pitchFamily="18" charset="0"/>
                                <a:ea typeface="Cambria Math" panose="02040503050406030204" pitchFamily="18" charset="0"/>
                                <a:cs typeface="Arial" panose="020B0604020202020204" pitchFamily="34" charset="0"/>
                              </a:rPr>
                              <m:t>𝐻</m:t>
                            </m:r>
                          </m:e>
                        </m:acc>
                      </m:e>
                      <m:sub>
                        <m:r>
                          <a:rPr lang="es-ES" sz="1200" i="1">
                            <a:latin typeface="Cambria Math" panose="02040503050406030204" pitchFamily="18" charset="0"/>
                            <a:ea typeface="Cambria Math" panose="02040503050406030204" pitchFamily="18" charset="0"/>
                            <a:cs typeface="Arial" panose="020B0604020202020204" pitchFamily="34" charset="0"/>
                          </a:rPr>
                          <m:t>𝜑</m:t>
                        </m:r>
                      </m:sub>
                    </m:sSub>
                    <m:r>
                      <a:rPr lang="es-ES" sz="1200" i="1">
                        <a:latin typeface="Cambria Math" panose="02040503050406030204" pitchFamily="18" charset="0"/>
                        <a:ea typeface="Cambria Math" panose="02040503050406030204" pitchFamily="18" charset="0"/>
                        <a:cs typeface="Arial" panose="020B0604020202020204" pitchFamily="34" charset="0"/>
                      </a:rPr>
                      <m:t>=</m:t>
                    </m:r>
                    <m:r>
                      <a:rPr lang="es-ES" sz="1200" i="1">
                        <a:latin typeface="Cambria Math" panose="02040503050406030204" pitchFamily="18" charset="0"/>
                        <a:ea typeface="Cambria Math" panose="02040503050406030204" pitchFamily="18" charset="0"/>
                        <a:cs typeface="Arial" panose="020B0604020202020204" pitchFamily="34" charset="0"/>
                      </a:rPr>
                      <m:t>𝐻</m:t>
                    </m:r>
                    <m:sSub>
                      <m:sSubPr>
                        <m:ctrlPr>
                          <a:rPr lang="es-ES" sz="1200" i="1">
                            <a:latin typeface="Cambria Math" panose="02040503050406030204" pitchFamily="18" charset="0"/>
                            <a:cs typeface="Arial" panose="020B0604020202020204" pitchFamily="34" charset="0"/>
                          </a:rPr>
                        </m:ctrlPr>
                      </m:sSubPr>
                      <m:e>
                        <m:r>
                          <a:rPr lang="es-ES" sz="1200" i="1">
                            <a:latin typeface="Cambria Math" panose="02040503050406030204" pitchFamily="18" charset="0"/>
                            <a:cs typeface="Arial" panose="020B0604020202020204" pitchFamily="34" charset="0"/>
                          </a:rPr>
                          <m:t>𝑢</m:t>
                        </m:r>
                      </m:e>
                      <m:sub>
                        <m:r>
                          <a:rPr lang="es-ES" sz="1200" i="1">
                            <a:latin typeface="Cambria Math" panose="02040503050406030204" pitchFamily="18" charset="0"/>
                            <a:ea typeface="Cambria Math" panose="02040503050406030204" pitchFamily="18" charset="0"/>
                            <a:cs typeface="Arial" panose="020B0604020202020204" pitchFamily="34" charset="0"/>
                          </a:rPr>
                          <m:t>𝜑</m:t>
                        </m:r>
                      </m:sub>
                    </m:sSub>
                    <m:r>
                      <a:rPr lang="es-ES" sz="1200" i="1">
                        <a:latin typeface="Cambria Math" panose="02040503050406030204" pitchFamily="18" charset="0"/>
                        <a:cs typeface="Arial" panose="020B0604020202020204" pitchFamily="34" charset="0"/>
                      </a:rPr>
                      <m:t> </m:t>
                    </m:r>
                    <m:r>
                      <a:rPr lang="es-ES" sz="1200">
                        <a:latin typeface="Cambria Math" panose="02040503050406030204" pitchFamily="18" charset="0"/>
                        <a:cs typeface="Arial" panose="020B0604020202020204" pitchFamily="34" charset="0"/>
                      </a:rPr>
                      <m:t>.</m:t>
                    </m:r>
                  </m:oMath>
                </a14:m>
                <a:r>
                  <a:rPr lang="es-ES" sz="1200" dirty="0">
                    <a:latin typeface="Arial" panose="020B0604020202020204" pitchFamily="34" charset="0"/>
                    <a:ea typeface="Cambria Math" panose="02040503050406030204" pitchFamily="18" charset="0"/>
                    <a:cs typeface="Arial" panose="020B0604020202020204" pitchFamily="34" charset="0"/>
                  </a:rPr>
                  <a:t> Producido por una corriente eléctrica  que circula a lo largo de la muestra, por ejemplo de un hilo. En este caso el campo no es constante en la sección del hilo, aumenta linealmente con </a:t>
                </a:r>
                <a14:m>
                  <m:oMath xmlns:m="http://schemas.openxmlformats.org/officeDocument/2006/math">
                    <m:r>
                      <a:rPr lang="es-ES" sz="1200" i="1">
                        <a:latin typeface="Cambria Math" panose="02040503050406030204" pitchFamily="18" charset="0"/>
                        <a:ea typeface="Cambria Math" panose="02040503050406030204" pitchFamily="18" charset="0"/>
                        <a:cs typeface="Arial" panose="020B0604020202020204" pitchFamily="34" charset="0"/>
                      </a:rPr>
                      <m:t>𝑟</m:t>
                    </m:r>
                  </m:oMath>
                </a14:m>
                <a:r>
                  <a:rPr lang="es-ES" sz="1200" dirty="0">
                    <a:latin typeface="Arial" panose="020B0604020202020204" pitchFamily="34" charset="0"/>
                    <a:ea typeface="Cambria Math" panose="02040503050406030204" pitchFamily="18" charset="0"/>
                    <a:cs typeface="Arial" panose="020B0604020202020204" pitchFamily="34" charset="0"/>
                  </a:rPr>
                  <a:t>, de acuerdo a la expresión </a:t>
                </a:r>
              </a:p>
              <a:p>
                <a:pPr marL="0" indent="0" algn="just">
                  <a:lnSpc>
                    <a:spcPct val="100000"/>
                  </a:lnSpc>
                  <a:buNone/>
                </a:pPr>
                <a14:m>
                  <m:oMathPara xmlns:m="http://schemas.openxmlformats.org/officeDocument/2006/math">
                    <m:oMathParaPr>
                      <m:jc m:val="centerGroup"/>
                    </m:oMathParaPr>
                    <m:oMath xmlns:m="http://schemas.openxmlformats.org/officeDocument/2006/math">
                      <m:r>
                        <a:rPr lang="es-ES" sz="1200" i="1">
                          <a:latin typeface="Cambria Math" panose="02040503050406030204" pitchFamily="18" charset="0"/>
                          <a:ea typeface="Cambria Math" panose="02040503050406030204" pitchFamily="18" charset="0"/>
                          <a:cs typeface="Arial" panose="020B0604020202020204" pitchFamily="34" charset="0"/>
                        </a:rPr>
                        <m:t>𝐻</m:t>
                      </m:r>
                      <m:r>
                        <a:rPr lang="es-ES" sz="1200" i="1">
                          <a:latin typeface="Cambria Math" panose="02040503050406030204" pitchFamily="18" charset="0"/>
                          <a:ea typeface="Cambria Math" panose="02040503050406030204" pitchFamily="18" charset="0"/>
                          <a:cs typeface="Arial" panose="020B0604020202020204" pitchFamily="34" charset="0"/>
                        </a:rPr>
                        <m:t>=</m:t>
                      </m:r>
                      <m:f>
                        <m:fPr>
                          <m:ctrlPr>
                            <a:rPr lang="es-ES" sz="1200" i="1">
                              <a:latin typeface="Cambria Math" panose="02040503050406030204" pitchFamily="18" charset="0"/>
                              <a:ea typeface="Cambria Math" panose="02040503050406030204" pitchFamily="18" charset="0"/>
                              <a:cs typeface="Arial" panose="020B0604020202020204" pitchFamily="34" charset="0"/>
                            </a:rPr>
                          </m:ctrlPr>
                        </m:fPr>
                        <m:num>
                          <m:r>
                            <a:rPr lang="es-ES" sz="1200" i="1">
                              <a:latin typeface="Cambria Math" panose="02040503050406030204" pitchFamily="18" charset="0"/>
                              <a:ea typeface="Cambria Math" panose="02040503050406030204" pitchFamily="18" charset="0"/>
                              <a:cs typeface="Arial" panose="020B0604020202020204" pitchFamily="34" charset="0"/>
                            </a:rPr>
                            <m:t>𝐼𝑟</m:t>
                          </m:r>
                        </m:num>
                        <m:den>
                          <m:r>
                            <a:rPr lang="es-ES" sz="1200" i="1">
                              <a:latin typeface="Cambria Math" panose="02040503050406030204" pitchFamily="18" charset="0"/>
                              <a:ea typeface="Cambria Math" panose="02040503050406030204" pitchFamily="18" charset="0"/>
                              <a:cs typeface="Arial" panose="020B0604020202020204" pitchFamily="34" charset="0"/>
                            </a:rPr>
                            <m:t>2</m:t>
                          </m:r>
                          <m:r>
                            <a:rPr lang="es-ES" sz="1200" i="1">
                              <a:latin typeface="Cambria Math" panose="02040503050406030204" pitchFamily="18" charset="0"/>
                              <a:ea typeface="Cambria Math" panose="02040503050406030204" pitchFamily="18" charset="0"/>
                              <a:cs typeface="Arial" panose="020B0604020202020204" pitchFamily="34" charset="0"/>
                            </a:rPr>
                            <m:t>𝜋</m:t>
                          </m:r>
                          <m:sSup>
                            <m:sSupPr>
                              <m:ctrlPr>
                                <a:rPr lang="es-ES" sz="1200" i="1">
                                  <a:latin typeface="Cambria Math" panose="02040503050406030204" pitchFamily="18" charset="0"/>
                                  <a:ea typeface="Cambria Math" panose="02040503050406030204" pitchFamily="18" charset="0"/>
                                  <a:cs typeface="Arial" panose="020B0604020202020204" pitchFamily="34" charset="0"/>
                                </a:rPr>
                              </m:ctrlPr>
                            </m:sSupPr>
                            <m:e>
                              <m:r>
                                <a:rPr lang="es-ES" sz="1200" i="1">
                                  <a:latin typeface="Cambria Math" panose="02040503050406030204" pitchFamily="18" charset="0"/>
                                  <a:ea typeface="Cambria Math" panose="02040503050406030204" pitchFamily="18" charset="0"/>
                                  <a:cs typeface="Arial" panose="020B0604020202020204" pitchFamily="34" charset="0"/>
                                </a:rPr>
                                <m:t>𝑅</m:t>
                              </m:r>
                            </m:e>
                            <m:sup>
                              <m:r>
                                <a:rPr lang="es-ES" sz="1200" i="1">
                                  <a:latin typeface="Cambria Math" panose="02040503050406030204" pitchFamily="18" charset="0"/>
                                  <a:ea typeface="Cambria Math" panose="02040503050406030204" pitchFamily="18" charset="0"/>
                                  <a:cs typeface="Arial" panose="020B0604020202020204" pitchFamily="34" charset="0"/>
                                </a:rPr>
                                <m:t>2</m:t>
                              </m:r>
                            </m:sup>
                          </m:sSup>
                        </m:den>
                      </m:f>
                    </m:oMath>
                  </m:oMathPara>
                </a14:m>
                <a:endParaRPr lang="es-ES" sz="1200" dirty="0">
                  <a:latin typeface="Arial" panose="020B0604020202020204" pitchFamily="34" charset="0"/>
                  <a:ea typeface="Cambria Math" panose="02040503050406030204" pitchFamily="18" charset="0"/>
                  <a:cs typeface="Arial" panose="020B0604020202020204" pitchFamily="34" charset="0"/>
                </a:endParaRPr>
              </a:p>
              <a:p>
                <a:pPr marL="0" indent="0" algn="just">
                  <a:lnSpc>
                    <a:spcPct val="100000"/>
                  </a:lnSpc>
                  <a:buNone/>
                </a:pPr>
                <a:r>
                  <a:rPr lang="es-ES" sz="1200" dirty="0">
                    <a:latin typeface="Arial" panose="020B0604020202020204" pitchFamily="34" charset="0"/>
                    <a:ea typeface="Cambria Math" panose="02040503050406030204" pitchFamily="18" charset="0"/>
                    <a:cs typeface="Arial" panose="020B0604020202020204" pitchFamily="34" charset="0"/>
                  </a:rPr>
                  <a:t>Siendo </a:t>
                </a:r>
                <a14:m>
                  <m:oMath xmlns:m="http://schemas.openxmlformats.org/officeDocument/2006/math">
                    <m:r>
                      <a:rPr lang="es-ES" sz="1200" i="1">
                        <a:latin typeface="Cambria Math" panose="02040503050406030204" pitchFamily="18" charset="0"/>
                        <a:ea typeface="Cambria Math" panose="02040503050406030204" pitchFamily="18" charset="0"/>
                        <a:cs typeface="Arial" panose="020B0604020202020204" pitchFamily="34" charset="0"/>
                      </a:rPr>
                      <m:t>𝑅</m:t>
                    </m:r>
                  </m:oMath>
                </a14:m>
                <a:r>
                  <a:rPr lang="es-ES" sz="1200" dirty="0">
                    <a:latin typeface="Arial" panose="020B0604020202020204" pitchFamily="34" charset="0"/>
                    <a:ea typeface="Cambria Math" panose="02040503050406030204" pitchFamily="18" charset="0"/>
                    <a:cs typeface="Arial" panose="020B0604020202020204" pitchFamily="34" charset="0"/>
                  </a:rPr>
                  <a:t> el radio del hilo e  </a:t>
                </a:r>
                <a14:m>
                  <m:oMath xmlns:m="http://schemas.openxmlformats.org/officeDocument/2006/math">
                    <m:r>
                      <a:rPr lang="es-ES" sz="1200" i="1">
                        <a:latin typeface="Cambria Math" panose="02040503050406030204" pitchFamily="18" charset="0"/>
                        <a:ea typeface="Cambria Math" panose="02040503050406030204" pitchFamily="18" charset="0"/>
                        <a:cs typeface="Arial" panose="020B0604020202020204" pitchFamily="34" charset="0"/>
                      </a:rPr>
                      <m:t>𝐼</m:t>
                    </m:r>
                    <m:r>
                      <a:rPr lang="es-ES" sz="1200" i="1">
                        <a:latin typeface="Cambria Math" panose="02040503050406030204" pitchFamily="18" charset="0"/>
                        <a:ea typeface="Cambria Math" panose="02040503050406030204" pitchFamily="18" charset="0"/>
                        <a:cs typeface="Arial" panose="020B0604020202020204" pitchFamily="34" charset="0"/>
                      </a:rPr>
                      <m:t>   </m:t>
                    </m:r>
                  </m:oMath>
                </a14:m>
                <a:r>
                  <a:rPr lang="es-ES" sz="1200" dirty="0">
                    <a:latin typeface="Arial" panose="020B0604020202020204" pitchFamily="34" charset="0"/>
                    <a:ea typeface="Cambria Math" panose="02040503050406030204" pitchFamily="18" charset="0"/>
                    <a:cs typeface="Arial" panose="020B0604020202020204" pitchFamily="34" charset="0"/>
                  </a:rPr>
                  <a:t>la corriente. De acuerdo a como coloquemos el campo magnético y que </a:t>
                </a:r>
                <a14:m>
                  <m:oMath xmlns:m="http://schemas.openxmlformats.org/officeDocument/2006/math">
                    <m:r>
                      <a:rPr lang="es-ES" sz="1200" i="1">
                        <a:latin typeface="Cambria Math" panose="02040503050406030204" pitchFamily="18" charset="0"/>
                        <a:ea typeface="Cambria Math" panose="02040503050406030204" pitchFamily="18" charset="0"/>
                        <a:cs typeface="Arial" panose="020B0604020202020204" pitchFamily="34" charset="0"/>
                      </a:rPr>
                      <m:t>𝑀</m:t>
                    </m:r>
                    <m:r>
                      <a:rPr lang="es-ES" sz="1200" i="1">
                        <a:latin typeface="Cambria Math" panose="02040503050406030204" pitchFamily="18" charset="0"/>
                        <a:ea typeface="Cambria Math" panose="02040503050406030204" pitchFamily="18" charset="0"/>
                        <a:cs typeface="Arial" panose="020B0604020202020204" pitchFamily="34" charset="0"/>
                      </a:rPr>
                      <m:t> </m:t>
                    </m:r>
                  </m:oMath>
                </a14:m>
                <a:r>
                  <a:rPr lang="es-ES" sz="1200" dirty="0">
                    <a:latin typeface="Arial" panose="020B0604020202020204" pitchFamily="34" charset="0"/>
                    <a:ea typeface="Cambria Math" panose="02040503050406030204" pitchFamily="18" charset="0"/>
                    <a:cs typeface="Arial" panose="020B0604020202020204" pitchFamily="34" charset="0"/>
                  </a:rPr>
                  <a:t> midamos tendremos distintos ciclos de histéresis., por ejemplo:</a:t>
                </a:r>
              </a:p>
              <a:p>
                <a:pPr marL="342900" indent="-342900" algn="just">
                  <a:lnSpc>
                    <a:spcPct val="100000"/>
                  </a:lnSpc>
                  <a:buFont typeface="+mj-lt"/>
                  <a:buAutoNum type="arabicPeriod"/>
                </a:pPr>
                <a:r>
                  <a:rPr lang="es-ES" sz="1200" dirty="0">
                    <a:latin typeface="Arial" panose="020B0604020202020204" pitchFamily="34" charset="0"/>
                    <a:ea typeface="Cambria Math" panose="02040503050406030204" pitchFamily="18" charset="0"/>
                    <a:cs typeface="Arial" panose="020B0604020202020204" pitchFamily="34" charset="0"/>
                  </a:rPr>
                  <a:t>Axial, </a:t>
                </a:r>
                <a14:m>
                  <m:oMath xmlns:m="http://schemas.openxmlformats.org/officeDocument/2006/math">
                    <m:sSub>
                      <m:sSubPr>
                        <m:ctrlPr>
                          <a:rPr lang="es-ES" sz="1200" i="1">
                            <a:latin typeface="Cambria Math" panose="02040503050406030204" pitchFamily="18" charset="0"/>
                            <a:cs typeface="Arial" panose="020B0604020202020204" pitchFamily="34" charset="0"/>
                          </a:rPr>
                        </m:ctrlPr>
                      </m:sSubPr>
                      <m:e>
                        <m:r>
                          <a:rPr lang="es-ES" sz="1200" i="1">
                            <a:latin typeface="Cambria Math" panose="02040503050406030204" pitchFamily="18" charset="0"/>
                            <a:cs typeface="Arial" panose="020B0604020202020204" pitchFamily="34" charset="0"/>
                          </a:rPr>
                          <m:t>𝑀</m:t>
                        </m:r>
                      </m:e>
                      <m:sub>
                        <m:r>
                          <a:rPr lang="es-ES" sz="1200" i="1">
                            <a:latin typeface="Cambria Math" panose="02040503050406030204" pitchFamily="18" charset="0"/>
                            <a:cs typeface="Arial" panose="020B0604020202020204" pitchFamily="34" charset="0"/>
                          </a:rPr>
                          <m:t>𝑧</m:t>
                        </m:r>
                      </m:sub>
                    </m:sSub>
                  </m:oMath>
                </a14:m>
                <a:r>
                  <a:rPr lang="es-ES" sz="1200" dirty="0">
                    <a:latin typeface="Arial" panose="020B0604020202020204" pitchFamily="34" charset="0"/>
                    <a:ea typeface="Cambria Math" panose="02040503050406030204" pitchFamily="18" charset="0"/>
                    <a:cs typeface="Arial" panose="020B0604020202020204" pitchFamily="34" charset="0"/>
                  </a:rPr>
                  <a:t> en función de </a:t>
                </a:r>
                <a14:m>
                  <m:oMath xmlns:m="http://schemas.openxmlformats.org/officeDocument/2006/math">
                    <m:sSub>
                      <m:sSubPr>
                        <m:ctrlPr>
                          <a:rPr lang="es-ES" sz="1200" i="1">
                            <a:latin typeface="Cambria Math" panose="02040503050406030204" pitchFamily="18" charset="0"/>
                            <a:cs typeface="Arial" panose="020B0604020202020204" pitchFamily="34" charset="0"/>
                          </a:rPr>
                        </m:ctrlPr>
                      </m:sSubPr>
                      <m:e>
                        <m:r>
                          <a:rPr lang="es-ES" sz="1200" i="1">
                            <a:latin typeface="Cambria Math" panose="02040503050406030204" pitchFamily="18" charset="0"/>
                            <a:cs typeface="Arial" panose="020B0604020202020204" pitchFamily="34" charset="0"/>
                          </a:rPr>
                          <m:t>𝐻</m:t>
                        </m:r>
                      </m:e>
                      <m:sub>
                        <m:r>
                          <a:rPr lang="es-ES" sz="1200" i="1">
                            <a:latin typeface="Cambria Math" panose="02040503050406030204" pitchFamily="18" charset="0"/>
                            <a:cs typeface="Arial" panose="020B0604020202020204" pitchFamily="34" charset="0"/>
                          </a:rPr>
                          <m:t>𝑧</m:t>
                        </m:r>
                      </m:sub>
                    </m:sSub>
                  </m:oMath>
                </a14:m>
                <a:endParaRPr lang="es-ES" sz="1200" dirty="0">
                  <a:latin typeface="Arial" panose="020B0604020202020204" pitchFamily="34" charset="0"/>
                  <a:ea typeface="Cambria Math" panose="02040503050406030204" pitchFamily="18" charset="0"/>
                  <a:cs typeface="Arial" panose="020B0604020202020204" pitchFamily="34" charset="0"/>
                </a:endParaRPr>
              </a:p>
              <a:p>
                <a:pPr marL="342900" indent="-342900" algn="just">
                  <a:lnSpc>
                    <a:spcPct val="100000"/>
                  </a:lnSpc>
                  <a:buFont typeface="+mj-lt"/>
                  <a:buAutoNum type="arabicPeriod"/>
                </a:pPr>
                <a:r>
                  <a:rPr lang="es-ES" sz="1200" dirty="0">
                    <a:latin typeface="Arial" panose="020B0604020202020204" pitchFamily="34" charset="0"/>
                    <a:ea typeface="Cambria Math" panose="02040503050406030204" pitchFamily="18" charset="0"/>
                    <a:cs typeface="Arial" panose="020B0604020202020204" pitchFamily="34" charset="0"/>
                  </a:rPr>
                  <a:t>Circunferencial, </a:t>
                </a:r>
                <a14:m>
                  <m:oMath xmlns:m="http://schemas.openxmlformats.org/officeDocument/2006/math">
                    <m:sSub>
                      <m:sSubPr>
                        <m:ctrlPr>
                          <a:rPr lang="es-ES" sz="1200" i="1">
                            <a:latin typeface="Cambria Math" panose="02040503050406030204" pitchFamily="18" charset="0"/>
                            <a:cs typeface="Arial" panose="020B0604020202020204" pitchFamily="34" charset="0"/>
                          </a:rPr>
                        </m:ctrlPr>
                      </m:sSubPr>
                      <m:e>
                        <m:r>
                          <a:rPr lang="es-ES" sz="1200" i="1">
                            <a:latin typeface="Cambria Math" panose="02040503050406030204" pitchFamily="18" charset="0"/>
                            <a:cs typeface="Arial" panose="020B0604020202020204" pitchFamily="34" charset="0"/>
                          </a:rPr>
                          <m:t>𝑀</m:t>
                        </m:r>
                      </m:e>
                      <m:sub>
                        <m:r>
                          <a:rPr lang="es-ES" sz="1200" i="1">
                            <a:latin typeface="Cambria Math" panose="02040503050406030204" pitchFamily="18" charset="0"/>
                            <a:ea typeface="Cambria Math" panose="02040503050406030204" pitchFamily="18" charset="0"/>
                            <a:cs typeface="Arial" panose="020B0604020202020204" pitchFamily="34" charset="0"/>
                          </a:rPr>
                          <m:t>𝜑</m:t>
                        </m:r>
                      </m:sub>
                    </m:sSub>
                  </m:oMath>
                </a14:m>
                <a:r>
                  <a:rPr lang="es-ES" sz="1200" dirty="0">
                    <a:latin typeface="Arial" panose="020B0604020202020204" pitchFamily="34" charset="0"/>
                    <a:ea typeface="Cambria Math" panose="02040503050406030204" pitchFamily="18" charset="0"/>
                    <a:cs typeface="Arial" panose="020B0604020202020204" pitchFamily="34" charset="0"/>
                  </a:rPr>
                  <a:t> en función de </a:t>
                </a:r>
                <a14:m>
                  <m:oMath xmlns:m="http://schemas.openxmlformats.org/officeDocument/2006/math">
                    <m:sSub>
                      <m:sSubPr>
                        <m:ctrlPr>
                          <a:rPr lang="es-ES" sz="1200" i="1" smtClean="0">
                            <a:latin typeface="Cambria Math" panose="02040503050406030204" pitchFamily="18" charset="0"/>
                            <a:cs typeface="Arial" panose="020B0604020202020204" pitchFamily="34" charset="0"/>
                          </a:rPr>
                        </m:ctrlPr>
                      </m:sSubPr>
                      <m:e>
                        <m:r>
                          <a:rPr lang="es-ES" sz="1200" i="1">
                            <a:latin typeface="Cambria Math" panose="02040503050406030204" pitchFamily="18" charset="0"/>
                            <a:cs typeface="Arial" panose="020B0604020202020204" pitchFamily="34" charset="0"/>
                          </a:rPr>
                          <m:t>𝐻</m:t>
                        </m:r>
                      </m:e>
                      <m:sub>
                        <m:r>
                          <a:rPr lang="es-ES" sz="1200" i="1">
                            <a:latin typeface="Cambria Math" panose="02040503050406030204" pitchFamily="18" charset="0"/>
                            <a:ea typeface="Cambria Math" panose="02040503050406030204" pitchFamily="18" charset="0"/>
                            <a:cs typeface="Arial" panose="020B0604020202020204" pitchFamily="34" charset="0"/>
                          </a:rPr>
                          <m:t>𝜑</m:t>
                        </m:r>
                      </m:sub>
                    </m:sSub>
                    <m:r>
                      <a:rPr lang="es-ES" sz="1200" i="1">
                        <a:latin typeface="Cambria Math" panose="02040503050406030204" pitchFamily="18" charset="0"/>
                        <a:cs typeface="Arial" panose="020B0604020202020204" pitchFamily="34" charset="0"/>
                      </a:rPr>
                      <m:t>.</m:t>
                    </m:r>
                  </m:oMath>
                </a14:m>
                <a:endParaRPr lang="es-ES" sz="1200" dirty="0">
                  <a:latin typeface="Arial" panose="020B0604020202020204" pitchFamily="34" charset="0"/>
                  <a:ea typeface="Cambria Math" panose="02040503050406030204" pitchFamily="18" charset="0"/>
                  <a:cs typeface="Arial" panose="020B0604020202020204" pitchFamily="34" charset="0"/>
                </a:endParaRPr>
              </a:p>
              <a:p>
                <a:pPr marL="342900" indent="-342900" algn="just">
                  <a:lnSpc>
                    <a:spcPct val="100000"/>
                  </a:lnSpc>
                  <a:buFont typeface="+mj-lt"/>
                  <a:buAutoNum type="arabicPeriod"/>
                </a:pPr>
                <a:r>
                  <a:rPr lang="es-ES" sz="1200" dirty="0">
                    <a:latin typeface="Arial" panose="020B0604020202020204" pitchFamily="34" charset="0"/>
                    <a:ea typeface="Cambria Math" panose="02040503050406030204" pitchFamily="18" charset="0"/>
                    <a:cs typeface="Arial" panose="020B0604020202020204" pitchFamily="34" charset="0"/>
                  </a:rPr>
                  <a:t>Termino no diagonal del tensor del tensor de susceptibilidad </a:t>
                </a:r>
                <a14:m>
                  <m:oMath xmlns:m="http://schemas.openxmlformats.org/officeDocument/2006/math">
                    <m:sSub>
                      <m:sSubPr>
                        <m:ctrlPr>
                          <a:rPr lang="es-ES" sz="1200" i="1">
                            <a:latin typeface="Cambria Math" panose="02040503050406030204" pitchFamily="18" charset="0"/>
                            <a:cs typeface="Arial" panose="020B0604020202020204" pitchFamily="34" charset="0"/>
                          </a:rPr>
                        </m:ctrlPr>
                      </m:sSubPr>
                      <m:e>
                        <m:r>
                          <a:rPr lang="es-ES" sz="1200" i="1">
                            <a:latin typeface="Cambria Math" panose="02040503050406030204" pitchFamily="18" charset="0"/>
                            <a:cs typeface="Arial" panose="020B0604020202020204" pitchFamily="34" charset="0"/>
                          </a:rPr>
                          <m:t>𝑀</m:t>
                        </m:r>
                      </m:e>
                      <m:sub>
                        <m:r>
                          <a:rPr lang="es-ES" sz="1200" i="1">
                            <a:latin typeface="Cambria Math" panose="02040503050406030204" pitchFamily="18" charset="0"/>
                            <a:ea typeface="Cambria Math" panose="02040503050406030204" pitchFamily="18" charset="0"/>
                            <a:cs typeface="Arial" panose="020B0604020202020204" pitchFamily="34" charset="0"/>
                          </a:rPr>
                          <m:t>𝜑</m:t>
                        </m:r>
                      </m:sub>
                    </m:sSub>
                  </m:oMath>
                </a14:m>
                <a:r>
                  <a:rPr lang="es-ES" sz="1200" dirty="0">
                    <a:latin typeface="Arial" panose="020B0604020202020204" pitchFamily="34" charset="0"/>
                    <a:ea typeface="Cambria Math" panose="02040503050406030204" pitchFamily="18" charset="0"/>
                    <a:cs typeface="Arial" panose="020B0604020202020204" pitchFamily="34" charset="0"/>
                  </a:rPr>
                  <a:t> en función de </a:t>
                </a:r>
                <a14:m>
                  <m:oMath xmlns:m="http://schemas.openxmlformats.org/officeDocument/2006/math">
                    <m:sSub>
                      <m:sSubPr>
                        <m:ctrlPr>
                          <a:rPr lang="es-ES" sz="1200" i="1">
                            <a:latin typeface="Cambria Math" panose="02040503050406030204" pitchFamily="18" charset="0"/>
                            <a:cs typeface="Arial" panose="020B0604020202020204" pitchFamily="34" charset="0"/>
                          </a:rPr>
                        </m:ctrlPr>
                      </m:sSubPr>
                      <m:e>
                        <m:r>
                          <a:rPr lang="es-ES" sz="1200" i="1">
                            <a:latin typeface="Cambria Math" panose="02040503050406030204" pitchFamily="18" charset="0"/>
                            <a:cs typeface="Arial" panose="020B0604020202020204" pitchFamily="34" charset="0"/>
                          </a:rPr>
                          <m:t>𝐻</m:t>
                        </m:r>
                      </m:e>
                      <m:sub>
                        <m:r>
                          <a:rPr lang="es-ES" sz="1200" i="1">
                            <a:latin typeface="Cambria Math" panose="02040503050406030204" pitchFamily="18" charset="0"/>
                            <a:cs typeface="Arial" panose="020B0604020202020204" pitchFamily="34" charset="0"/>
                          </a:rPr>
                          <m:t>𝑧</m:t>
                        </m:r>
                      </m:sub>
                    </m:sSub>
                  </m:oMath>
                </a14:m>
                <a:r>
                  <a:rPr lang="es-ES" sz="1200" dirty="0">
                    <a:latin typeface="Arial" panose="020B0604020202020204" pitchFamily="34" charset="0"/>
                    <a:ea typeface="Cambria Math" panose="02040503050406030204" pitchFamily="18" charset="0"/>
                    <a:cs typeface="Arial" panose="020B0604020202020204" pitchFamily="34" charset="0"/>
                  </a:rPr>
                  <a:t> o </a:t>
                </a:r>
                <a14:m>
                  <m:oMath xmlns:m="http://schemas.openxmlformats.org/officeDocument/2006/math">
                    <m:sSub>
                      <m:sSubPr>
                        <m:ctrlPr>
                          <a:rPr lang="es-ES" sz="1200" i="1">
                            <a:latin typeface="Cambria Math" panose="02040503050406030204" pitchFamily="18" charset="0"/>
                            <a:cs typeface="Arial" panose="020B0604020202020204" pitchFamily="34" charset="0"/>
                          </a:rPr>
                        </m:ctrlPr>
                      </m:sSubPr>
                      <m:e>
                        <m:r>
                          <a:rPr lang="es-ES" sz="1200" i="1">
                            <a:latin typeface="Cambria Math" panose="02040503050406030204" pitchFamily="18" charset="0"/>
                            <a:cs typeface="Arial" panose="020B0604020202020204" pitchFamily="34" charset="0"/>
                          </a:rPr>
                          <m:t>𝑀</m:t>
                        </m:r>
                      </m:e>
                      <m:sub>
                        <m:r>
                          <a:rPr lang="es-ES" sz="1200" i="1">
                            <a:latin typeface="Cambria Math" panose="02040503050406030204" pitchFamily="18" charset="0"/>
                            <a:cs typeface="Arial" panose="020B0604020202020204" pitchFamily="34" charset="0"/>
                          </a:rPr>
                          <m:t>𝑧</m:t>
                        </m:r>
                      </m:sub>
                    </m:sSub>
                  </m:oMath>
                </a14:m>
                <a:r>
                  <a:rPr lang="es-ES" sz="1200" dirty="0">
                    <a:latin typeface="Arial" panose="020B0604020202020204" pitchFamily="34" charset="0"/>
                    <a:ea typeface="Cambria Math" panose="02040503050406030204" pitchFamily="18" charset="0"/>
                    <a:cs typeface="Arial" panose="020B0604020202020204" pitchFamily="34" charset="0"/>
                  </a:rPr>
                  <a:t>  en función de </a:t>
                </a:r>
                <a14:m>
                  <m:oMath xmlns:m="http://schemas.openxmlformats.org/officeDocument/2006/math">
                    <m:sSub>
                      <m:sSubPr>
                        <m:ctrlPr>
                          <a:rPr lang="es-ES" sz="1200" i="1">
                            <a:latin typeface="Cambria Math" panose="02040503050406030204" pitchFamily="18" charset="0"/>
                            <a:cs typeface="Arial" panose="020B0604020202020204" pitchFamily="34" charset="0"/>
                          </a:rPr>
                        </m:ctrlPr>
                      </m:sSubPr>
                      <m:e>
                        <m:r>
                          <a:rPr lang="es-ES" sz="1200" i="1">
                            <a:latin typeface="Cambria Math" panose="02040503050406030204" pitchFamily="18" charset="0"/>
                            <a:cs typeface="Arial" panose="020B0604020202020204" pitchFamily="34" charset="0"/>
                          </a:rPr>
                          <m:t>𝐻</m:t>
                        </m:r>
                      </m:e>
                      <m:sub>
                        <m:r>
                          <a:rPr lang="es-ES" sz="1200" i="1">
                            <a:latin typeface="Cambria Math" panose="02040503050406030204" pitchFamily="18" charset="0"/>
                            <a:ea typeface="Cambria Math" panose="02040503050406030204" pitchFamily="18" charset="0"/>
                            <a:cs typeface="Arial" panose="020B0604020202020204" pitchFamily="34" charset="0"/>
                          </a:rPr>
                          <m:t>𝜑</m:t>
                        </m:r>
                      </m:sub>
                    </m:sSub>
                  </m:oMath>
                </a14:m>
                <a:r>
                  <a:rPr lang="es-ES" sz="1200" dirty="0">
                    <a:latin typeface="Arial" panose="020B0604020202020204" pitchFamily="34" charset="0"/>
                    <a:ea typeface="Cambria Math" panose="02040503050406030204" pitchFamily="18" charset="0"/>
                    <a:cs typeface="Arial" panose="020B0604020202020204" pitchFamily="34" charset="0"/>
                  </a:rPr>
                  <a:t>.</a:t>
                </a:r>
              </a:p>
              <a:p>
                <a:pPr marL="0" indent="0" algn="just">
                  <a:lnSpc>
                    <a:spcPct val="100000"/>
                  </a:lnSpc>
                  <a:buNone/>
                </a:pPr>
                <a:r>
                  <a:rPr lang="es-ES" sz="1200" dirty="0">
                    <a:latin typeface="Arial" panose="020B0604020202020204" pitchFamily="34" charset="0"/>
                    <a:cs typeface="Arial" panose="020B0604020202020204" pitchFamily="34" charset="0"/>
                  </a:rPr>
                  <a:t>En los hilos de simetría cilíndrica y amorfos la magnetización tiene componentes radial, circular y axial. Si solo tomamos en cuenta las componentes radial y circular </a:t>
                </a:r>
                <a14:m>
                  <m:oMath xmlns:m="http://schemas.openxmlformats.org/officeDocument/2006/math">
                    <m:sSub>
                      <m:sSubPr>
                        <m:ctrlPr>
                          <a:rPr lang="es-ES" sz="1200" i="1">
                            <a:latin typeface="Cambria Math" panose="02040503050406030204" pitchFamily="18" charset="0"/>
                          </a:rPr>
                        </m:ctrlPr>
                      </m:sSubPr>
                      <m:e>
                        <m:r>
                          <a:rPr lang="es-ES" sz="1200" i="1">
                            <a:latin typeface="Cambria Math" panose="02040503050406030204" pitchFamily="18" charset="0"/>
                          </a:rPr>
                          <m:t>𝑀</m:t>
                        </m:r>
                      </m:e>
                      <m:sub>
                        <m:r>
                          <a:rPr lang="es-ES" sz="1200" i="1">
                            <a:latin typeface="Cambria Math" panose="02040503050406030204" pitchFamily="18" charset="0"/>
                          </a:rPr>
                          <m:t>𝑧</m:t>
                        </m:r>
                        <m:r>
                          <a:rPr lang="es-ES" sz="1200" i="1">
                            <a:latin typeface="Cambria Math" panose="02040503050406030204" pitchFamily="18" charset="0"/>
                          </a:rPr>
                          <m:t> </m:t>
                        </m:r>
                      </m:sub>
                    </m:sSub>
                  </m:oMath>
                </a14:m>
                <a:r>
                  <a:rPr lang="es-ES" sz="1200" dirty="0">
                    <a:latin typeface="Arial" panose="020B0604020202020204" pitchFamily="34" charset="0"/>
                    <a:cs typeface="Arial" panose="020B0604020202020204" pitchFamily="34" charset="0"/>
                  </a:rPr>
                  <a:t>y </a:t>
                </a:r>
                <a14:m>
                  <m:oMath xmlns:m="http://schemas.openxmlformats.org/officeDocument/2006/math">
                    <m:sSub>
                      <m:sSubPr>
                        <m:ctrlPr>
                          <a:rPr lang="es-ES" sz="1200" i="1">
                            <a:latin typeface="Cambria Math" panose="02040503050406030204" pitchFamily="18" charset="0"/>
                          </a:rPr>
                        </m:ctrlPr>
                      </m:sSubPr>
                      <m:e>
                        <m:r>
                          <a:rPr lang="es-ES" sz="1200" i="1">
                            <a:latin typeface="Cambria Math" panose="02040503050406030204" pitchFamily="18" charset="0"/>
                          </a:rPr>
                          <m:t>𝑀</m:t>
                        </m:r>
                      </m:e>
                      <m:sub>
                        <m:r>
                          <a:rPr lang="es-ES" sz="1200" i="1">
                            <a:latin typeface="Cambria Math" panose="02040503050406030204" pitchFamily="18" charset="0"/>
                            <a:ea typeface="Cambria Math" panose="02040503050406030204" pitchFamily="18" charset="0"/>
                            <a:cs typeface="Arial" panose="020B0604020202020204" pitchFamily="34" charset="0"/>
                          </a:rPr>
                          <m:t>𝜑</m:t>
                        </m:r>
                      </m:sub>
                    </m:sSub>
                    <m:r>
                      <a:rPr lang="es-ES" sz="1200">
                        <a:latin typeface="Cambria Math" panose="02040503050406030204" pitchFamily="18" charset="0"/>
                      </a:rPr>
                      <m:t>.</m:t>
                    </m:r>
                  </m:oMath>
                </a14:m>
                <a:r>
                  <a:rPr lang="es-ES" sz="1200" dirty="0">
                    <a:latin typeface="Arial" panose="020B0604020202020204" pitchFamily="34" charset="0"/>
                    <a:cs typeface="Arial" panose="020B0604020202020204" pitchFamily="34" charset="0"/>
                  </a:rPr>
                  <a:t> Si </a:t>
                </a:r>
              </a:p>
              <a:p>
                <a:pPr marL="0" indent="0" algn="ctr">
                  <a:lnSpc>
                    <a:spcPct val="100000"/>
                  </a:lnSpc>
                  <a:buNone/>
                </a:pPr>
                <a14:m>
                  <m:oMath xmlns:m="http://schemas.openxmlformats.org/officeDocument/2006/math">
                    <m:d>
                      <m:dPr>
                        <m:ctrlPr>
                          <a:rPr lang="es-ES" sz="1200" i="1" smtClean="0">
                            <a:latin typeface="Cambria Math" panose="02040503050406030204" pitchFamily="18" charset="0"/>
                          </a:rPr>
                        </m:ctrlPr>
                      </m:dPr>
                      <m:e>
                        <m:m>
                          <m:mPr>
                            <m:mcs>
                              <m:mc>
                                <m:mcPr>
                                  <m:count m:val="1"/>
                                  <m:mcJc m:val="center"/>
                                </m:mcPr>
                              </m:mc>
                            </m:mcs>
                            <m:ctrlPr>
                              <a:rPr lang="es-ES" sz="1200" i="1">
                                <a:latin typeface="Cambria Math" panose="02040503050406030204" pitchFamily="18" charset="0"/>
                              </a:rPr>
                            </m:ctrlPr>
                          </m:mPr>
                          <m:mr>
                            <m:e>
                              <m:sSub>
                                <m:sSubPr>
                                  <m:ctrlPr>
                                    <a:rPr lang="es-ES" sz="1200" i="1">
                                      <a:latin typeface="Cambria Math" panose="02040503050406030204" pitchFamily="18" charset="0"/>
                                    </a:rPr>
                                  </m:ctrlPr>
                                </m:sSubPr>
                                <m:e>
                                  <m:r>
                                    <a:rPr lang="es-ES" sz="1200" i="1">
                                      <a:latin typeface="Cambria Math" panose="02040503050406030204" pitchFamily="18" charset="0"/>
                                    </a:rPr>
                                    <m:t>𝑀</m:t>
                                  </m:r>
                                </m:e>
                                <m:sub>
                                  <m:r>
                                    <a:rPr lang="es-ES" sz="1200" i="1">
                                      <a:latin typeface="Cambria Math" panose="02040503050406030204" pitchFamily="18" charset="0"/>
                                    </a:rPr>
                                    <m:t>𝑧</m:t>
                                  </m:r>
                                  <m:r>
                                    <a:rPr lang="es-ES" sz="1200" i="1">
                                      <a:latin typeface="Cambria Math" panose="02040503050406030204" pitchFamily="18" charset="0"/>
                                    </a:rPr>
                                    <m:t> </m:t>
                                  </m:r>
                                </m:sub>
                              </m:sSub>
                            </m:e>
                          </m:mr>
                          <m:mr>
                            <m:e>
                              <m:sSub>
                                <m:sSubPr>
                                  <m:ctrlPr>
                                    <a:rPr lang="es-ES" sz="1200" i="1">
                                      <a:latin typeface="Cambria Math" panose="02040503050406030204" pitchFamily="18" charset="0"/>
                                    </a:rPr>
                                  </m:ctrlPr>
                                </m:sSubPr>
                                <m:e>
                                  <m:r>
                                    <a:rPr lang="es-ES" sz="1200" i="1">
                                      <a:latin typeface="Cambria Math" panose="02040503050406030204" pitchFamily="18" charset="0"/>
                                    </a:rPr>
                                    <m:t>𝑀</m:t>
                                  </m:r>
                                </m:e>
                                <m:sub>
                                  <m:r>
                                    <a:rPr lang="es-ES" sz="1200" i="1">
                                      <a:latin typeface="Cambria Math" panose="02040503050406030204" pitchFamily="18" charset="0"/>
                                      <a:ea typeface="Cambria Math" panose="02040503050406030204" pitchFamily="18" charset="0"/>
                                      <a:cs typeface="Arial" panose="020B0604020202020204" pitchFamily="34" charset="0"/>
                                    </a:rPr>
                                    <m:t>𝜑</m:t>
                                  </m:r>
                                </m:sub>
                              </m:sSub>
                            </m:e>
                          </m:mr>
                        </m:m>
                      </m:e>
                    </m:d>
                    <m:r>
                      <a:rPr lang="es-ES" sz="1200" i="1">
                        <a:latin typeface="Cambria Math" panose="02040503050406030204" pitchFamily="18" charset="0"/>
                      </a:rPr>
                      <m:t>=</m:t>
                    </m:r>
                    <m:d>
                      <m:dPr>
                        <m:ctrlPr>
                          <a:rPr lang="es-ES" sz="1200" i="1">
                            <a:latin typeface="Cambria Math" panose="02040503050406030204" pitchFamily="18" charset="0"/>
                          </a:rPr>
                        </m:ctrlPr>
                      </m:dPr>
                      <m:e>
                        <m:m>
                          <m:mPr>
                            <m:mcs>
                              <m:mc>
                                <m:mcPr>
                                  <m:count m:val="2"/>
                                  <m:mcJc m:val="center"/>
                                </m:mcPr>
                              </m:mc>
                            </m:mcs>
                            <m:ctrlPr>
                              <a:rPr lang="es-ES" sz="1200" i="1">
                                <a:latin typeface="Cambria Math" panose="02040503050406030204" pitchFamily="18" charset="0"/>
                              </a:rPr>
                            </m:ctrlPr>
                          </m:mPr>
                          <m:mr>
                            <m:e>
                              <m:sSub>
                                <m:sSubPr>
                                  <m:ctrlPr>
                                    <a:rPr lang="es-ES" sz="1200" i="1">
                                      <a:latin typeface="Cambria Math" panose="02040503050406030204" pitchFamily="18" charset="0"/>
                                    </a:rPr>
                                  </m:ctrlPr>
                                </m:sSubPr>
                                <m:e>
                                  <m:r>
                                    <a:rPr lang="es-ES" sz="1200" i="1">
                                      <a:latin typeface="Cambria Math" panose="02040503050406030204" pitchFamily="18" charset="0"/>
                                      <a:ea typeface="Cambria Math" panose="02040503050406030204" pitchFamily="18" charset="0"/>
                                    </a:rPr>
                                    <m:t>𝜒</m:t>
                                  </m:r>
                                </m:e>
                                <m:sub>
                                  <m:r>
                                    <a:rPr lang="es-ES" sz="1200" i="1">
                                      <a:latin typeface="Cambria Math" panose="02040503050406030204" pitchFamily="18" charset="0"/>
                                    </a:rPr>
                                    <m:t>𝑧𝑧</m:t>
                                  </m:r>
                                </m:sub>
                              </m:sSub>
                            </m:e>
                            <m:e>
                              <m:sSub>
                                <m:sSubPr>
                                  <m:ctrlPr>
                                    <a:rPr lang="es-ES" sz="1200" i="1">
                                      <a:latin typeface="Cambria Math" panose="02040503050406030204" pitchFamily="18" charset="0"/>
                                    </a:rPr>
                                  </m:ctrlPr>
                                </m:sSubPr>
                                <m:e>
                                  <m:r>
                                    <a:rPr lang="es-ES" sz="1200" i="1">
                                      <a:latin typeface="Cambria Math" panose="02040503050406030204" pitchFamily="18" charset="0"/>
                                      <a:ea typeface="Cambria Math" panose="02040503050406030204" pitchFamily="18" charset="0"/>
                                    </a:rPr>
                                    <m:t>𝜒</m:t>
                                  </m:r>
                                </m:e>
                                <m:sub>
                                  <m:r>
                                    <a:rPr lang="es-ES" sz="1200" i="1">
                                      <a:latin typeface="Cambria Math" panose="02040503050406030204" pitchFamily="18" charset="0"/>
                                    </a:rPr>
                                    <m:t>𝑧</m:t>
                                  </m:r>
                                  <m:r>
                                    <a:rPr lang="es-ES" sz="1200" i="1">
                                      <a:latin typeface="Cambria Math" panose="02040503050406030204" pitchFamily="18" charset="0"/>
                                      <a:ea typeface="Cambria Math" panose="02040503050406030204" pitchFamily="18" charset="0"/>
                                      <a:cs typeface="Arial" panose="020B0604020202020204" pitchFamily="34" charset="0"/>
                                    </a:rPr>
                                    <m:t>𝜑</m:t>
                                  </m:r>
                                </m:sub>
                              </m:sSub>
                            </m:e>
                          </m:mr>
                          <m:mr>
                            <m:e>
                              <m:sSub>
                                <m:sSubPr>
                                  <m:ctrlPr>
                                    <a:rPr lang="es-ES" sz="1200" i="1">
                                      <a:latin typeface="Cambria Math" panose="02040503050406030204" pitchFamily="18" charset="0"/>
                                    </a:rPr>
                                  </m:ctrlPr>
                                </m:sSubPr>
                                <m:e>
                                  <m:r>
                                    <a:rPr lang="es-ES" sz="1200" i="1">
                                      <a:latin typeface="Cambria Math" panose="02040503050406030204" pitchFamily="18" charset="0"/>
                                      <a:ea typeface="Cambria Math" panose="02040503050406030204" pitchFamily="18" charset="0"/>
                                    </a:rPr>
                                    <m:t>𝜒</m:t>
                                  </m:r>
                                </m:e>
                                <m:sub>
                                  <m:r>
                                    <a:rPr lang="es-ES" sz="1200" i="1">
                                      <a:latin typeface="Cambria Math" panose="02040503050406030204" pitchFamily="18" charset="0"/>
                                      <a:ea typeface="Cambria Math" panose="02040503050406030204" pitchFamily="18" charset="0"/>
                                      <a:cs typeface="Arial" panose="020B0604020202020204" pitchFamily="34" charset="0"/>
                                    </a:rPr>
                                    <m:t>𝜑</m:t>
                                  </m:r>
                                  <m:r>
                                    <a:rPr lang="es-ES" sz="1200" i="1">
                                      <a:latin typeface="Cambria Math" panose="02040503050406030204" pitchFamily="18" charset="0"/>
                                      <a:ea typeface="Cambria Math" panose="02040503050406030204" pitchFamily="18" charset="0"/>
                                    </a:rPr>
                                    <m:t>𝑧</m:t>
                                  </m:r>
                                </m:sub>
                              </m:sSub>
                            </m:e>
                            <m:e>
                              <m:sSub>
                                <m:sSubPr>
                                  <m:ctrlPr>
                                    <a:rPr lang="es-ES" sz="1200" i="1">
                                      <a:latin typeface="Cambria Math" panose="02040503050406030204" pitchFamily="18" charset="0"/>
                                    </a:rPr>
                                  </m:ctrlPr>
                                </m:sSubPr>
                                <m:e>
                                  <m:r>
                                    <a:rPr lang="es-ES" sz="1200" i="1">
                                      <a:latin typeface="Cambria Math" panose="02040503050406030204" pitchFamily="18" charset="0"/>
                                      <a:ea typeface="Cambria Math" panose="02040503050406030204" pitchFamily="18" charset="0"/>
                                    </a:rPr>
                                    <m:t>𝜒</m:t>
                                  </m:r>
                                </m:e>
                                <m:sub>
                                  <m:r>
                                    <a:rPr lang="es-ES" sz="1200" i="1">
                                      <a:latin typeface="Cambria Math" panose="02040503050406030204" pitchFamily="18" charset="0"/>
                                      <a:ea typeface="Cambria Math" panose="02040503050406030204" pitchFamily="18" charset="0"/>
                                      <a:cs typeface="Arial" panose="020B0604020202020204" pitchFamily="34" charset="0"/>
                                    </a:rPr>
                                    <m:t>𝜑𝜑</m:t>
                                  </m:r>
                                </m:sub>
                              </m:sSub>
                            </m:e>
                          </m:mr>
                        </m:m>
                      </m:e>
                    </m:d>
                    <m:d>
                      <m:dPr>
                        <m:ctrlPr>
                          <a:rPr lang="es-ES" sz="1200" i="1">
                            <a:latin typeface="Cambria Math" panose="02040503050406030204" pitchFamily="18" charset="0"/>
                          </a:rPr>
                        </m:ctrlPr>
                      </m:dPr>
                      <m:e>
                        <m:m>
                          <m:mPr>
                            <m:mcs>
                              <m:mc>
                                <m:mcPr>
                                  <m:count m:val="1"/>
                                  <m:mcJc m:val="center"/>
                                </m:mcPr>
                              </m:mc>
                            </m:mcs>
                            <m:ctrlPr>
                              <a:rPr lang="es-ES" sz="1200" i="1">
                                <a:latin typeface="Cambria Math" panose="02040503050406030204" pitchFamily="18" charset="0"/>
                              </a:rPr>
                            </m:ctrlPr>
                          </m:mPr>
                          <m:mr>
                            <m:e>
                              <m:sSub>
                                <m:sSubPr>
                                  <m:ctrlPr>
                                    <a:rPr lang="es-ES" sz="1200" i="1">
                                      <a:latin typeface="Cambria Math" panose="02040503050406030204" pitchFamily="18" charset="0"/>
                                    </a:rPr>
                                  </m:ctrlPr>
                                </m:sSubPr>
                                <m:e>
                                  <m:r>
                                    <a:rPr lang="es-ES" sz="1200" i="1">
                                      <a:latin typeface="Cambria Math" panose="02040503050406030204" pitchFamily="18" charset="0"/>
                                    </a:rPr>
                                    <m:t>𝐻</m:t>
                                  </m:r>
                                </m:e>
                                <m:sub>
                                  <m:r>
                                    <a:rPr lang="es-ES" sz="1200" i="1">
                                      <a:latin typeface="Cambria Math" panose="02040503050406030204" pitchFamily="18" charset="0"/>
                                    </a:rPr>
                                    <m:t>𝑧</m:t>
                                  </m:r>
                                  <m:r>
                                    <a:rPr lang="es-ES" sz="1200" i="1">
                                      <a:latin typeface="Cambria Math" panose="02040503050406030204" pitchFamily="18" charset="0"/>
                                    </a:rPr>
                                    <m:t> </m:t>
                                  </m:r>
                                </m:sub>
                              </m:sSub>
                            </m:e>
                          </m:mr>
                          <m:mr>
                            <m:e>
                              <m:sSub>
                                <m:sSubPr>
                                  <m:ctrlPr>
                                    <a:rPr lang="es-ES" sz="1200" i="1">
                                      <a:latin typeface="Cambria Math" panose="02040503050406030204" pitchFamily="18" charset="0"/>
                                    </a:rPr>
                                  </m:ctrlPr>
                                </m:sSubPr>
                                <m:e>
                                  <m:r>
                                    <a:rPr lang="es-ES" sz="1200" i="1">
                                      <a:latin typeface="Cambria Math" panose="02040503050406030204" pitchFamily="18" charset="0"/>
                                    </a:rPr>
                                    <m:t>𝐻</m:t>
                                  </m:r>
                                </m:e>
                                <m:sub>
                                  <m:r>
                                    <a:rPr lang="es-ES" sz="1200" i="1">
                                      <a:latin typeface="Cambria Math" panose="02040503050406030204" pitchFamily="18" charset="0"/>
                                      <a:ea typeface="Cambria Math" panose="02040503050406030204" pitchFamily="18" charset="0"/>
                                      <a:cs typeface="Arial" panose="020B0604020202020204" pitchFamily="34" charset="0"/>
                                    </a:rPr>
                                    <m:t>𝜑</m:t>
                                  </m:r>
                                </m:sub>
                              </m:sSub>
                            </m:e>
                          </m:mr>
                        </m:m>
                      </m:e>
                    </m:d>
                  </m:oMath>
                </a14:m>
                <a:r>
                  <a:rPr lang="es-ES" sz="1200" dirty="0">
                    <a:latin typeface="Arial" panose="020B0604020202020204" pitchFamily="34" charset="0"/>
                    <a:cs typeface="Arial" panose="020B0604020202020204" pitchFamily="34" charset="0"/>
                  </a:rPr>
                  <a:t> </a:t>
                </a:r>
              </a:p>
              <a:p>
                <a:pPr marL="0" indent="0" algn="just">
                  <a:lnSpc>
                    <a:spcPct val="100000"/>
                  </a:lnSpc>
                  <a:buNone/>
                </a:pPr>
                <a:r>
                  <a:rPr lang="es-ES" sz="1200" b="1" u="sng" dirty="0">
                    <a:latin typeface="Arial" panose="020B0604020202020204" pitchFamily="34" charset="0"/>
                    <a:cs typeface="Arial" panose="020B0604020202020204" pitchFamily="34" charset="0"/>
                  </a:rPr>
                  <a:t>Luego el campo axial puede influir  sobre las componentes axial y circular de la magnetización,</a:t>
                </a:r>
                <a:r>
                  <a:rPr lang="es-ES" sz="1200" u="sng" dirty="0">
                    <a:latin typeface="Arial" panose="020B0604020202020204" pitchFamily="34" charset="0"/>
                    <a:cs typeface="Arial" panose="020B0604020202020204" pitchFamily="34" charset="0"/>
                  </a:rPr>
                  <a:t> </a:t>
                </a:r>
                <a:r>
                  <a:rPr lang="es-ES" sz="1200" dirty="0">
                    <a:latin typeface="Arial" panose="020B0604020202020204" pitchFamily="34" charset="0"/>
                    <a:cs typeface="Arial" panose="020B0604020202020204" pitchFamily="34" charset="0"/>
                  </a:rPr>
                  <a:t>esta influencia esta dada por los términos no diagonales de la matriz. Hay dos efectos, que comentamos anteriormente que se encuentran relacionados con los términos no diagonales de la matriz estos son; el </a:t>
                </a:r>
                <a:r>
                  <a:rPr lang="es-ES" sz="1200" b="1" dirty="0">
                    <a:latin typeface="Arial" panose="020B0604020202020204" pitchFamily="34" charset="0"/>
                    <a:cs typeface="Arial" panose="020B0604020202020204" pitchFamily="34" charset="0"/>
                  </a:rPr>
                  <a:t>efecto Matteucci </a:t>
                </a:r>
                <a:r>
                  <a:rPr lang="es-ES" sz="1200" dirty="0">
                    <a:latin typeface="Arial" panose="020B0604020202020204" pitchFamily="34" charset="0"/>
                    <a:cs typeface="Arial" panose="020B0604020202020204" pitchFamily="34" charset="0"/>
                  </a:rPr>
                  <a:t>y el </a:t>
                </a:r>
                <a:r>
                  <a:rPr lang="es-ES" sz="1200" b="1" dirty="0">
                    <a:latin typeface="Arial" panose="020B0604020202020204" pitchFamily="34" charset="0"/>
                    <a:cs typeface="Arial" panose="020B0604020202020204" pitchFamily="34" charset="0"/>
                  </a:rPr>
                  <a:t>efecto Wiedemann inverso</a:t>
                </a:r>
                <a:r>
                  <a:rPr lang="es-ES" sz="1200" dirty="0">
                    <a:latin typeface="Arial" panose="020B0604020202020204" pitchFamily="34" charset="0"/>
                    <a:cs typeface="Arial" panose="020B0604020202020204" pitchFamily="34" charset="0"/>
                  </a:rPr>
                  <a:t>. Para lograr estos efectos debe existir una anisotropía cuya dirección forme un ángulo entre la dirección del campo y la de la dirección de magnetización. Una forma de lograr esto es sometiendo al cable a torsión, esta deformación logra direcciones de fácil magnetización helicoidales, o sea a 45° con la dirección axial y circular.</a:t>
                </a:r>
              </a:p>
            </p:txBody>
          </p:sp>
        </mc:Choice>
        <mc:Fallback>
          <p:sp>
            <p:nvSpPr>
              <p:cNvPr id="3" name="Marcador de contenido 2">
                <a:extLst>
                  <a:ext uri="{FF2B5EF4-FFF2-40B4-BE49-F238E27FC236}">
                    <a16:creationId xmlns:a16="http://schemas.microsoft.com/office/drawing/2014/main" xmlns="" xmlns:a14="http://schemas.microsoft.com/office/drawing/2010/main" id="{8E16147C-37A8-477B-A004-9C208DB8D39F}"/>
                  </a:ext>
                </a:extLst>
              </p:cNvPr>
              <p:cNvSpPr>
                <a:spLocks noGrp="1" noRot="1" noChangeAspect="1" noMove="1" noResize="1" noEditPoints="1" noAdjustHandles="1" noChangeArrowheads="1" noChangeShapeType="1" noTextEdit="1"/>
              </p:cNvSpPr>
              <p:nvPr>
                <p:ph idx="1"/>
              </p:nvPr>
            </p:nvSpPr>
            <p:spPr>
              <a:xfrm>
                <a:off x="180108" y="651163"/>
                <a:ext cx="8520547" cy="6096001"/>
              </a:xfrm>
              <a:blipFill>
                <a:blip r:embed="rId2" cstate="print"/>
                <a:stretch>
                  <a:fillRect l="-72" t="-200" r="-72"/>
                </a:stretch>
              </a:blipFill>
            </p:spPr>
            <p:txBody>
              <a:bodyPr/>
              <a:lstStyle/>
              <a:p>
                <a:r>
                  <a:rPr lang="es-ES">
                    <a:noFill/>
                  </a:rPr>
                  <a:t> </a:t>
                </a:r>
              </a:p>
            </p:txBody>
          </p:sp>
        </mc:Fallback>
      </mc:AlternateContent>
      <p:pic>
        <p:nvPicPr>
          <p:cNvPr id="5" name="Imagen 4">
            <a:extLst>
              <a:ext uri="{FF2B5EF4-FFF2-40B4-BE49-F238E27FC236}">
                <a16:creationId xmlns:a16="http://schemas.microsoft.com/office/drawing/2014/main" xmlns="" id="{18E6F6BB-36C6-433C-8D8F-F04B3292F9AF}"/>
              </a:ext>
            </a:extLst>
          </p:cNvPr>
          <p:cNvPicPr>
            <a:picLocks noChangeAspect="1"/>
          </p:cNvPicPr>
          <p:nvPr/>
        </p:nvPicPr>
        <p:blipFill rotWithShape="1">
          <a:blip r:embed="rId3" cstate="print"/>
          <a:srcRect l="35000" t="11360" r="35114" b="20768"/>
          <a:stretch/>
        </p:blipFill>
        <p:spPr>
          <a:xfrm>
            <a:off x="8700655" y="2050472"/>
            <a:ext cx="3491345" cy="4197928"/>
          </a:xfrm>
          <a:prstGeom prst="rect">
            <a:avLst/>
          </a:prstGeom>
        </p:spPr>
      </p:pic>
      <mc:AlternateContent xmlns:mc="http://schemas.openxmlformats.org/markup-compatibility/2006">
        <mc:Choice xmlns:a14="http://schemas.microsoft.com/office/drawing/2010/main" xmlns="" Requires="a14">
          <p:sp>
            <p:nvSpPr>
              <p:cNvPr id="6" name="CuadroTexto 5">
                <a:extLst>
                  <a:ext uri="{FF2B5EF4-FFF2-40B4-BE49-F238E27FC236}">
                    <a16:creationId xmlns:a16="http://schemas.microsoft.com/office/drawing/2014/main" id="{BFBAAB39-43B2-49F1-9507-AC8A71C79636}"/>
                  </a:ext>
                </a:extLst>
              </p:cNvPr>
              <p:cNvSpPr txBox="1"/>
              <p:nvPr/>
            </p:nvSpPr>
            <p:spPr>
              <a:xfrm>
                <a:off x="180108" y="110835"/>
                <a:ext cx="12011892" cy="746871"/>
              </a:xfrm>
              <a:prstGeom prst="rect">
                <a:avLst/>
              </a:prstGeom>
              <a:noFill/>
            </p:spPr>
            <p:txBody>
              <a:bodyPr wrap="square" rtlCol="0">
                <a:spAutoFit/>
              </a:bodyPr>
              <a:lstStyle/>
              <a:p>
                <a:r>
                  <a:rPr lang="es-ES" sz="1200" dirty="0">
                    <a:latin typeface="Arial" panose="020B0604020202020204" pitchFamily="34" charset="0"/>
                    <a:cs typeface="Arial" panose="020B0604020202020204" pitchFamily="34" charset="0"/>
                  </a:rPr>
                  <a:t>En general, la magnetización </a:t>
                </a:r>
                <a14:m>
                  <m:oMath xmlns:m="http://schemas.openxmlformats.org/officeDocument/2006/math">
                    <m:sSub>
                      <m:sSubPr>
                        <m:ctrlPr>
                          <a:rPr lang="es-ES" sz="1200" i="1">
                            <a:latin typeface="Cambria Math" panose="02040503050406030204" pitchFamily="18" charset="0"/>
                            <a:cs typeface="Arial" panose="020B0604020202020204" pitchFamily="34" charset="0"/>
                          </a:rPr>
                        </m:ctrlPr>
                      </m:sSubPr>
                      <m:e>
                        <m:acc>
                          <m:accPr>
                            <m:chr m:val="⃗"/>
                            <m:ctrlPr>
                              <a:rPr lang="es-ES" sz="1200" i="1">
                                <a:latin typeface="Cambria Math" panose="02040503050406030204" pitchFamily="18" charset="0"/>
                                <a:cs typeface="Arial" panose="020B0604020202020204" pitchFamily="34" charset="0"/>
                              </a:rPr>
                            </m:ctrlPr>
                          </m:accPr>
                          <m:e>
                            <m:r>
                              <a:rPr lang="es-ES" sz="1200" i="1">
                                <a:latin typeface="Cambria Math" panose="02040503050406030204" pitchFamily="18" charset="0"/>
                                <a:cs typeface="Arial" panose="020B0604020202020204" pitchFamily="34" charset="0"/>
                              </a:rPr>
                              <m:t>𝑀</m:t>
                            </m:r>
                          </m:e>
                        </m:acc>
                      </m:e>
                      <m:sub>
                        <m:r>
                          <a:rPr lang="es-ES" sz="1200" i="1">
                            <a:latin typeface="Cambria Math" panose="02040503050406030204" pitchFamily="18" charset="0"/>
                            <a:cs typeface="Arial" panose="020B0604020202020204" pitchFamily="34" charset="0"/>
                          </a:rPr>
                          <m:t>𝑠</m:t>
                        </m:r>
                      </m:sub>
                    </m:sSub>
                  </m:oMath>
                </a14:m>
                <a:r>
                  <a:rPr lang="es-ES" sz="1200" dirty="0">
                    <a:latin typeface="Arial" panose="020B0604020202020204" pitchFamily="34" charset="0"/>
                    <a:cs typeface="Arial" panose="020B0604020202020204" pitchFamily="34" charset="0"/>
                  </a:rPr>
                  <a:t> formará unos ángulos </a:t>
                </a:r>
                <a14:m>
                  <m:oMath xmlns:m="http://schemas.openxmlformats.org/officeDocument/2006/math">
                    <m:r>
                      <a:rPr lang="es-ES" sz="1200" i="1">
                        <a:latin typeface="Cambria Math" panose="02040503050406030204" pitchFamily="18" charset="0"/>
                        <a:ea typeface="Cambria Math" panose="02040503050406030204" pitchFamily="18" charset="0"/>
                        <a:cs typeface="Arial" panose="020B0604020202020204" pitchFamily="34" charset="0"/>
                      </a:rPr>
                      <m:t>𝛼</m:t>
                    </m:r>
                    <m:r>
                      <a:rPr lang="es-ES" sz="1200" i="1">
                        <a:latin typeface="Cambria Math" panose="02040503050406030204" pitchFamily="18" charset="0"/>
                        <a:ea typeface="Cambria Math" panose="02040503050406030204" pitchFamily="18" charset="0"/>
                        <a:cs typeface="Arial" panose="020B0604020202020204" pitchFamily="34" charset="0"/>
                      </a:rPr>
                      <m:t>,</m:t>
                    </m:r>
                    <m:r>
                      <a:rPr lang="es-ES" sz="1200" i="1">
                        <a:latin typeface="Cambria Math" panose="02040503050406030204" pitchFamily="18" charset="0"/>
                        <a:ea typeface="Cambria Math" panose="02040503050406030204" pitchFamily="18" charset="0"/>
                        <a:cs typeface="Arial" panose="020B0604020202020204" pitchFamily="34" charset="0"/>
                      </a:rPr>
                      <m:t>𝛽</m:t>
                    </m:r>
                    <m:r>
                      <a:rPr lang="es-ES" sz="1200" i="1">
                        <a:latin typeface="Cambria Math" panose="02040503050406030204" pitchFamily="18" charset="0"/>
                        <a:ea typeface="Cambria Math" panose="02040503050406030204" pitchFamily="18" charset="0"/>
                        <a:cs typeface="Arial" panose="020B0604020202020204" pitchFamily="34" charset="0"/>
                      </a:rPr>
                      <m:t> ,</m:t>
                    </m:r>
                    <m:r>
                      <a:rPr lang="es-ES" sz="1200" i="1">
                        <a:latin typeface="Cambria Math" panose="02040503050406030204" pitchFamily="18" charset="0"/>
                        <a:ea typeface="Cambria Math" panose="02040503050406030204" pitchFamily="18" charset="0"/>
                        <a:cs typeface="Arial" panose="020B0604020202020204" pitchFamily="34" charset="0"/>
                      </a:rPr>
                      <m:t>𝜃</m:t>
                    </m:r>
                  </m:oMath>
                </a14:m>
                <a:r>
                  <a:rPr lang="es-ES" sz="1200" dirty="0">
                    <a:latin typeface="Arial" panose="020B0604020202020204" pitchFamily="34" charset="0"/>
                    <a:cs typeface="Arial" panose="020B0604020202020204" pitchFamily="34" charset="0"/>
                  </a:rPr>
                  <a:t> con los ejes de coordenadas, si trabajamos en cilíndricas los vectores unitarios son </a:t>
                </a:r>
                <a14:m>
                  <m:oMath xmlns:m="http://schemas.openxmlformats.org/officeDocument/2006/math">
                    <m:sSub>
                      <m:sSubPr>
                        <m:ctrlPr>
                          <a:rPr lang="es-ES" sz="1200" i="1">
                            <a:latin typeface="Cambria Math" panose="02040503050406030204" pitchFamily="18" charset="0"/>
                            <a:cs typeface="Arial" panose="020B0604020202020204" pitchFamily="34" charset="0"/>
                          </a:rPr>
                        </m:ctrlPr>
                      </m:sSubPr>
                      <m:e>
                        <m:r>
                          <a:rPr lang="es-ES" sz="1200" i="1">
                            <a:latin typeface="Cambria Math" panose="02040503050406030204" pitchFamily="18" charset="0"/>
                            <a:cs typeface="Arial" panose="020B0604020202020204" pitchFamily="34" charset="0"/>
                          </a:rPr>
                          <m:t>𝑢</m:t>
                        </m:r>
                      </m:e>
                      <m:sub>
                        <m:r>
                          <a:rPr lang="es-ES" sz="1200" i="1">
                            <a:latin typeface="Cambria Math" panose="02040503050406030204" pitchFamily="18" charset="0"/>
                            <a:cs typeface="Arial" panose="020B0604020202020204" pitchFamily="34" charset="0"/>
                          </a:rPr>
                          <m:t>𝑟</m:t>
                        </m:r>
                      </m:sub>
                    </m:sSub>
                    <m:r>
                      <a:rPr lang="es-ES" sz="1200" i="1">
                        <a:latin typeface="Cambria Math" panose="02040503050406030204" pitchFamily="18" charset="0"/>
                        <a:cs typeface="Arial" panose="020B0604020202020204" pitchFamily="34" charset="0"/>
                      </a:rPr>
                      <m:t>, </m:t>
                    </m:r>
                    <m:sSub>
                      <m:sSubPr>
                        <m:ctrlPr>
                          <a:rPr lang="es-ES" sz="1200" i="1">
                            <a:latin typeface="Cambria Math" panose="02040503050406030204" pitchFamily="18" charset="0"/>
                            <a:cs typeface="Arial" panose="020B0604020202020204" pitchFamily="34" charset="0"/>
                          </a:rPr>
                        </m:ctrlPr>
                      </m:sSubPr>
                      <m:e>
                        <m:r>
                          <a:rPr lang="es-ES" sz="1200" i="1">
                            <a:latin typeface="Cambria Math" panose="02040503050406030204" pitchFamily="18" charset="0"/>
                            <a:cs typeface="Arial" panose="020B0604020202020204" pitchFamily="34" charset="0"/>
                          </a:rPr>
                          <m:t>𝑢</m:t>
                        </m:r>
                      </m:e>
                      <m:sub>
                        <m:r>
                          <a:rPr lang="es-ES" sz="1200" i="1">
                            <a:latin typeface="Cambria Math" panose="02040503050406030204" pitchFamily="18" charset="0"/>
                            <a:ea typeface="Cambria Math" panose="02040503050406030204" pitchFamily="18" charset="0"/>
                            <a:cs typeface="Arial" panose="020B0604020202020204" pitchFamily="34" charset="0"/>
                          </a:rPr>
                          <m:t>𝜑</m:t>
                        </m:r>
                      </m:sub>
                    </m:sSub>
                    <m:r>
                      <a:rPr lang="es-ES" sz="1200" i="1">
                        <a:latin typeface="Cambria Math" panose="02040503050406030204" pitchFamily="18" charset="0"/>
                        <a:cs typeface="Arial" panose="020B0604020202020204" pitchFamily="34" charset="0"/>
                      </a:rPr>
                      <m:t>, </m:t>
                    </m:r>
                    <m:sSub>
                      <m:sSubPr>
                        <m:ctrlPr>
                          <a:rPr lang="es-ES" sz="1200" i="1">
                            <a:latin typeface="Cambria Math" panose="02040503050406030204" pitchFamily="18" charset="0"/>
                            <a:cs typeface="Arial" panose="020B0604020202020204" pitchFamily="34" charset="0"/>
                          </a:rPr>
                        </m:ctrlPr>
                      </m:sSubPr>
                      <m:e>
                        <m:r>
                          <a:rPr lang="es-ES" sz="1200" i="1">
                            <a:latin typeface="Cambria Math" panose="02040503050406030204" pitchFamily="18" charset="0"/>
                            <a:cs typeface="Arial" panose="020B0604020202020204" pitchFamily="34" charset="0"/>
                          </a:rPr>
                          <m:t>𝑢</m:t>
                        </m:r>
                      </m:e>
                      <m:sub>
                        <m:r>
                          <a:rPr lang="es-ES" sz="1200" i="1">
                            <a:latin typeface="Cambria Math" panose="02040503050406030204" pitchFamily="18" charset="0"/>
                            <a:cs typeface="Arial" panose="020B0604020202020204" pitchFamily="34" charset="0"/>
                          </a:rPr>
                          <m:t>𝑧</m:t>
                        </m:r>
                      </m:sub>
                    </m:sSub>
                    <m:r>
                      <a:rPr lang="es-ES" sz="1200" i="1">
                        <a:latin typeface="Cambria Math" panose="02040503050406030204" pitchFamily="18" charset="0"/>
                        <a:cs typeface="Arial" panose="020B0604020202020204" pitchFamily="34" charset="0"/>
                      </a:rPr>
                      <m:t> </m:t>
                    </m:r>
                    <m:r>
                      <a:rPr lang="es-ES" sz="1200">
                        <a:latin typeface="Cambria Math" panose="02040503050406030204" pitchFamily="18" charset="0"/>
                        <a:cs typeface="Arial" panose="020B0604020202020204" pitchFamily="34" charset="0"/>
                      </a:rPr>
                      <m:t>, </m:t>
                    </m:r>
                  </m:oMath>
                </a14:m>
                <a:r>
                  <a:rPr lang="es-ES" sz="1200" dirty="0">
                    <a:latin typeface="Arial" panose="020B0604020202020204" pitchFamily="34" charset="0"/>
                    <a:cs typeface="Arial" panose="020B0604020202020204" pitchFamily="34" charset="0"/>
                  </a:rPr>
                  <a:t>respectivamente. Las componentes de la magnetización respecto a esos ejes son: </a:t>
                </a:r>
                <a14:m>
                  <m:oMath xmlns:m="http://schemas.openxmlformats.org/officeDocument/2006/math">
                    <m:sSub>
                      <m:sSubPr>
                        <m:ctrlPr>
                          <a:rPr lang="es-ES" sz="1200" i="1">
                            <a:latin typeface="Cambria Math" panose="02040503050406030204" pitchFamily="18" charset="0"/>
                            <a:cs typeface="Arial" panose="020B0604020202020204" pitchFamily="34" charset="0"/>
                          </a:rPr>
                        </m:ctrlPr>
                      </m:sSubPr>
                      <m:e>
                        <m:r>
                          <a:rPr lang="es-ES" sz="1200" i="1">
                            <a:latin typeface="Cambria Math" panose="02040503050406030204" pitchFamily="18" charset="0"/>
                            <a:cs typeface="Arial" panose="020B0604020202020204" pitchFamily="34" charset="0"/>
                          </a:rPr>
                          <m:t>𝑀</m:t>
                        </m:r>
                      </m:e>
                      <m:sub>
                        <m:r>
                          <a:rPr lang="es-ES" sz="1200" i="1">
                            <a:latin typeface="Cambria Math" panose="02040503050406030204" pitchFamily="18" charset="0"/>
                            <a:cs typeface="Arial" panose="020B0604020202020204" pitchFamily="34" charset="0"/>
                          </a:rPr>
                          <m:t>𝑟</m:t>
                        </m:r>
                      </m:sub>
                    </m:sSub>
                    <m:r>
                      <a:rPr lang="es-ES" sz="1200" i="1">
                        <a:latin typeface="Cambria Math" panose="02040503050406030204" pitchFamily="18" charset="0"/>
                        <a:cs typeface="Arial" panose="020B0604020202020204" pitchFamily="34" charset="0"/>
                      </a:rPr>
                      <m:t>=</m:t>
                    </m:r>
                    <m:sSub>
                      <m:sSubPr>
                        <m:ctrlPr>
                          <a:rPr lang="es-ES" sz="1200" i="1">
                            <a:latin typeface="Cambria Math" panose="02040503050406030204" pitchFamily="18" charset="0"/>
                            <a:cs typeface="Arial" panose="020B0604020202020204" pitchFamily="34" charset="0"/>
                          </a:rPr>
                        </m:ctrlPr>
                      </m:sSubPr>
                      <m:e>
                        <m:r>
                          <a:rPr lang="es-ES" sz="1200" i="1">
                            <a:latin typeface="Cambria Math" panose="02040503050406030204" pitchFamily="18" charset="0"/>
                            <a:cs typeface="Arial" panose="020B0604020202020204" pitchFamily="34" charset="0"/>
                          </a:rPr>
                          <m:t>𝑀</m:t>
                        </m:r>
                      </m:e>
                      <m:sub>
                        <m:r>
                          <a:rPr lang="es-ES" sz="1200" i="1">
                            <a:latin typeface="Cambria Math" panose="02040503050406030204" pitchFamily="18" charset="0"/>
                            <a:cs typeface="Arial" panose="020B0604020202020204" pitchFamily="34" charset="0"/>
                          </a:rPr>
                          <m:t>𝑠</m:t>
                        </m:r>
                      </m:sub>
                    </m:sSub>
                    <m:func>
                      <m:funcPr>
                        <m:ctrlPr>
                          <a:rPr lang="es-ES" sz="1200" i="1">
                            <a:latin typeface="Cambria Math" panose="02040503050406030204" pitchFamily="18" charset="0"/>
                            <a:cs typeface="Arial" panose="020B0604020202020204" pitchFamily="34" charset="0"/>
                          </a:rPr>
                        </m:ctrlPr>
                      </m:funcPr>
                      <m:fName>
                        <m:r>
                          <m:rPr>
                            <m:sty m:val="p"/>
                          </m:rPr>
                          <a:rPr lang="es-ES" sz="1200">
                            <a:latin typeface="Cambria Math" panose="02040503050406030204" pitchFamily="18" charset="0"/>
                            <a:cs typeface="Arial" panose="020B0604020202020204" pitchFamily="34" charset="0"/>
                          </a:rPr>
                          <m:t>cos</m:t>
                        </m:r>
                      </m:fName>
                      <m:e>
                        <m:r>
                          <a:rPr lang="es-ES" sz="1200" i="1">
                            <a:latin typeface="Cambria Math" panose="02040503050406030204" pitchFamily="18" charset="0"/>
                            <a:ea typeface="Cambria Math" panose="02040503050406030204" pitchFamily="18" charset="0"/>
                            <a:cs typeface="Arial" panose="020B0604020202020204" pitchFamily="34" charset="0"/>
                          </a:rPr>
                          <m:t>𝛼</m:t>
                        </m:r>
                      </m:e>
                    </m:func>
                    <m:r>
                      <a:rPr lang="es-ES" sz="1200" i="1">
                        <a:latin typeface="Cambria Math" panose="02040503050406030204" pitchFamily="18" charset="0"/>
                        <a:cs typeface="Arial" panose="020B0604020202020204" pitchFamily="34" charset="0"/>
                      </a:rPr>
                      <m:t>, </m:t>
                    </m:r>
                  </m:oMath>
                </a14:m>
                <a:r>
                  <a:rPr lang="es-ES" sz="1200" dirty="0">
                    <a:latin typeface="Arial" panose="020B0604020202020204" pitchFamily="34" charset="0"/>
                    <a:cs typeface="Arial" panose="020B0604020202020204" pitchFamily="34" charset="0"/>
                  </a:rPr>
                  <a:t> </a:t>
                </a:r>
                <a14:m>
                  <m:oMath xmlns:m="http://schemas.openxmlformats.org/officeDocument/2006/math">
                    <m:sSub>
                      <m:sSubPr>
                        <m:ctrlPr>
                          <a:rPr lang="es-ES" sz="1200" i="1">
                            <a:latin typeface="Cambria Math" panose="02040503050406030204" pitchFamily="18" charset="0"/>
                            <a:cs typeface="Arial" panose="020B0604020202020204" pitchFamily="34" charset="0"/>
                          </a:rPr>
                        </m:ctrlPr>
                      </m:sSubPr>
                      <m:e>
                        <m:r>
                          <a:rPr lang="es-ES" sz="1200" i="1">
                            <a:latin typeface="Cambria Math" panose="02040503050406030204" pitchFamily="18" charset="0"/>
                            <a:cs typeface="Arial" panose="020B0604020202020204" pitchFamily="34" charset="0"/>
                          </a:rPr>
                          <m:t>𝑀</m:t>
                        </m:r>
                      </m:e>
                      <m:sub>
                        <m:r>
                          <a:rPr lang="es-ES" sz="1200" i="1">
                            <a:latin typeface="Cambria Math" panose="02040503050406030204" pitchFamily="18" charset="0"/>
                            <a:ea typeface="Cambria Math" panose="02040503050406030204" pitchFamily="18" charset="0"/>
                            <a:cs typeface="Arial" panose="020B0604020202020204" pitchFamily="34" charset="0"/>
                          </a:rPr>
                          <m:t>𝜑</m:t>
                        </m:r>
                      </m:sub>
                    </m:sSub>
                    <m:r>
                      <a:rPr lang="es-ES" sz="1200" i="1">
                        <a:latin typeface="Cambria Math" panose="02040503050406030204" pitchFamily="18" charset="0"/>
                        <a:cs typeface="Arial" panose="020B0604020202020204" pitchFamily="34" charset="0"/>
                      </a:rPr>
                      <m:t>=</m:t>
                    </m:r>
                    <m:sSub>
                      <m:sSubPr>
                        <m:ctrlPr>
                          <a:rPr lang="es-ES" sz="1200" i="1">
                            <a:latin typeface="Cambria Math" panose="02040503050406030204" pitchFamily="18" charset="0"/>
                            <a:cs typeface="Arial" panose="020B0604020202020204" pitchFamily="34" charset="0"/>
                          </a:rPr>
                        </m:ctrlPr>
                      </m:sSubPr>
                      <m:e>
                        <m:r>
                          <a:rPr lang="es-ES" sz="1200" i="1">
                            <a:latin typeface="Cambria Math" panose="02040503050406030204" pitchFamily="18" charset="0"/>
                            <a:cs typeface="Arial" panose="020B0604020202020204" pitchFamily="34" charset="0"/>
                          </a:rPr>
                          <m:t>𝑀</m:t>
                        </m:r>
                      </m:e>
                      <m:sub>
                        <m:r>
                          <a:rPr lang="es-ES" sz="1200" i="1">
                            <a:latin typeface="Cambria Math" panose="02040503050406030204" pitchFamily="18" charset="0"/>
                            <a:cs typeface="Arial" panose="020B0604020202020204" pitchFamily="34" charset="0"/>
                          </a:rPr>
                          <m:t>𝑠</m:t>
                        </m:r>
                      </m:sub>
                    </m:sSub>
                    <m:func>
                      <m:funcPr>
                        <m:ctrlPr>
                          <a:rPr lang="es-ES" sz="1200" i="1">
                            <a:latin typeface="Cambria Math" panose="02040503050406030204" pitchFamily="18" charset="0"/>
                            <a:cs typeface="Arial" panose="020B0604020202020204" pitchFamily="34" charset="0"/>
                          </a:rPr>
                        </m:ctrlPr>
                      </m:funcPr>
                      <m:fName>
                        <m:r>
                          <m:rPr>
                            <m:sty m:val="p"/>
                          </m:rPr>
                          <a:rPr lang="es-ES" sz="1200">
                            <a:latin typeface="Cambria Math" panose="02040503050406030204" pitchFamily="18" charset="0"/>
                            <a:cs typeface="Arial" panose="020B0604020202020204" pitchFamily="34" charset="0"/>
                          </a:rPr>
                          <m:t>cos</m:t>
                        </m:r>
                      </m:fName>
                      <m:e>
                        <m:r>
                          <a:rPr lang="es-ES" sz="1200" i="1">
                            <a:latin typeface="Cambria Math" panose="02040503050406030204" pitchFamily="18" charset="0"/>
                            <a:ea typeface="Cambria Math" panose="02040503050406030204" pitchFamily="18" charset="0"/>
                            <a:cs typeface="Arial" panose="020B0604020202020204" pitchFamily="34" charset="0"/>
                          </a:rPr>
                          <m:t>𝛽</m:t>
                        </m:r>
                        <m:r>
                          <a:rPr lang="es-ES" sz="1200" i="1">
                            <a:latin typeface="Cambria Math" panose="02040503050406030204" pitchFamily="18" charset="0"/>
                            <a:ea typeface="Cambria Math" panose="02040503050406030204" pitchFamily="18" charset="0"/>
                            <a:cs typeface="Arial" panose="020B0604020202020204" pitchFamily="34" charset="0"/>
                          </a:rPr>
                          <m:t> </m:t>
                        </m:r>
                      </m:e>
                    </m:func>
                    <m:r>
                      <a:rPr lang="es-ES" sz="1200">
                        <a:latin typeface="Cambria Math" panose="02040503050406030204" pitchFamily="18" charset="0"/>
                        <a:ea typeface="Cambria Math" panose="02040503050406030204" pitchFamily="18" charset="0"/>
                        <a:cs typeface="Arial" panose="020B0604020202020204" pitchFamily="34" charset="0"/>
                      </a:rPr>
                      <m:t> </m:t>
                    </m:r>
                  </m:oMath>
                </a14:m>
                <a:r>
                  <a:rPr lang="es-ES" sz="1200" dirty="0">
                    <a:latin typeface="Arial" panose="020B0604020202020204" pitchFamily="34" charset="0"/>
                    <a:cs typeface="Arial" panose="020B0604020202020204" pitchFamily="34" charset="0"/>
                  </a:rPr>
                  <a:t> </a:t>
                </a:r>
                <a14:m>
                  <m:oMath xmlns:m="http://schemas.openxmlformats.org/officeDocument/2006/math">
                    <m:sSub>
                      <m:sSubPr>
                        <m:ctrlPr>
                          <a:rPr lang="es-ES" sz="1200" i="1">
                            <a:latin typeface="Cambria Math" panose="02040503050406030204" pitchFamily="18" charset="0"/>
                            <a:cs typeface="Arial" panose="020B0604020202020204" pitchFamily="34" charset="0"/>
                          </a:rPr>
                        </m:ctrlPr>
                      </m:sSubPr>
                      <m:e>
                        <m:r>
                          <a:rPr lang="es-ES" sz="1200" i="1">
                            <a:latin typeface="Cambria Math" panose="02040503050406030204" pitchFamily="18" charset="0"/>
                            <a:cs typeface="Arial" panose="020B0604020202020204" pitchFamily="34" charset="0"/>
                          </a:rPr>
                          <m:t>𝑀</m:t>
                        </m:r>
                      </m:e>
                      <m:sub>
                        <m:r>
                          <a:rPr lang="es-ES" sz="1200" i="1">
                            <a:latin typeface="Cambria Math" panose="02040503050406030204" pitchFamily="18" charset="0"/>
                            <a:cs typeface="Arial" panose="020B0604020202020204" pitchFamily="34" charset="0"/>
                          </a:rPr>
                          <m:t>𝑧</m:t>
                        </m:r>
                      </m:sub>
                    </m:sSub>
                    <m:r>
                      <a:rPr lang="es-ES" sz="1200" i="1">
                        <a:latin typeface="Cambria Math" panose="02040503050406030204" pitchFamily="18" charset="0"/>
                        <a:cs typeface="Arial" panose="020B0604020202020204" pitchFamily="34" charset="0"/>
                      </a:rPr>
                      <m:t>=</m:t>
                    </m:r>
                    <m:sSub>
                      <m:sSubPr>
                        <m:ctrlPr>
                          <a:rPr lang="es-ES" sz="1200" i="1">
                            <a:latin typeface="Cambria Math" panose="02040503050406030204" pitchFamily="18" charset="0"/>
                            <a:cs typeface="Arial" panose="020B0604020202020204" pitchFamily="34" charset="0"/>
                          </a:rPr>
                        </m:ctrlPr>
                      </m:sSubPr>
                      <m:e>
                        <m:r>
                          <a:rPr lang="es-ES" sz="1200" i="1">
                            <a:latin typeface="Cambria Math" panose="02040503050406030204" pitchFamily="18" charset="0"/>
                            <a:cs typeface="Arial" panose="020B0604020202020204" pitchFamily="34" charset="0"/>
                          </a:rPr>
                          <m:t>𝑀</m:t>
                        </m:r>
                      </m:e>
                      <m:sub>
                        <m:r>
                          <a:rPr lang="es-ES" sz="1200" i="1">
                            <a:latin typeface="Cambria Math" panose="02040503050406030204" pitchFamily="18" charset="0"/>
                            <a:cs typeface="Arial" panose="020B0604020202020204" pitchFamily="34" charset="0"/>
                          </a:rPr>
                          <m:t>𝑠</m:t>
                        </m:r>
                      </m:sub>
                    </m:sSub>
                    <m:func>
                      <m:funcPr>
                        <m:ctrlPr>
                          <a:rPr lang="es-ES" sz="1200" i="1">
                            <a:latin typeface="Cambria Math" panose="02040503050406030204" pitchFamily="18" charset="0"/>
                            <a:cs typeface="Arial" panose="020B0604020202020204" pitchFamily="34" charset="0"/>
                          </a:rPr>
                        </m:ctrlPr>
                      </m:funcPr>
                      <m:fName>
                        <m:r>
                          <m:rPr>
                            <m:sty m:val="p"/>
                          </m:rPr>
                          <a:rPr lang="es-ES" sz="1200">
                            <a:latin typeface="Cambria Math" panose="02040503050406030204" pitchFamily="18" charset="0"/>
                            <a:cs typeface="Arial" panose="020B0604020202020204" pitchFamily="34" charset="0"/>
                          </a:rPr>
                          <m:t>cos</m:t>
                        </m:r>
                      </m:fName>
                      <m:e>
                        <m:r>
                          <a:rPr lang="es-ES" sz="1200" i="1">
                            <a:latin typeface="Cambria Math" panose="02040503050406030204" pitchFamily="18" charset="0"/>
                            <a:ea typeface="Cambria Math" panose="02040503050406030204" pitchFamily="18" charset="0"/>
                            <a:cs typeface="Arial" panose="020B0604020202020204" pitchFamily="34" charset="0"/>
                          </a:rPr>
                          <m:t>𝜃</m:t>
                        </m:r>
                      </m:e>
                    </m:func>
                  </m:oMath>
                </a14:m>
                <a:r>
                  <a:rPr lang="es-ES" sz="1200" dirty="0">
                    <a:latin typeface="Arial" panose="020B0604020202020204" pitchFamily="34" charset="0"/>
                    <a:ea typeface="Cambria Math" panose="02040503050406030204" pitchFamily="18" charset="0"/>
                    <a:cs typeface="Arial" panose="020B0604020202020204" pitchFamily="34" charset="0"/>
                  </a:rPr>
                  <a:t>.</a:t>
                </a:r>
              </a:p>
              <a:p>
                <a:endParaRPr lang="es-ES" sz="1600" dirty="0"/>
              </a:p>
            </p:txBody>
          </p:sp>
        </mc:Choice>
        <mc:Fallback>
          <p:sp>
            <p:nvSpPr>
              <p:cNvPr id="6" name="CuadroTexto 5">
                <a:extLst>
                  <a:ext uri="{FF2B5EF4-FFF2-40B4-BE49-F238E27FC236}">
                    <a16:creationId xmlns:a16="http://schemas.microsoft.com/office/drawing/2014/main" xmlns="" xmlns:a14="http://schemas.microsoft.com/office/drawing/2010/main" id="{BFBAAB39-43B2-49F1-9507-AC8A71C79636}"/>
                  </a:ext>
                </a:extLst>
              </p:cNvPr>
              <p:cNvSpPr txBox="1">
                <a:spLocks noRot="1" noChangeAspect="1" noMove="1" noResize="1" noEditPoints="1" noAdjustHandles="1" noChangeArrowheads="1" noChangeShapeType="1" noTextEdit="1"/>
              </p:cNvSpPr>
              <p:nvPr/>
            </p:nvSpPr>
            <p:spPr>
              <a:xfrm>
                <a:off x="180108" y="110835"/>
                <a:ext cx="12011892" cy="746871"/>
              </a:xfrm>
              <a:prstGeom prst="rect">
                <a:avLst/>
              </a:prstGeom>
              <a:blipFill>
                <a:blip r:embed="rId4" cstate="print"/>
                <a:stretch>
                  <a:fillRect l="-51"/>
                </a:stretch>
              </a:blipFill>
            </p:spPr>
            <p:txBody>
              <a:bodyPr/>
              <a:lstStyle/>
              <a:p>
                <a:r>
                  <a:rPr lang="es-ES">
                    <a:noFill/>
                  </a:rPr>
                  <a:t> </a:t>
                </a:r>
              </a:p>
            </p:txBody>
          </p:sp>
        </mc:Fallback>
      </mc:AlternateContent>
    </p:spTree>
    <p:extLst>
      <p:ext uri="{BB962C8B-B14F-4D97-AF65-F5344CB8AC3E}">
        <p14:creationId xmlns:p14="http://schemas.microsoft.com/office/powerpoint/2010/main" xmlns="" val="5930528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798C2FB-0E2D-4593-B5AD-92AE56B697A0}"/>
              </a:ext>
            </a:extLst>
          </p:cNvPr>
          <p:cNvSpPr>
            <a:spLocks noGrp="1"/>
          </p:cNvSpPr>
          <p:nvPr>
            <p:ph type="title"/>
          </p:nvPr>
        </p:nvSpPr>
        <p:spPr>
          <a:xfrm>
            <a:off x="1961165" y="306489"/>
            <a:ext cx="5431971" cy="520825"/>
          </a:xfrm>
        </p:spPr>
        <p:txBody>
          <a:bodyPr>
            <a:normAutofit fontScale="90000"/>
          </a:bodyPr>
          <a:lstStyle/>
          <a:p>
            <a:r>
              <a:rPr lang="es-ES" b="1" dirty="0">
                <a:solidFill>
                  <a:srgbClr val="FF0000"/>
                </a:solidFill>
              </a:rPr>
              <a:t>Aleaciones ricas en Co</a:t>
            </a:r>
            <a:endParaRPr lang="es-ES" dirty="0"/>
          </a:p>
        </p:txBody>
      </p:sp>
      <mc:AlternateContent xmlns:mc="http://schemas.openxmlformats.org/markup-compatibility/2006">
        <mc:Choice xmlns:a14="http://schemas.microsoft.com/office/drawing/2010/main" xmlns="" Requires="a14">
          <p:sp>
            <p:nvSpPr>
              <p:cNvPr id="3" name="Marcador de contenido 2">
                <a:extLst>
                  <a:ext uri="{FF2B5EF4-FFF2-40B4-BE49-F238E27FC236}">
                    <a16:creationId xmlns:a16="http://schemas.microsoft.com/office/drawing/2014/main" id="{1B1F3248-4B30-4B55-9494-D76538C1F8C4}"/>
                  </a:ext>
                </a:extLst>
              </p:cNvPr>
              <p:cNvSpPr>
                <a:spLocks noGrp="1"/>
              </p:cNvSpPr>
              <p:nvPr>
                <p:ph idx="1"/>
              </p:nvPr>
            </p:nvSpPr>
            <p:spPr>
              <a:xfrm>
                <a:off x="275771" y="1190171"/>
                <a:ext cx="6763657" cy="4986792"/>
              </a:xfrm>
            </p:spPr>
            <p:txBody>
              <a:bodyPr>
                <a:normAutofit fontScale="92500" lnSpcReduction="10000"/>
              </a:bodyPr>
              <a:lstStyle/>
              <a:p>
                <a:pPr marL="0" indent="0" algn="just">
                  <a:buNone/>
                </a:pPr>
                <a:r>
                  <a:rPr lang="es-ES" dirty="0">
                    <a:latin typeface="Arial" panose="020B0604020202020204" pitchFamily="34" charset="0"/>
                    <a:cs typeface="Arial" panose="020B0604020202020204" pitchFamily="34" charset="0"/>
                  </a:rPr>
                  <a:t>Estas aleaciones tienen magnetostricción negativa y alta, del orden de </a:t>
                </a:r>
                <a14:m>
                  <m:oMath xmlns:m="http://schemas.openxmlformats.org/officeDocument/2006/math">
                    <m:sSup>
                      <m:sSupPr>
                        <m:ctrlPr>
                          <a:rPr lang="es-ES" i="1">
                            <a:latin typeface="Cambria Math" panose="02040503050406030204" pitchFamily="18" charset="0"/>
                          </a:rPr>
                        </m:ctrlPr>
                      </m:sSupPr>
                      <m:e>
                        <m:r>
                          <a:rPr lang="es-ES" i="1">
                            <a:latin typeface="Cambria Math" panose="02040503050406030204" pitchFamily="18" charset="0"/>
                          </a:rPr>
                          <m:t>−10</m:t>
                        </m:r>
                      </m:e>
                      <m:sup>
                        <m:r>
                          <a:rPr lang="es-ES" i="1">
                            <a:latin typeface="Cambria Math" panose="02040503050406030204" pitchFamily="18" charset="0"/>
                          </a:rPr>
                          <m:t>−6</m:t>
                        </m:r>
                      </m:sup>
                    </m:sSup>
                  </m:oMath>
                </a14:m>
                <a:r>
                  <a:rPr lang="es-ES" dirty="0">
                    <a:latin typeface="Arial" panose="020B0604020202020204" pitchFamily="34" charset="0"/>
                    <a:cs typeface="Arial" panose="020B0604020202020204" pitchFamily="34" charset="0"/>
                  </a:rPr>
                  <a:t>, su ciclo de histéresis axial se puede observan en el esquema. La estructura de dominios en estos </a:t>
                </a:r>
                <a:r>
                  <a:rPr lang="es-ES" dirty="0" err="1">
                    <a:latin typeface="Arial" panose="020B0604020202020204" pitchFamily="34" charset="0"/>
                    <a:cs typeface="Arial" panose="020B0604020202020204" pitchFamily="34" charset="0"/>
                  </a:rPr>
                  <a:t>microhilos</a:t>
                </a:r>
                <a:r>
                  <a:rPr lang="es-ES" dirty="0">
                    <a:latin typeface="Arial" panose="020B0604020202020204" pitchFamily="34" charset="0"/>
                    <a:cs typeface="Arial" panose="020B0604020202020204" pitchFamily="34" charset="0"/>
                  </a:rPr>
                  <a:t> rico en cobalto es circular, como observamos en el esquema. Tanto la estructura de dominios como el ciclo de histéresis depende del proceso de fabricación. Al incrementar el campo aplicado rota la magnetización de manera cuasi-reversible desde la dirección circunferencial hasta la axial, generando el ciclo de histéresis particular que se observa en la figura.</a:t>
                </a:r>
              </a:p>
              <a:p>
                <a:pPr marL="0" indent="0" algn="just">
                  <a:buNone/>
                </a:pPr>
                <a:endParaRPr lang="es-ES" dirty="0">
                  <a:latin typeface="Arial" panose="020B0604020202020204" pitchFamily="34" charset="0"/>
                  <a:cs typeface="Arial" panose="020B0604020202020204" pitchFamily="34" charset="0"/>
                </a:endParaRPr>
              </a:p>
              <a:p>
                <a:pPr marL="0" indent="0">
                  <a:buNone/>
                </a:pPr>
                <a:endParaRPr lang="es-ES" dirty="0"/>
              </a:p>
              <a:p>
                <a:endParaRPr lang="es-ES" dirty="0"/>
              </a:p>
            </p:txBody>
          </p:sp>
        </mc:Choice>
        <mc:Fallback>
          <p:sp>
            <p:nvSpPr>
              <p:cNvPr id="3" name="Marcador de contenido 2">
                <a:extLst>
                  <a:ext uri="{FF2B5EF4-FFF2-40B4-BE49-F238E27FC236}">
                    <a16:creationId xmlns:a16="http://schemas.microsoft.com/office/drawing/2014/main" xmlns="" xmlns:a14="http://schemas.microsoft.com/office/drawing/2010/main" id="{1B1F3248-4B30-4B55-9494-D76538C1F8C4}"/>
                  </a:ext>
                </a:extLst>
              </p:cNvPr>
              <p:cNvSpPr>
                <a:spLocks noGrp="1" noRot="1" noChangeAspect="1" noMove="1" noResize="1" noEditPoints="1" noAdjustHandles="1" noChangeArrowheads="1" noChangeShapeType="1" noTextEdit="1"/>
              </p:cNvSpPr>
              <p:nvPr>
                <p:ph idx="1"/>
              </p:nvPr>
            </p:nvSpPr>
            <p:spPr>
              <a:xfrm>
                <a:off x="275771" y="1190171"/>
                <a:ext cx="6763657" cy="4986792"/>
              </a:xfrm>
              <a:blipFill>
                <a:blip r:embed="rId2" cstate="print"/>
                <a:stretch>
                  <a:fillRect l="-1622" t="-2689" r="-1532"/>
                </a:stretch>
              </a:blipFill>
            </p:spPr>
            <p:txBody>
              <a:bodyPr/>
              <a:lstStyle/>
              <a:p>
                <a:r>
                  <a:rPr lang="es-ES">
                    <a:noFill/>
                  </a:rPr>
                  <a:t> </a:t>
                </a:r>
              </a:p>
            </p:txBody>
          </p:sp>
        </mc:Fallback>
      </mc:AlternateContent>
      <p:pic>
        <p:nvPicPr>
          <p:cNvPr id="4" name="Imagen 3">
            <a:extLst>
              <a:ext uri="{FF2B5EF4-FFF2-40B4-BE49-F238E27FC236}">
                <a16:creationId xmlns:a16="http://schemas.microsoft.com/office/drawing/2014/main" xmlns="" id="{BD7A9DEA-44CB-407A-AAB6-6B10895B7E57}"/>
              </a:ext>
            </a:extLst>
          </p:cNvPr>
          <p:cNvPicPr>
            <a:picLocks noChangeAspect="1"/>
          </p:cNvPicPr>
          <p:nvPr/>
        </p:nvPicPr>
        <p:blipFill>
          <a:blip r:embed="rId3" cstate="print"/>
          <a:stretch>
            <a:fillRect/>
          </a:stretch>
        </p:blipFill>
        <p:spPr>
          <a:xfrm>
            <a:off x="7378623" y="4404280"/>
            <a:ext cx="4615543" cy="1772683"/>
          </a:xfrm>
          <a:prstGeom prst="rect">
            <a:avLst/>
          </a:prstGeom>
        </p:spPr>
      </p:pic>
      <p:pic>
        <p:nvPicPr>
          <p:cNvPr id="5" name="Imagen 4">
            <a:extLst>
              <a:ext uri="{FF2B5EF4-FFF2-40B4-BE49-F238E27FC236}">
                <a16:creationId xmlns:a16="http://schemas.microsoft.com/office/drawing/2014/main" xmlns="" id="{8561BE53-D595-4717-8BD3-5D366174404B}"/>
              </a:ext>
            </a:extLst>
          </p:cNvPr>
          <p:cNvPicPr>
            <a:picLocks noChangeAspect="1"/>
          </p:cNvPicPr>
          <p:nvPr/>
        </p:nvPicPr>
        <p:blipFill>
          <a:blip r:embed="rId4" cstate="print"/>
          <a:stretch>
            <a:fillRect/>
          </a:stretch>
        </p:blipFill>
        <p:spPr>
          <a:xfrm>
            <a:off x="7982858" y="681037"/>
            <a:ext cx="3222171" cy="3051629"/>
          </a:xfrm>
          <a:prstGeom prst="rect">
            <a:avLst/>
          </a:prstGeom>
        </p:spPr>
      </p:pic>
    </p:spTree>
    <p:extLst>
      <p:ext uri="{BB962C8B-B14F-4D97-AF65-F5344CB8AC3E}">
        <p14:creationId xmlns:p14="http://schemas.microsoft.com/office/powerpoint/2010/main" xmlns="" val="4054251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F85EF4B4-4A36-408C-9A74-FC5845E11402}"/>
              </a:ext>
            </a:extLst>
          </p:cNvPr>
          <p:cNvSpPr>
            <a:spLocks noGrp="1"/>
          </p:cNvSpPr>
          <p:nvPr>
            <p:ph type="title"/>
          </p:nvPr>
        </p:nvSpPr>
        <p:spPr>
          <a:xfrm>
            <a:off x="559947" y="-121406"/>
            <a:ext cx="4629444" cy="718087"/>
          </a:xfrm>
        </p:spPr>
        <p:txBody>
          <a:bodyPr>
            <a:normAutofit/>
          </a:bodyPr>
          <a:lstStyle/>
          <a:p>
            <a:r>
              <a:rPr lang="es-ES" sz="2800" b="1" dirty="0">
                <a:solidFill>
                  <a:srgbClr val="FF0000"/>
                </a:solidFill>
                <a:latin typeface="Arial" panose="020B0604020202020204" pitchFamily="34" charset="0"/>
                <a:cs typeface="Arial" panose="020B0604020202020204" pitchFamily="34" charset="0"/>
              </a:rPr>
              <a:t>Magnetoresistencia</a:t>
            </a:r>
          </a:p>
        </p:txBody>
      </p:sp>
      <mc:AlternateContent xmlns:mc="http://schemas.openxmlformats.org/markup-compatibility/2006">
        <mc:Choice xmlns:a14="http://schemas.microsoft.com/office/drawing/2010/main" xmlns="" Requires="a14">
          <p:sp>
            <p:nvSpPr>
              <p:cNvPr id="3" name="Marcador de contenido 2">
                <a:extLst>
                  <a:ext uri="{FF2B5EF4-FFF2-40B4-BE49-F238E27FC236}">
                    <a16:creationId xmlns:a16="http://schemas.microsoft.com/office/drawing/2014/main" id="{A1EB138C-982A-4B73-B079-30EC7D6FA275}"/>
                  </a:ext>
                </a:extLst>
              </p:cNvPr>
              <p:cNvSpPr>
                <a:spLocks noGrp="1"/>
              </p:cNvSpPr>
              <p:nvPr>
                <p:ph idx="1"/>
              </p:nvPr>
            </p:nvSpPr>
            <p:spPr>
              <a:xfrm>
                <a:off x="39810" y="1707445"/>
                <a:ext cx="5689478" cy="5240119"/>
              </a:xfrm>
            </p:spPr>
            <p:txBody>
              <a:bodyPr>
                <a:normAutofit fontScale="55000" lnSpcReduction="20000"/>
              </a:bodyPr>
              <a:lstStyle/>
              <a:p>
                <a:pPr marL="0" indent="0" algn="just">
                  <a:lnSpc>
                    <a:spcPct val="120000"/>
                  </a:lnSpc>
                  <a:buNone/>
                </a:pPr>
                <a:r>
                  <a:rPr lang="es-ES" b="1" dirty="0">
                    <a:latin typeface="Arial" panose="020B0604020202020204" pitchFamily="34" charset="0"/>
                    <a:cs typeface="Arial" panose="020B0604020202020204" pitchFamily="34" charset="0"/>
                  </a:rPr>
                  <a:t>MR Anisótropa</a:t>
                </a:r>
                <a:endParaRPr lang="es-ES" dirty="0">
                  <a:latin typeface="Arial" panose="020B0604020202020204" pitchFamily="34" charset="0"/>
                  <a:cs typeface="Arial" panose="020B0604020202020204" pitchFamily="34" charset="0"/>
                </a:endParaRPr>
              </a:p>
              <a:p>
                <a:pPr marL="0" indent="0" algn="just">
                  <a:lnSpc>
                    <a:spcPct val="120000"/>
                  </a:lnSpc>
                  <a:buNone/>
                </a:pPr>
                <a:r>
                  <a:rPr lang="es-ES" dirty="0">
                    <a:latin typeface="Arial" panose="020B0604020202020204" pitchFamily="34" charset="0"/>
                    <a:cs typeface="Arial" panose="020B0604020202020204" pitchFamily="34" charset="0"/>
                  </a:rPr>
                  <a:t>En </a:t>
                </a:r>
                <a:r>
                  <a:rPr lang="es-ES" b="1" dirty="0">
                    <a:latin typeface="Arial" panose="020B0604020202020204" pitchFamily="34" charset="0"/>
                    <a:cs typeface="Arial" panose="020B0604020202020204" pitchFamily="34" charset="0"/>
                  </a:rPr>
                  <a:t>1856 que Thomson (Lord Kelvin) </a:t>
                </a:r>
                <a:r>
                  <a:rPr lang="es-ES" dirty="0">
                    <a:latin typeface="Arial" panose="020B0604020202020204" pitchFamily="34" charset="0"/>
                    <a:cs typeface="Arial" panose="020B0604020202020204" pitchFamily="34" charset="0"/>
                  </a:rPr>
                  <a:t>descubrió un fenómeno, denominado </a:t>
                </a:r>
                <a:r>
                  <a:rPr lang="es-ES" b="1" dirty="0">
                    <a:latin typeface="Arial" panose="020B0604020202020204" pitchFamily="34" charset="0"/>
                    <a:cs typeface="Arial" panose="020B0604020202020204" pitchFamily="34" charset="0"/>
                  </a:rPr>
                  <a:t>Magnetoresistencia Anisotrópica</a:t>
                </a:r>
                <a:r>
                  <a:rPr lang="es-ES" dirty="0">
                    <a:latin typeface="Arial" panose="020B0604020202020204" pitchFamily="34" charset="0"/>
                    <a:cs typeface="Arial" panose="020B0604020202020204" pitchFamily="34" charset="0"/>
                  </a:rPr>
                  <a:t>, al medir la resistencia eléctrica de </a:t>
                </a:r>
                <a14:m>
                  <m:oMath xmlns:m="http://schemas.openxmlformats.org/officeDocument/2006/math">
                    <m:r>
                      <a:rPr lang="es-ES" i="1" dirty="0" smtClean="0">
                        <a:latin typeface="Cambria Math" panose="02040503050406030204" pitchFamily="18" charset="0"/>
                        <a:cs typeface="Arial" panose="020B0604020202020204" pitchFamily="34" charset="0"/>
                      </a:rPr>
                      <m:t>𝐹𝑒</m:t>
                    </m:r>
                  </m:oMath>
                </a14:m>
                <a:r>
                  <a:rPr lang="es-ES" dirty="0">
                    <a:latin typeface="Arial" panose="020B0604020202020204" pitchFamily="34" charset="0"/>
                    <a:cs typeface="Arial" panose="020B0604020202020204" pitchFamily="34" charset="0"/>
                  </a:rPr>
                  <a:t> y Ni en presencia de un campo magnético. Kelvin informo un incremento en la resistencia de 0.2%, cuando el campo magnético era aplicado en la dirección de la corriente y un decrecimiento de 0.4%, cuando el campo era aplicado en la dirección transversal. Posteriormente, esto fue explicado en términos de la interacción espín-órbita. Puesto  que el electrón poseía un momento magnético cuyo vector buscaría alinearse o </a:t>
                </a:r>
                <a:r>
                  <a:rPr lang="es-ES" dirty="0" err="1">
                    <a:latin typeface="Arial" panose="020B0604020202020204" pitchFamily="34" charset="0"/>
                    <a:cs typeface="Arial" panose="020B0604020202020204" pitchFamily="34" charset="0"/>
                  </a:rPr>
                  <a:t>antialinearse</a:t>
                </a:r>
                <a:r>
                  <a:rPr lang="es-ES" dirty="0">
                    <a:latin typeface="Arial" panose="020B0604020202020204" pitchFamily="34" charset="0"/>
                    <a:cs typeface="Arial" panose="020B0604020202020204" pitchFamily="34" charset="0"/>
                  </a:rPr>
                  <a:t> con  la dirección del campo magnético aplicado. Los orbitales de los átomos de la red son centros de dispersión para los electrones de conducción. Como también las impurezas, defectos estructurales y otros electrones.</a:t>
                </a:r>
              </a:p>
              <a:p>
                <a:pPr marL="0" indent="0" algn="just">
                  <a:lnSpc>
                    <a:spcPct val="120000"/>
                  </a:lnSpc>
                  <a:buNone/>
                </a:pPr>
                <a:r>
                  <a:rPr lang="es-ES" dirty="0">
                    <a:latin typeface="Arial" panose="020B0604020202020204" pitchFamily="34" charset="0"/>
                    <a:cs typeface="Arial" panose="020B0604020202020204" pitchFamily="34" charset="0"/>
                  </a:rPr>
                  <a:t>Al aplicación de un campo magnético externo se reorientan los spines variando los procesos de dispersión y por tanto cambia la resistencia. Cuando mayor es la sección que opone el átomo de la red mayor será la dispersión y por tanto, mayor la resistencia. Recordemos, en el esquema, uno de los orbitales </a:t>
                </a:r>
                <a14:m>
                  <m:oMath xmlns:m="http://schemas.openxmlformats.org/officeDocument/2006/math">
                    <m:r>
                      <a:rPr lang="es-ES" i="1">
                        <a:latin typeface="Cambria Math" panose="02040503050406030204" pitchFamily="18" charset="0"/>
                        <a:cs typeface="Arial" panose="020B0604020202020204" pitchFamily="34" charset="0"/>
                      </a:rPr>
                      <m:t>3</m:t>
                    </m:r>
                    <m:sSup>
                      <m:sSupPr>
                        <m:ctrlPr>
                          <a:rPr lang="es-ES" i="1">
                            <a:latin typeface="Cambria Math" panose="02040503050406030204" pitchFamily="18" charset="0"/>
                            <a:cs typeface="Arial" panose="020B0604020202020204" pitchFamily="34" charset="0"/>
                          </a:rPr>
                        </m:ctrlPr>
                      </m:sSupPr>
                      <m:e>
                        <m:r>
                          <a:rPr lang="es-ES" i="1">
                            <a:latin typeface="Cambria Math" panose="02040503050406030204" pitchFamily="18" charset="0"/>
                            <a:cs typeface="Arial" panose="020B0604020202020204" pitchFamily="34" charset="0"/>
                          </a:rPr>
                          <m:t>𝑑</m:t>
                        </m:r>
                      </m:e>
                      <m:sup>
                        <m:r>
                          <a:rPr lang="es-ES" i="1">
                            <a:latin typeface="Cambria Math" panose="02040503050406030204" pitchFamily="18" charset="0"/>
                            <a:cs typeface="Arial" panose="020B0604020202020204" pitchFamily="34" charset="0"/>
                          </a:rPr>
                          <m:t>6</m:t>
                        </m:r>
                      </m:sup>
                    </m:sSup>
                  </m:oMath>
                </a14:m>
                <a:r>
                  <a:rPr lang="es-ES" dirty="0">
                    <a:latin typeface="Arial" panose="020B0604020202020204" pitchFamily="34" charset="0"/>
                    <a:cs typeface="Arial" panose="020B0604020202020204" pitchFamily="34" charset="0"/>
                  </a:rPr>
                  <a:t>  para el Fe</a:t>
                </a:r>
              </a:p>
            </p:txBody>
          </p:sp>
        </mc:Choice>
        <mc:Fallback>
          <p:sp>
            <p:nvSpPr>
              <p:cNvPr id="3" name="Marcador de contenido 2">
                <a:extLst>
                  <a:ext uri="{FF2B5EF4-FFF2-40B4-BE49-F238E27FC236}">
                    <a16:creationId xmlns:a16="http://schemas.microsoft.com/office/drawing/2014/main" xmlns="" xmlns:a14="http://schemas.microsoft.com/office/drawing/2010/main" id="{A1EB138C-982A-4B73-B079-30EC7D6FA275}"/>
                  </a:ext>
                </a:extLst>
              </p:cNvPr>
              <p:cNvSpPr>
                <a:spLocks noGrp="1" noRot="1" noChangeAspect="1" noMove="1" noResize="1" noEditPoints="1" noAdjustHandles="1" noChangeArrowheads="1" noChangeShapeType="1" noTextEdit="1"/>
              </p:cNvSpPr>
              <p:nvPr>
                <p:ph idx="1"/>
              </p:nvPr>
            </p:nvSpPr>
            <p:spPr>
              <a:xfrm>
                <a:off x="39810" y="1707445"/>
                <a:ext cx="5689478" cy="5240119"/>
              </a:xfrm>
              <a:blipFill>
                <a:blip r:embed="rId2" cstate="print"/>
                <a:stretch>
                  <a:fillRect l="-429" t="-233" r="-429"/>
                </a:stretch>
              </a:blipFill>
            </p:spPr>
            <p:txBody>
              <a:bodyPr/>
              <a:lstStyle/>
              <a:p>
                <a:r>
                  <a:rPr lang="es-ES">
                    <a:noFill/>
                  </a:rPr>
                  <a:t> </a:t>
                </a:r>
              </a:p>
            </p:txBody>
          </p:sp>
        </mc:Fallback>
      </mc:AlternateContent>
      <p:graphicFrame>
        <p:nvGraphicFramePr>
          <p:cNvPr id="4" name="Tabla 3">
            <a:extLst>
              <a:ext uri="{FF2B5EF4-FFF2-40B4-BE49-F238E27FC236}">
                <a16:creationId xmlns:a16="http://schemas.microsoft.com/office/drawing/2014/main" xmlns="" id="{64D2D348-A57C-4A67-B32E-6502E8C3114E}"/>
              </a:ext>
            </a:extLst>
          </p:cNvPr>
          <p:cNvGraphicFramePr>
            <a:graphicFrameLocks noGrp="1"/>
          </p:cNvGraphicFramePr>
          <p:nvPr>
            <p:extLst>
              <p:ext uri="{D42A27DB-BD31-4B8C-83A1-F6EECF244321}">
                <p14:modId xmlns:p14="http://schemas.microsoft.com/office/powerpoint/2010/main" xmlns="" val="2125110241"/>
              </p:ext>
            </p:extLst>
          </p:nvPr>
        </p:nvGraphicFramePr>
        <p:xfrm>
          <a:off x="5856270" y="86228"/>
          <a:ext cx="5969018" cy="3504028"/>
        </p:xfrm>
        <a:graphic>
          <a:graphicData uri="http://schemas.openxmlformats.org/drawingml/2006/table">
            <a:tbl>
              <a:tblPr firstRow="1" bandRow="1">
                <a:tableStyleId>{BDBED569-4797-4DF1-A0F4-6AAB3CD982D8}</a:tableStyleId>
              </a:tblPr>
              <a:tblGrid>
                <a:gridCol w="2095928">
                  <a:extLst>
                    <a:ext uri="{9D8B030D-6E8A-4147-A177-3AD203B41FA5}">
                      <a16:colId xmlns:a16="http://schemas.microsoft.com/office/drawing/2014/main" xmlns="" val="348304953"/>
                    </a:ext>
                  </a:extLst>
                </a:gridCol>
                <a:gridCol w="1818825">
                  <a:extLst>
                    <a:ext uri="{9D8B030D-6E8A-4147-A177-3AD203B41FA5}">
                      <a16:colId xmlns:a16="http://schemas.microsoft.com/office/drawing/2014/main" xmlns="" val="2550227036"/>
                    </a:ext>
                  </a:extLst>
                </a:gridCol>
                <a:gridCol w="2054265">
                  <a:extLst>
                    <a:ext uri="{9D8B030D-6E8A-4147-A177-3AD203B41FA5}">
                      <a16:colId xmlns:a16="http://schemas.microsoft.com/office/drawing/2014/main" xmlns="" val="939858455"/>
                    </a:ext>
                  </a:extLst>
                </a:gridCol>
              </a:tblGrid>
              <a:tr h="687525">
                <a:tc>
                  <a:txBody>
                    <a:bodyPr/>
                    <a:lstStyle/>
                    <a:p>
                      <a:pPr algn="ctr"/>
                      <a:r>
                        <a:rPr lang="es-ES" dirty="0"/>
                        <a:t>Magnetoresistencia(MR)</a:t>
                      </a:r>
                    </a:p>
                  </a:txBody>
                  <a:tcPr anchor="ctr"/>
                </a:tc>
                <a:tc>
                  <a:txBody>
                    <a:bodyPr/>
                    <a:lstStyle/>
                    <a:p>
                      <a:pPr algn="ctr"/>
                      <a:r>
                        <a:rPr lang="es-ES" dirty="0"/>
                        <a:t>material</a:t>
                      </a:r>
                    </a:p>
                  </a:txBody>
                  <a:tcPr anchor="ctr"/>
                </a:tc>
                <a:tc>
                  <a:txBody>
                    <a:bodyPr/>
                    <a:lstStyle/>
                    <a:p>
                      <a:pPr algn="ctr"/>
                      <a:r>
                        <a:rPr lang="es-ES" dirty="0"/>
                        <a:t>Cambios en la resistencia</a:t>
                      </a:r>
                    </a:p>
                  </a:txBody>
                  <a:tcPr anchor="ctr"/>
                </a:tc>
                <a:extLst>
                  <a:ext uri="{0D108BD9-81ED-4DB2-BD59-A6C34878D82A}">
                    <a16:rowId xmlns:a16="http://schemas.microsoft.com/office/drawing/2014/main" xmlns="" val="4138193012"/>
                  </a:ext>
                </a:extLst>
              </a:tr>
              <a:tr h="358505">
                <a:tc>
                  <a:txBody>
                    <a:bodyPr/>
                    <a:lstStyle/>
                    <a:p>
                      <a:pPr algn="ctr"/>
                      <a:r>
                        <a:rPr lang="es-ES" dirty="0"/>
                        <a:t>MR anisótropa</a:t>
                      </a:r>
                    </a:p>
                  </a:txBody>
                  <a:tcPr anchor="ctr"/>
                </a:tc>
                <a:tc>
                  <a:txBody>
                    <a:bodyPr/>
                    <a:lstStyle/>
                    <a:p>
                      <a:pPr algn="ctr"/>
                      <a:r>
                        <a:rPr lang="es-ES" dirty="0"/>
                        <a:t>ferromagnéticos</a:t>
                      </a:r>
                    </a:p>
                  </a:txBody>
                  <a:tcPr anchor="ctr"/>
                </a:tc>
                <a:tc>
                  <a:txBody>
                    <a:bodyPr/>
                    <a:lstStyle/>
                    <a:p>
                      <a:pPr algn="ctr"/>
                      <a:r>
                        <a:rPr lang="es-ES" dirty="0"/>
                        <a:t>5%</a:t>
                      </a:r>
                    </a:p>
                  </a:txBody>
                  <a:tcPr anchor="ctr"/>
                </a:tc>
                <a:extLst>
                  <a:ext uri="{0D108BD9-81ED-4DB2-BD59-A6C34878D82A}">
                    <a16:rowId xmlns:a16="http://schemas.microsoft.com/office/drawing/2014/main" xmlns="" val="4137456060"/>
                  </a:ext>
                </a:extLst>
              </a:tr>
              <a:tr h="627384">
                <a:tc>
                  <a:txBody>
                    <a:bodyPr/>
                    <a:lstStyle/>
                    <a:p>
                      <a:pPr algn="ctr"/>
                      <a:r>
                        <a:rPr lang="es-ES" dirty="0"/>
                        <a:t>MR gigante</a:t>
                      </a:r>
                    </a:p>
                  </a:txBody>
                  <a:tcPr anchor="ctr"/>
                </a:tc>
                <a:tc>
                  <a:txBody>
                    <a:bodyPr/>
                    <a:lstStyle/>
                    <a:p>
                      <a:pPr algn="ctr"/>
                      <a:r>
                        <a:rPr lang="es-ES" dirty="0"/>
                        <a:t>ferromagnéticos </a:t>
                      </a:r>
                    </a:p>
                    <a:p>
                      <a:pPr algn="ctr"/>
                      <a:r>
                        <a:rPr lang="es-ES" dirty="0"/>
                        <a:t>multicapas</a:t>
                      </a:r>
                    </a:p>
                  </a:txBody>
                  <a:tcPr anchor="ctr"/>
                </a:tc>
                <a:tc>
                  <a:txBody>
                    <a:bodyPr/>
                    <a:lstStyle/>
                    <a:p>
                      <a:pPr algn="ctr"/>
                      <a:r>
                        <a:rPr lang="es-ES" dirty="0"/>
                        <a:t>50%</a:t>
                      </a:r>
                    </a:p>
                  </a:txBody>
                  <a:tcPr anchor="ctr"/>
                </a:tc>
                <a:extLst>
                  <a:ext uri="{0D108BD9-81ED-4DB2-BD59-A6C34878D82A}">
                    <a16:rowId xmlns:a16="http://schemas.microsoft.com/office/drawing/2014/main" xmlns="" val="3732497191"/>
                  </a:ext>
                </a:extLst>
              </a:tr>
              <a:tr h="896263">
                <a:tc>
                  <a:txBody>
                    <a:bodyPr/>
                    <a:lstStyle/>
                    <a:p>
                      <a:pPr algn="ctr"/>
                      <a:r>
                        <a:rPr lang="es-ES" dirty="0"/>
                        <a:t>MR túnel</a:t>
                      </a:r>
                    </a:p>
                  </a:txBody>
                  <a:tcPr anchor="ctr"/>
                </a:tc>
                <a:tc>
                  <a:txBody>
                    <a:bodyPr/>
                    <a:lstStyle/>
                    <a:p>
                      <a:pPr algn="ctr"/>
                      <a:r>
                        <a:rPr lang="es-ES" dirty="0" smtClean="0"/>
                        <a:t>ferromagnéticos </a:t>
                      </a:r>
                      <a:endParaRPr lang="es-ES" dirty="0"/>
                    </a:p>
                    <a:p>
                      <a:pPr algn="ctr"/>
                      <a:r>
                        <a:rPr lang="es-ES" dirty="0" smtClean="0"/>
                        <a:t>Multicapas</a:t>
                      </a:r>
                      <a:endParaRPr lang="es-ES" dirty="0"/>
                    </a:p>
                  </a:txBody>
                  <a:tcPr anchor="ctr"/>
                </a:tc>
                <a:tc>
                  <a:txBody>
                    <a:bodyPr/>
                    <a:lstStyle/>
                    <a:p>
                      <a:pPr algn="ctr"/>
                      <a:r>
                        <a:rPr lang="es-ES" dirty="0"/>
                        <a:t>1%</a:t>
                      </a:r>
                    </a:p>
                  </a:txBody>
                  <a:tcPr anchor="ctr"/>
                </a:tc>
                <a:extLst>
                  <a:ext uri="{0D108BD9-81ED-4DB2-BD59-A6C34878D82A}">
                    <a16:rowId xmlns:a16="http://schemas.microsoft.com/office/drawing/2014/main" xmlns="" val="3164605836"/>
                  </a:ext>
                </a:extLst>
              </a:tr>
              <a:tr h="896263">
                <a:tc>
                  <a:txBody>
                    <a:bodyPr/>
                    <a:lstStyle/>
                    <a:p>
                      <a:pPr algn="ctr"/>
                      <a:r>
                        <a:rPr lang="es-ES" dirty="0"/>
                        <a:t>MR colosal</a:t>
                      </a:r>
                    </a:p>
                  </a:txBody>
                  <a:tcPr anchor="ctr"/>
                </a:tc>
                <a:tc>
                  <a:txBody>
                    <a:bodyPr/>
                    <a:lstStyle/>
                    <a:p>
                      <a:pPr algn="ctr"/>
                      <a:r>
                        <a:rPr lang="es-ES" dirty="0"/>
                        <a:t>óxidos de perovskita de </a:t>
                      </a:r>
                    </a:p>
                    <a:p>
                      <a:pPr algn="ctr"/>
                      <a:r>
                        <a:rPr lang="es-ES" dirty="0"/>
                        <a:t>magnesio</a:t>
                      </a:r>
                    </a:p>
                  </a:txBody>
                  <a:tcPr anchor="ctr"/>
                </a:tc>
                <a:tc>
                  <a:txBody>
                    <a:bodyPr/>
                    <a:lstStyle/>
                    <a:p>
                      <a:pPr algn="ctr"/>
                      <a:r>
                        <a:rPr lang="es-ES" dirty="0"/>
                        <a:t>600%</a:t>
                      </a:r>
                    </a:p>
                  </a:txBody>
                  <a:tcPr anchor="ctr"/>
                </a:tc>
                <a:extLst>
                  <a:ext uri="{0D108BD9-81ED-4DB2-BD59-A6C34878D82A}">
                    <a16:rowId xmlns:a16="http://schemas.microsoft.com/office/drawing/2014/main" xmlns="" val="1891998985"/>
                  </a:ext>
                </a:extLst>
              </a:tr>
            </a:tbl>
          </a:graphicData>
        </a:graphic>
      </p:graphicFrame>
      <p:sp>
        <p:nvSpPr>
          <p:cNvPr id="5" name="CuadroTexto 4">
            <a:extLst>
              <a:ext uri="{FF2B5EF4-FFF2-40B4-BE49-F238E27FC236}">
                <a16:creationId xmlns:a16="http://schemas.microsoft.com/office/drawing/2014/main" xmlns="" id="{C1C2FC30-0506-4050-A59F-6DDEE876696F}"/>
              </a:ext>
            </a:extLst>
          </p:cNvPr>
          <p:cNvSpPr txBox="1"/>
          <p:nvPr/>
        </p:nvSpPr>
        <p:spPr>
          <a:xfrm>
            <a:off x="0" y="507116"/>
            <a:ext cx="5729288" cy="1200329"/>
          </a:xfrm>
          <a:prstGeom prst="rect">
            <a:avLst/>
          </a:prstGeom>
          <a:noFill/>
        </p:spPr>
        <p:txBody>
          <a:bodyPr wrap="square" rtlCol="0">
            <a:spAutoFit/>
          </a:bodyPr>
          <a:lstStyle/>
          <a:p>
            <a:r>
              <a:rPr lang="es-ES" b="1" dirty="0">
                <a:latin typeface="Arial" panose="020B0604020202020204" pitchFamily="34" charset="0"/>
                <a:cs typeface="Arial" panose="020B0604020202020204" pitchFamily="34" charset="0"/>
              </a:rPr>
              <a:t>Es la propiedad que posee algunos materiales </a:t>
            </a:r>
          </a:p>
          <a:p>
            <a:r>
              <a:rPr lang="es-ES" b="1" dirty="0">
                <a:latin typeface="Arial" panose="020B0604020202020204" pitchFamily="34" charset="0"/>
                <a:cs typeface="Arial" panose="020B0604020202020204" pitchFamily="34" charset="0"/>
              </a:rPr>
              <a:t>por lo cual cambian su resistencia eléctrica </a:t>
            </a:r>
          </a:p>
          <a:p>
            <a:r>
              <a:rPr lang="es-ES" b="1" dirty="0">
                <a:latin typeface="Arial" panose="020B0604020202020204" pitchFamily="34" charset="0"/>
                <a:cs typeface="Arial" panose="020B0604020202020204" pitchFamily="34" charset="0"/>
              </a:rPr>
              <a:t>cuando actúa, sobre ellos, un campo magnético</a:t>
            </a:r>
          </a:p>
          <a:p>
            <a:r>
              <a:rPr lang="es-ES" b="1" dirty="0">
                <a:latin typeface="Arial" panose="020B0604020202020204" pitchFamily="34" charset="0"/>
                <a:cs typeface="Arial" panose="020B0604020202020204" pitchFamily="34" charset="0"/>
              </a:rPr>
              <a:t> externo</a:t>
            </a:r>
            <a:endParaRPr lang="es-ES" dirty="0"/>
          </a:p>
        </p:txBody>
      </p:sp>
      <p:pic>
        <p:nvPicPr>
          <p:cNvPr id="6" name="Imagen 5">
            <a:extLst>
              <a:ext uri="{FF2B5EF4-FFF2-40B4-BE49-F238E27FC236}">
                <a16:creationId xmlns:a16="http://schemas.microsoft.com/office/drawing/2014/main" xmlns="" id="{3CA3F1D5-0D82-4314-8FAE-E6E73F014443}"/>
              </a:ext>
            </a:extLst>
          </p:cNvPr>
          <p:cNvPicPr>
            <a:picLocks noChangeAspect="1"/>
          </p:cNvPicPr>
          <p:nvPr/>
        </p:nvPicPr>
        <p:blipFill rotWithShape="1">
          <a:blip r:embed="rId3" cstate="print"/>
          <a:srcRect l="37616" t="33007" r="36308" b="26983"/>
          <a:stretch/>
        </p:blipFill>
        <p:spPr>
          <a:xfrm>
            <a:off x="9295104" y="3973497"/>
            <a:ext cx="2686364" cy="2092036"/>
          </a:xfrm>
          <a:prstGeom prst="rect">
            <a:avLst/>
          </a:prstGeom>
        </p:spPr>
      </p:pic>
      <mc:AlternateContent xmlns:mc="http://schemas.openxmlformats.org/markup-compatibility/2006">
        <mc:Choice xmlns:a14="http://schemas.microsoft.com/office/drawing/2010/main" xmlns="" Requires="a14">
          <p:sp>
            <p:nvSpPr>
              <p:cNvPr id="7" name="CuadroTexto 6">
                <a:extLst>
                  <a:ext uri="{FF2B5EF4-FFF2-40B4-BE49-F238E27FC236}">
                    <a16:creationId xmlns:a16="http://schemas.microsoft.com/office/drawing/2014/main" id="{160E3D9E-0E7A-47EF-B724-C94E5B1B7484}"/>
                  </a:ext>
                </a:extLst>
              </p:cNvPr>
              <p:cNvSpPr txBox="1"/>
              <p:nvPr/>
            </p:nvSpPr>
            <p:spPr>
              <a:xfrm>
                <a:off x="5872137" y="3927048"/>
                <a:ext cx="3422967" cy="2600777"/>
              </a:xfrm>
              <a:prstGeom prst="rect">
                <a:avLst/>
              </a:prstGeom>
              <a:noFill/>
            </p:spPr>
            <p:txBody>
              <a:bodyPr wrap="square" rtlCol="0">
                <a:spAutoFit/>
              </a:bodyPr>
              <a:lstStyle/>
              <a:p>
                <a:pPr algn="ctr"/>
                <a:r>
                  <a:rPr lang="es-ES" sz="1600" dirty="0"/>
                  <a:t>En general este efecto es </a:t>
                </a:r>
              </a:p>
              <a:p>
                <a:pPr algn="ctr"/>
                <a:r>
                  <a:rPr lang="es-ES" sz="1600" dirty="0"/>
                  <a:t>observado en metales de </a:t>
                </a:r>
              </a:p>
              <a:p>
                <a:pPr algn="ctr"/>
                <a:r>
                  <a:rPr lang="es-ES" sz="1600" dirty="0"/>
                  <a:t>transición  </a:t>
                </a:r>
                <a14:m>
                  <m:oMath xmlns:m="http://schemas.openxmlformats.org/officeDocument/2006/math">
                    <m:r>
                      <a:rPr lang="es-ES" sz="1600" b="0" i="1" smtClean="0">
                        <a:latin typeface="Cambria Math" panose="02040503050406030204" pitchFamily="18" charset="0"/>
                      </a:rPr>
                      <m:t>3</m:t>
                    </m:r>
                    <m:r>
                      <a:rPr lang="es-ES" sz="1600" b="0" i="1" smtClean="0">
                        <a:latin typeface="Cambria Math" panose="02040503050406030204" pitchFamily="18" charset="0"/>
                      </a:rPr>
                      <m:t>𝑑</m:t>
                    </m:r>
                  </m:oMath>
                </a14:m>
                <a:r>
                  <a:rPr lang="es-ES" sz="1600" dirty="0"/>
                  <a:t> y sus aleaciones</a:t>
                </a:r>
              </a:p>
              <a:p>
                <a:pPr algn="ctr"/>
                <a:r>
                  <a:rPr lang="es-ES" sz="1600" dirty="0"/>
                  <a:t> y responden, en la mayoría </a:t>
                </a:r>
              </a:p>
              <a:p>
                <a:pPr algn="ctr"/>
                <a:r>
                  <a:rPr lang="es-ES" sz="1600" dirty="0"/>
                  <a:t> de los casos, a la siguiente expresión</a:t>
                </a:r>
              </a:p>
              <a:p>
                <a:pPr algn="ctr"/>
                <a14:m>
                  <m:oMathPara xmlns:m="http://schemas.openxmlformats.org/officeDocument/2006/math">
                    <m:oMathParaPr>
                      <m:jc m:val="centerGroup"/>
                    </m:oMathParaPr>
                    <m:oMath xmlns:m="http://schemas.openxmlformats.org/officeDocument/2006/math">
                      <m:r>
                        <a:rPr lang="es-ES" sz="1600" i="1" smtClean="0">
                          <a:latin typeface="Cambria Math" panose="02040503050406030204" pitchFamily="18" charset="0"/>
                          <a:ea typeface="Cambria Math" panose="02040503050406030204" pitchFamily="18" charset="0"/>
                        </a:rPr>
                        <m:t>𝜌</m:t>
                      </m:r>
                      <m:d>
                        <m:dPr>
                          <m:ctrlPr>
                            <a:rPr lang="es-ES" sz="1600" i="1" smtClean="0">
                              <a:latin typeface="Cambria Math" panose="02040503050406030204" pitchFamily="18" charset="0"/>
                              <a:ea typeface="Cambria Math" panose="02040503050406030204" pitchFamily="18" charset="0"/>
                            </a:rPr>
                          </m:ctrlPr>
                        </m:dPr>
                        <m:e>
                          <m:r>
                            <a:rPr lang="es-ES" sz="1600" i="1" smtClean="0">
                              <a:latin typeface="Cambria Math" panose="02040503050406030204" pitchFamily="18" charset="0"/>
                              <a:ea typeface="Cambria Math" panose="02040503050406030204" pitchFamily="18" charset="0"/>
                            </a:rPr>
                            <m:t>𝜃</m:t>
                          </m:r>
                        </m:e>
                      </m:d>
                      <m:r>
                        <a:rPr lang="es-ES" sz="1600" b="0" i="1" smtClean="0">
                          <a:latin typeface="Cambria Math" panose="02040503050406030204" pitchFamily="18" charset="0"/>
                          <a:ea typeface="Cambria Math" panose="02040503050406030204" pitchFamily="18" charset="0"/>
                        </a:rPr>
                        <m:t>=</m:t>
                      </m:r>
                      <m:sSub>
                        <m:sSubPr>
                          <m:ctrlPr>
                            <a:rPr lang="es-ES" sz="1600" b="0" i="1" smtClean="0">
                              <a:latin typeface="Cambria Math" panose="02040503050406030204" pitchFamily="18" charset="0"/>
                              <a:ea typeface="Cambria Math" panose="02040503050406030204" pitchFamily="18" charset="0"/>
                            </a:rPr>
                          </m:ctrlPr>
                        </m:sSubPr>
                        <m:e>
                          <m:r>
                            <a:rPr lang="es-ES" sz="1600" b="0" i="1" smtClean="0">
                              <a:latin typeface="Cambria Math" panose="02040503050406030204" pitchFamily="18" charset="0"/>
                              <a:ea typeface="Cambria Math" panose="02040503050406030204" pitchFamily="18" charset="0"/>
                            </a:rPr>
                            <m:t>𝜌</m:t>
                          </m:r>
                        </m:e>
                        <m:sub>
                          <m:r>
                            <a:rPr lang="es-ES" sz="1600" b="0" i="1" smtClean="0">
                              <a:latin typeface="Cambria Math" panose="02040503050406030204" pitchFamily="18" charset="0"/>
                              <a:ea typeface="Cambria Math" panose="02040503050406030204" pitchFamily="18" charset="0"/>
                            </a:rPr>
                            <m:t>⊥</m:t>
                          </m:r>
                        </m:sub>
                      </m:sSub>
                      <m:r>
                        <a:rPr lang="es-ES" sz="1600" b="0" i="1" smtClean="0">
                          <a:latin typeface="Cambria Math" panose="02040503050406030204" pitchFamily="18" charset="0"/>
                          <a:ea typeface="Cambria Math" panose="02040503050406030204" pitchFamily="18" charset="0"/>
                        </a:rPr>
                        <m:t>+</m:t>
                      </m:r>
                      <m:d>
                        <m:dPr>
                          <m:ctrlPr>
                            <a:rPr lang="es-ES" sz="1600" b="0" i="1" smtClean="0">
                              <a:latin typeface="Cambria Math" panose="02040503050406030204" pitchFamily="18" charset="0"/>
                              <a:ea typeface="Cambria Math" panose="02040503050406030204" pitchFamily="18" charset="0"/>
                            </a:rPr>
                          </m:ctrlPr>
                        </m:dPr>
                        <m:e>
                          <m:sSub>
                            <m:sSubPr>
                              <m:ctrlPr>
                                <a:rPr lang="es-ES" sz="1600" b="0" i="1" smtClean="0">
                                  <a:latin typeface="Cambria Math" panose="02040503050406030204" pitchFamily="18" charset="0"/>
                                  <a:ea typeface="Cambria Math" panose="02040503050406030204" pitchFamily="18" charset="0"/>
                                </a:rPr>
                              </m:ctrlPr>
                            </m:sSubPr>
                            <m:e>
                              <m:r>
                                <a:rPr lang="es-ES" sz="1600" i="1">
                                  <a:latin typeface="Cambria Math" panose="02040503050406030204" pitchFamily="18" charset="0"/>
                                  <a:ea typeface="Cambria Math" panose="02040503050406030204" pitchFamily="18" charset="0"/>
                                </a:rPr>
                                <m:t>𝜌</m:t>
                              </m:r>
                            </m:e>
                            <m:sub>
                              <m:r>
                                <a:rPr lang="es-ES" sz="1600" b="0" i="1" smtClean="0">
                                  <a:latin typeface="Cambria Math" panose="02040503050406030204" pitchFamily="18" charset="0"/>
                                  <a:ea typeface="Cambria Math" panose="02040503050406030204" pitchFamily="18" charset="0"/>
                                </a:rPr>
                                <m:t>∥</m:t>
                              </m:r>
                            </m:sub>
                          </m:sSub>
                          <m:r>
                            <a:rPr lang="es-ES" sz="1600" b="0" i="1" smtClean="0">
                              <a:latin typeface="Cambria Math" panose="02040503050406030204" pitchFamily="18" charset="0"/>
                              <a:ea typeface="Cambria Math" panose="02040503050406030204" pitchFamily="18" charset="0"/>
                            </a:rPr>
                            <m:t>−</m:t>
                          </m:r>
                          <m:sSub>
                            <m:sSubPr>
                              <m:ctrlPr>
                                <a:rPr lang="es-ES" sz="1600" i="1">
                                  <a:latin typeface="Cambria Math" panose="02040503050406030204" pitchFamily="18" charset="0"/>
                                  <a:ea typeface="Cambria Math" panose="02040503050406030204" pitchFamily="18" charset="0"/>
                                </a:rPr>
                              </m:ctrlPr>
                            </m:sSubPr>
                            <m:e>
                              <m:r>
                                <a:rPr lang="es-ES" sz="1600" i="1">
                                  <a:latin typeface="Cambria Math" panose="02040503050406030204" pitchFamily="18" charset="0"/>
                                  <a:ea typeface="Cambria Math" panose="02040503050406030204" pitchFamily="18" charset="0"/>
                                </a:rPr>
                                <m:t>𝜌</m:t>
                              </m:r>
                            </m:e>
                            <m:sub>
                              <m:r>
                                <a:rPr lang="es-ES" sz="1600" i="1">
                                  <a:latin typeface="Cambria Math" panose="02040503050406030204" pitchFamily="18" charset="0"/>
                                  <a:ea typeface="Cambria Math" panose="02040503050406030204" pitchFamily="18" charset="0"/>
                                </a:rPr>
                                <m:t>⊥</m:t>
                              </m:r>
                            </m:sub>
                          </m:sSub>
                        </m:e>
                      </m:d>
                      <m:sSup>
                        <m:sSupPr>
                          <m:ctrlPr>
                            <a:rPr lang="es-ES" sz="1600" b="0" i="1" smtClean="0">
                              <a:latin typeface="Cambria Math" panose="02040503050406030204" pitchFamily="18" charset="0"/>
                              <a:ea typeface="Cambria Math" panose="02040503050406030204" pitchFamily="18" charset="0"/>
                            </a:rPr>
                          </m:ctrlPr>
                        </m:sSupPr>
                        <m:e>
                          <m:r>
                            <a:rPr lang="es-ES" sz="1600" b="0" i="1" smtClean="0">
                              <a:latin typeface="Cambria Math" panose="02040503050406030204" pitchFamily="18" charset="0"/>
                              <a:ea typeface="Cambria Math" panose="02040503050406030204" pitchFamily="18" charset="0"/>
                            </a:rPr>
                            <m:t>𝑐𝑜𝑠</m:t>
                          </m:r>
                        </m:e>
                        <m:sup>
                          <m:r>
                            <a:rPr lang="es-ES" sz="1600" b="0" i="1" smtClean="0">
                              <a:latin typeface="Cambria Math" panose="02040503050406030204" pitchFamily="18" charset="0"/>
                              <a:ea typeface="Cambria Math" panose="02040503050406030204" pitchFamily="18" charset="0"/>
                            </a:rPr>
                            <m:t>2</m:t>
                          </m:r>
                        </m:sup>
                      </m:sSup>
                      <m:d>
                        <m:dPr>
                          <m:ctrlPr>
                            <a:rPr lang="es-ES" sz="1600" b="0" i="1" smtClean="0">
                              <a:latin typeface="Cambria Math" panose="02040503050406030204" pitchFamily="18" charset="0"/>
                              <a:ea typeface="Cambria Math" panose="02040503050406030204" pitchFamily="18" charset="0"/>
                            </a:rPr>
                          </m:ctrlPr>
                        </m:dPr>
                        <m:e>
                          <m:r>
                            <a:rPr lang="es-ES" sz="1600" b="0" i="1" smtClean="0">
                              <a:latin typeface="Cambria Math" panose="02040503050406030204" pitchFamily="18" charset="0"/>
                              <a:ea typeface="Cambria Math" panose="02040503050406030204" pitchFamily="18" charset="0"/>
                            </a:rPr>
                            <m:t>𝜃</m:t>
                          </m:r>
                        </m:e>
                      </m:d>
                    </m:oMath>
                  </m:oMathPara>
                </a14:m>
                <a:endParaRPr lang="es-ES" sz="1600" b="0" dirty="0">
                  <a:ea typeface="Cambria Math" panose="02040503050406030204" pitchFamily="18" charset="0"/>
                </a:endParaRPr>
              </a:p>
              <a:p>
                <a:pPr algn="ctr"/>
                <a:r>
                  <a:rPr lang="es-ES" sz="1600" dirty="0"/>
                  <a:t>donde </a:t>
                </a:r>
                <a14:m>
                  <m:oMath xmlns:m="http://schemas.openxmlformats.org/officeDocument/2006/math">
                    <m:sSub>
                      <m:sSubPr>
                        <m:ctrlPr>
                          <a:rPr lang="es-ES" sz="1600" i="1">
                            <a:latin typeface="Cambria Math" panose="02040503050406030204" pitchFamily="18" charset="0"/>
                            <a:ea typeface="Cambria Math" panose="02040503050406030204" pitchFamily="18" charset="0"/>
                          </a:rPr>
                        </m:ctrlPr>
                      </m:sSubPr>
                      <m:e>
                        <m:r>
                          <a:rPr lang="es-ES" sz="1600" i="1">
                            <a:latin typeface="Cambria Math" panose="02040503050406030204" pitchFamily="18" charset="0"/>
                            <a:ea typeface="Cambria Math" panose="02040503050406030204" pitchFamily="18" charset="0"/>
                          </a:rPr>
                          <m:t>𝜌</m:t>
                        </m:r>
                      </m:e>
                      <m:sub>
                        <m:r>
                          <a:rPr lang="es-ES" sz="1600" i="1">
                            <a:latin typeface="Cambria Math" panose="02040503050406030204" pitchFamily="18" charset="0"/>
                            <a:ea typeface="Cambria Math" panose="02040503050406030204" pitchFamily="18" charset="0"/>
                          </a:rPr>
                          <m:t>⊥</m:t>
                        </m:r>
                      </m:sub>
                    </m:sSub>
                  </m:oMath>
                </a14:m>
                <a:r>
                  <a:rPr lang="es-ES" sz="1600" dirty="0"/>
                  <a:t> y </a:t>
                </a:r>
                <a14:m>
                  <m:oMath xmlns:m="http://schemas.openxmlformats.org/officeDocument/2006/math">
                    <m:sSub>
                      <m:sSubPr>
                        <m:ctrlPr>
                          <a:rPr lang="es-ES" sz="1600" i="1">
                            <a:latin typeface="Cambria Math" panose="02040503050406030204" pitchFamily="18" charset="0"/>
                            <a:ea typeface="Cambria Math" panose="02040503050406030204" pitchFamily="18" charset="0"/>
                          </a:rPr>
                        </m:ctrlPr>
                      </m:sSubPr>
                      <m:e>
                        <m:r>
                          <a:rPr lang="es-ES" sz="1600" i="1">
                            <a:latin typeface="Cambria Math" panose="02040503050406030204" pitchFamily="18" charset="0"/>
                            <a:ea typeface="Cambria Math" panose="02040503050406030204" pitchFamily="18" charset="0"/>
                          </a:rPr>
                          <m:t>𝜌</m:t>
                        </m:r>
                      </m:e>
                      <m:sub>
                        <m:r>
                          <a:rPr lang="es-ES" sz="1600" i="1">
                            <a:latin typeface="Cambria Math" panose="02040503050406030204" pitchFamily="18" charset="0"/>
                            <a:ea typeface="Cambria Math" panose="02040503050406030204" pitchFamily="18" charset="0"/>
                          </a:rPr>
                          <m:t>∥</m:t>
                        </m:r>
                      </m:sub>
                    </m:sSub>
                  </m:oMath>
                </a14:m>
                <a:r>
                  <a:rPr lang="es-ES" sz="1600" dirty="0"/>
                  <a:t> son las resistencias </a:t>
                </a:r>
              </a:p>
              <a:p>
                <a:pPr algn="ctr"/>
                <a:r>
                  <a:rPr lang="es-ES" sz="1600" dirty="0"/>
                  <a:t>a </a:t>
                </a:r>
                <a14:m>
                  <m:oMath xmlns:m="http://schemas.openxmlformats.org/officeDocument/2006/math">
                    <m:r>
                      <m:rPr>
                        <m:sty m:val="p"/>
                      </m:rPr>
                      <a:rPr lang="el-GR" sz="1600" b="0" i="1" smtClean="0">
                        <a:latin typeface="Cambria Math" panose="02040503050406030204" pitchFamily="18" charset="0"/>
                        <a:ea typeface="Cambria Math" panose="02040503050406030204" pitchFamily="18" charset="0"/>
                      </a:rPr>
                      <m:t>θ</m:t>
                    </m:r>
                    <m:r>
                      <a:rPr lang="es-ES" sz="1600" b="0" i="1" smtClean="0">
                        <a:latin typeface="Cambria Math" panose="02040503050406030204" pitchFamily="18" charset="0"/>
                        <a:ea typeface="Cambria Math" panose="02040503050406030204" pitchFamily="18" charset="0"/>
                      </a:rPr>
                      <m:t>=</m:t>
                    </m:r>
                    <m:r>
                      <a:rPr lang="es-ES" sz="1600" b="0" i="1" smtClean="0">
                        <a:latin typeface="Cambria Math" panose="02040503050406030204" pitchFamily="18" charset="0"/>
                      </a:rPr>
                      <m:t>90° </m:t>
                    </m:r>
                  </m:oMath>
                </a14:m>
                <a:r>
                  <a:rPr lang="es-ES" sz="1600" dirty="0"/>
                  <a:t>y </a:t>
                </a:r>
                <a14:m>
                  <m:oMath xmlns:m="http://schemas.openxmlformats.org/officeDocument/2006/math">
                    <m:r>
                      <m:rPr>
                        <m:sty m:val="p"/>
                      </m:rPr>
                      <a:rPr lang="el-GR" sz="1600" b="0" i="1" smtClean="0">
                        <a:latin typeface="Cambria Math" panose="02040503050406030204" pitchFamily="18" charset="0"/>
                        <a:ea typeface="Cambria Math" panose="02040503050406030204" pitchFamily="18" charset="0"/>
                      </a:rPr>
                      <m:t>θ</m:t>
                    </m:r>
                    <m:r>
                      <a:rPr lang="es-ES" sz="1600" b="0" i="1" smtClean="0">
                        <a:latin typeface="Cambria Math" panose="02040503050406030204" pitchFamily="18" charset="0"/>
                        <a:ea typeface="Cambria Math" panose="02040503050406030204" pitchFamily="18" charset="0"/>
                      </a:rPr>
                      <m:t>=</m:t>
                    </m:r>
                    <m:r>
                      <a:rPr lang="es-ES" sz="1600" b="0" i="1" smtClean="0">
                        <a:latin typeface="Cambria Math" panose="02040503050406030204" pitchFamily="18" charset="0"/>
                      </a:rPr>
                      <m:t>0° </m:t>
                    </m:r>
                  </m:oMath>
                </a14:m>
                <a:r>
                  <a:rPr lang="es-ES" sz="1600" dirty="0"/>
                  <a:t>,siendo </a:t>
                </a:r>
                <a14:m>
                  <m:oMath xmlns:m="http://schemas.openxmlformats.org/officeDocument/2006/math">
                    <m:r>
                      <m:rPr>
                        <m:sty m:val="p"/>
                      </m:rPr>
                      <a:rPr lang="el-GR" sz="1600" i="1">
                        <a:latin typeface="Cambria Math" panose="02040503050406030204" pitchFamily="18" charset="0"/>
                        <a:ea typeface="Cambria Math" panose="02040503050406030204" pitchFamily="18" charset="0"/>
                      </a:rPr>
                      <m:t>θ</m:t>
                    </m:r>
                  </m:oMath>
                </a14:m>
                <a:r>
                  <a:rPr lang="es-ES" sz="1600" dirty="0"/>
                  <a:t> el </a:t>
                </a:r>
              </a:p>
              <a:p>
                <a:pPr algn="ctr"/>
                <a:r>
                  <a:rPr lang="es-ES" sz="1600" dirty="0"/>
                  <a:t>ángulo entre el campo y la corriente</a:t>
                </a:r>
              </a:p>
              <a:p>
                <a:endParaRPr lang="es-ES" dirty="0"/>
              </a:p>
            </p:txBody>
          </p:sp>
        </mc:Choice>
        <mc:Fallback>
          <p:sp>
            <p:nvSpPr>
              <p:cNvPr id="7" name="CuadroTexto 6">
                <a:extLst>
                  <a:ext uri="{FF2B5EF4-FFF2-40B4-BE49-F238E27FC236}">
                    <a16:creationId xmlns:a16="http://schemas.microsoft.com/office/drawing/2014/main" xmlns="" xmlns:a14="http://schemas.microsoft.com/office/drawing/2010/main" id="{160E3D9E-0E7A-47EF-B724-C94E5B1B7484}"/>
                  </a:ext>
                </a:extLst>
              </p:cNvPr>
              <p:cNvSpPr txBox="1">
                <a:spLocks noRot="1" noChangeAspect="1" noMove="1" noResize="1" noEditPoints="1" noAdjustHandles="1" noChangeArrowheads="1" noChangeShapeType="1" noTextEdit="1"/>
              </p:cNvSpPr>
              <p:nvPr/>
            </p:nvSpPr>
            <p:spPr>
              <a:xfrm>
                <a:off x="5872137" y="3927048"/>
                <a:ext cx="3422967" cy="2600777"/>
              </a:xfrm>
              <a:prstGeom prst="rect">
                <a:avLst/>
              </a:prstGeom>
              <a:blipFill>
                <a:blip r:embed="rId4" cstate="print"/>
                <a:stretch>
                  <a:fillRect t="-703"/>
                </a:stretch>
              </a:blipFill>
            </p:spPr>
            <p:txBody>
              <a:bodyPr/>
              <a:lstStyle/>
              <a:p>
                <a:r>
                  <a:rPr lang="es-ES">
                    <a:noFill/>
                  </a:rPr>
                  <a:t> </a:t>
                </a:r>
              </a:p>
            </p:txBody>
          </p:sp>
        </mc:Fallback>
      </mc:AlternateContent>
    </p:spTree>
    <p:extLst>
      <p:ext uri="{BB962C8B-B14F-4D97-AF65-F5344CB8AC3E}">
        <p14:creationId xmlns:p14="http://schemas.microsoft.com/office/powerpoint/2010/main" xmlns="" val="2155087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FFAB9441-7112-476B-98B7-551B9B92DBA3}"/>
              </a:ext>
            </a:extLst>
          </p:cNvPr>
          <p:cNvSpPr>
            <a:spLocks noGrp="1"/>
          </p:cNvSpPr>
          <p:nvPr>
            <p:ph type="title"/>
          </p:nvPr>
        </p:nvSpPr>
        <p:spPr>
          <a:xfrm>
            <a:off x="838200" y="131762"/>
            <a:ext cx="10515600" cy="339293"/>
          </a:xfrm>
        </p:spPr>
        <p:txBody>
          <a:bodyPr>
            <a:noAutofit/>
          </a:bodyPr>
          <a:lstStyle/>
          <a:p>
            <a:pPr algn="ctr"/>
            <a:r>
              <a:rPr lang="es-ES" sz="2800" b="1" dirty="0">
                <a:solidFill>
                  <a:srgbClr val="FF0000"/>
                </a:solidFill>
                <a:latin typeface="Arial" panose="020B0604020202020204" pitchFamily="34" charset="0"/>
                <a:cs typeface="Arial" panose="020B0604020202020204" pitchFamily="34" charset="0"/>
              </a:rPr>
              <a:t>Conductividad eléctrica</a:t>
            </a:r>
          </a:p>
        </p:txBody>
      </p:sp>
      <mc:AlternateContent xmlns:mc="http://schemas.openxmlformats.org/markup-compatibility/2006">
        <mc:Choice xmlns:a14="http://schemas.microsoft.com/office/drawing/2010/main" xmlns="" Requires="a14">
          <p:sp>
            <p:nvSpPr>
              <p:cNvPr id="3" name="Marcador de contenido 2">
                <a:extLst>
                  <a:ext uri="{FF2B5EF4-FFF2-40B4-BE49-F238E27FC236}">
                    <a16:creationId xmlns:a16="http://schemas.microsoft.com/office/drawing/2014/main" id="{98CF04F1-1C4D-4181-9B29-D876007B9BDE}"/>
                  </a:ext>
                </a:extLst>
              </p:cNvPr>
              <p:cNvSpPr>
                <a:spLocks noGrp="1"/>
              </p:cNvSpPr>
              <p:nvPr>
                <p:ph idx="1"/>
              </p:nvPr>
            </p:nvSpPr>
            <p:spPr>
              <a:xfrm>
                <a:off x="263237" y="471056"/>
                <a:ext cx="11665526" cy="6402964"/>
              </a:xfrm>
            </p:spPr>
            <p:txBody>
              <a:bodyPr>
                <a:normAutofit fontScale="47500" lnSpcReduction="20000"/>
              </a:bodyPr>
              <a:lstStyle/>
              <a:p>
                <a:pPr marL="0" indent="0" algn="just">
                  <a:lnSpc>
                    <a:spcPct val="110000"/>
                  </a:lnSpc>
                  <a:buNone/>
                </a:pPr>
                <a:r>
                  <a:rPr lang="es-ES" sz="3500" dirty="0">
                    <a:latin typeface="Arial" panose="020B0604020202020204" pitchFamily="34" charset="0"/>
                    <a:cs typeface="Arial" panose="020B0604020202020204" pitchFamily="34" charset="0"/>
                  </a:rPr>
                  <a:t>Comentaremos un poco mas el fenómeno de la </a:t>
                </a:r>
                <a:r>
                  <a:rPr lang="es-ES" sz="3500" b="1" dirty="0">
                    <a:latin typeface="Arial" panose="020B0604020202020204" pitchFamily="34" charset="0"/>
                    <a:cs typeface="Arial" panose="020B0604020202020204" pitchFamily="34" charset="0"/>
                  </a:rPr>
                  <a:t>Magnetoresistencia Anisotrópica. </a:t>
                </a:r>
                <a:r>
                  <a:rPr lang="es-ES" sz="3500" dirty="0">
                    <a:latin typeface="Arial" panose="020B0604020202020204" pitchFamily="34" charset="0"/>
                    <a:cs typeface="Arial" panose="020B0604020202020204" pitchFamily="34" charset="0"/>
                  </a:rPr>
                  <a:t>Queremos llegar a demostrar, elementalmente, que </a:t>
                </a:r>
              </a:p>
              <a:p>
                <a:pPr marL="0" indent="0" algn="ctr">
                  <a:lnSpc>
                    <a:spcPct val="110000"/>
                  </a:lnSpc>
                  <a:buNone/>
                </a:pPr>
                <a14:m>
                  <m:oMath xmlns:m="http://schemas.openxmlformats.org/officeDocument/2006/math">
                    <m:f>
                      <m:fPr>
                        <m:ctrlPr>
                          <a:rPr lang="es-ES" sz="3500" i="1" smtClean="0">
                            <a:latin typeface="Cambria Math" panose="02040503050406030204" pitchFamily="18" charset="0"/>
                            <a:cs typeface="Arial" panose="020B0604020202020204" pitchFamily="34" charset="0"/>
                          </a:rPr>
                        </m:ctrlPr>
                      </m:fPr>
                      <m:num>
                        <m:r>
                          <a:rPr lang="es-ES" sz="3500" i="1">
                            <a:latin typeface="Cambria Math" panose="02040503050406030204" pitchFamily="18" charset="0"/>
                            <a:cs typeface="Arial" panose="020B0604020202020204" pitchFamily="34" charset="0"/>
                          </a:rPr>
                          <m:t>𝑅</m:t>
                        </m:r>
                        <m:d>
                          <m:dPr>
                            <m:ctrlPr>
                              <a:rPr lang="es-ES" sz="3500" i="1">
                                <a:latin typeface="Cambria Math" panose="02040503050406030204" pitchFamily="18" charset="0"/>
                                <a:cs typeface="Arial" panose="020B0604020202020204" pitchFamily="34" charset="0"/>
                              </a:rPr>
                            </m:ctrlPr>
                          </m:dPr>
                          <m:e>
                            <m:r>
                              <a:rPr lang="es-ES" sz="3500" i="1">
                                <a:latin typeface="Cambria Math" panose="02040503050406030204" pitchFamily="18" charset="0"/>
                                <a:cs typeface="Arial" panose="020B0604020202020204" pitchFamily="34" charset="0"/>
                              </a:rPr>
                              <m:t>𝐻</m:t>
                            </m:r>
                          </m:e>
                        </m:d>
                        <m:r>
                          <a:rPr lang="es-ES" sz="3500" i="1">
                            <a:latin typeface="Cambria Math" panose="02040503050406030204" pitchFamily="18" charset="0"/>
                            <a:cs typeface="Arial" panose="020B0604020202020204" pitchFamily="34" charset="0"/>
                          </a:rPr>
                          <m:t>−</m:t>
                        </m:r>
                        <m:r>
                          <a:rPr lang="es-ES" sz="3500" i="1">
                            <a:latin typeface="Cambria Math" panose="02040503050406030204" pitchFamily="18" charset="0"/>
                            <a:cs typeface="Arial" panose="020B0604020202020204" pitchFamily="34" charset="0"/>
                          </a:rPr>
                          <m:t>𝑅</m:t>
                        </m:r>
                        <m:d>
                          <m:dPr>
                            <m:ctrlPr>
                              <a:rPr lang="es-ES" sz="3500" i="1">
                                <a:latin typeface="Cambria Math" panose="02040503050406030204" pitchFamily="18" charset="0"/>
                                <a:cs typeface="Arial" panose="020B0604020202020204" pitchFamily="34" charset="0"/>
                              </a:rPr>
                            </m:ctrlPr>
                          </m:dPr>
                          <m:e>
                            <m:r>
                              <a:rPr lang="es-ES" sz="3500" i="1">
                                <a:latin typeface="Cambria Math" panose="02040503050406030204" pitchFamily="18" charset="0"/>
                                <a:cs typeface="Arial" panose="020B0604020202020204" pitchFamily="34" charset="0"/>
                              </a:rPr>
                              <m:t>0</m:t>
                            </m:r>
                          </m:e>
                        </m:d>
                      </m:num>
                      <m:den>
                        <m:r>
                          <a:rPr lang="es-ES" sz="3500" b="0" i="1" smtClean="0">
                            <a:latin typeface="Cambria Math" panose="02040503050406030204" pitchFamily="18" charset="0"/>
                            <a:cs typeface="Arial" panose="020B0604020202020204" pitchFamily="34" charset="0"/>
                          </a:rPr>
                          <m:t>𝑅</m:t>
                        </m:r>
                        <m:d>
                          <m:dPr>
                            <m:ctrlPr>
                              <a:rPr lang="es-ES" sz="3500" b="0" i="1" smtClean="0">
                                <a:latin typeface="Cambria Math" panose="02040503050406030204" pitchFamily="18" charset="0"/>
                                <a:cs typeface="Arial" panose="020B0604020202020204" pitchFamily="34" charset="0"/>
                              </a:rPr>
                            </m:ctrlPr>
                          </m:dPr>
                          <m:e>
                            <m:r>
                              <a:rPr lang="es-ES" sz="3500" b="0" i="1" smtClean="0">
                                <a:latin typeface="Cambria Math" panose="02040503050406030204" pitchFamily="18" charset="0"/>
                                <a:cs typeface="Arial" panose="020B0604020202020204" pitchFamily="34" charset="0"/>
                              </a:rPr>
                              <m:t>0</m:t>
                            </m:r>
                          </m:e>
                        </m:d>
                      </m:den>
                    </m:f>
                    <m:r>
                      <a:rPr lang="es-ES" sz="3500" i="1" smtClean="0">
                        <a:latin typeface="Cambria Math" panose="02040503050406030204" pitchFamily="18" charset="0"/>
                        <a:ea typeface="Cambria Math" panose="02040503050406030204" pitchFamily="18" charset="0"/>
                        <a:cs typeface="Arial" panose="020B0604020202020204" pitchFamily="34" charset="0"/>
                      </a:rPr>
                      <m:t>≈</m:t>
                    </m:r>
                    <m:r>
                      <a:rPr lang="es-ES" sz="3500" b="0" i="1" smtClean="0">
                        <a:latin typeface="Cambria Math" panose="02040503050406030204" pitchFamily="18" charset="0"/>
                        <a:ea typeface="Cambria Math" panose="02040503050406030204" pitchFamily="18" charset="0"/>
                        <a:cs typeface="Arial" panose="020B0604020202020204" pitchFamily="34" charset="0"/>
                      </a:rPr>
                      <m:t>𝑐𝑡𝑎</m:t>
                    </m:r>
                    <m:d>
                      <m:dPr>
                        <m:ctrlPr>
                          <a:rPr lang="es-ES" sz="3500" b="0" i="1" smtClean="0">
                            <a:latin typeface="Cambria Math" panose="02040503050406030204" pitchFamily="18" charset="0"/>
                            <a:ea typeface="Cambria Math" panose="02040503050406030204" pitchFamily="18" charset="0"/>
                            <a:cs typeface="Arial" panose="020B0604020202020204" pitchFamily="34" charset="0"/>
                          </a:rPr>
                        </m:ctrlPr>
                      </m:dPr>
                      <m:e>
                        <m:sSup>
                          <m:sSupPr>
                            <m:ctrlPr>
                              <a:rPr lang="es-ES" sz="3500" b="0" i="1" smtClean="0">
                                <a:latin typeface="Cambria Math" panose="02040503050406030204" pitchFamily="18" charset="0"/>
                                <a:ea typeface="Cambria Math" panose="02040503050406030204" pitchFamily="18" charset="0"/>
                                <a:cs typeface="Arial" panose="020B0604020202020204" pitchFamily="34" charset="0"/>
                              </a:rPr>
                            </m:ctrlPr>
                          </m:sSupPr>
                          <m:e>
                            <m:r>
                              <a:rPr lang="es-ES" sz="3500" b="0" i="1" smtClean="0">
                                <a:latin typeface="Cambria Math" panose="02040503050406030204" pitchFamily="18" charset="0"/>
                                <a:ea typeface="Cambria Math" panose="02040503050406030204" pitchFamily="18" charset="0"/>
                                <a:cs typeface="Arial" panose="020B0604020202020204" pitchFamily="34" charset="0"/>
                              </a:rPr>
                              <m:t>𝐻</m:t>
                            </m:r>
                          </m:e>
                          <m:sup>
                            <m:r>
                              <a:rPr lang="es-ES" sz="3500" b="0" i="1" smtClean="0">
                                <a:latin typeface="Cambria Math" panose="02040503050406030204" pitchFamily="18" charset="0"/>
                                <a:ea typeface="Cambria Math" panose="02040503050406030204" pitchFamily="18" charset="0"/>
                                <a:cs typeface="Arial" panose="020B0604020202020204" pitchFamily="34" charset="0"/>
                              </a:rPr>
                              <m:t>2</m:t>
                            </m:r>
                          </m:sup>
                        </m:sSup>
                      </m:e>
                    </m:d>
                  </m:oMath>
                </a14:m>
                <a:r>
                  <a:rPr lang="es-ES" sz="3500" dirty="0">
                    <a:latin typeface="Arial" panose="020B0604020202020204" pitchFamily="34" charset="0"/>
                    <a:cs typeface="Arial" panose="020B0604020202020204" pitchFamily="34" charset="0"/>
                  </a:rPr>
                  <a:t>, </a:t>
                </a:r>
              </a:p>
              <a:p>
                <a:pPr marL="0" indent="0" algn="just">
                  <a:lnSpc>
                    <a:spcPct val="110000"/>
                  </a:lnSpc>
                  <a:buNone/>
                </a:pPr>
                <a:r>
                  <a:rPr lang="es-ES" sz="3500" dirty="0">
                    <a:latin typeface="Arial" panose="020B0604020202020204" pitchFamily="34" charset="0"/>
                    <a:cs typeface="Arial" panose="020B0604020202020204" pitchFamily="34" charset="0"/>
                  </a:rPr>
                  <a:t>o se que la variación relativa de la resistencia depende del campo aplicado.</a:t>
                </a:r>
              </a:p>
              <a:p>
                <a:pPr marL="0" indent="0" algn="just">
                  <a:lnSpc>
                    <a:spcPct val="110000"/>
                  </a:lnSpc>
                  <a:buNone/>
                </a:pPr>
                <a:r>
                  <a:rPr lang="es-ES" sz="3500" dirty="0">
                    <a:latin typeface="Arial" panose="020B0604020202020204" pitchFamily="34" charset="0"/>
                    <a:cs typeface="Arial" panose="020B0604020202020204" pitchFamily="34" charset="0"/>
                  </a:rPr>
                  <a:t>Supongamos que en un metal tenemos </a:t>
                </a:r>
                <a14:m>
                  <m:oMath xmlns:m="http://schemas.openxmlformats.org/officeDocument/2006/math">
                    <m:r>
                      <a:rPr lang="es-ES" sz="3500" b="0" i="1" smtClean="0">
                        <a:latin typeface="Cambria Math" panose="02040503050406030204" pitchFamily="18" charset="0"/>
                        <a:cs typeface="Arial" panose="020B0604020202020204" pitchFamily="34" charset="0"/>
                      </a:rPr>
                      <m:t>𝑛</m:t>
                    </m:r>
                  </m:oMath>
                </a14:m>
                <a:r>
                  <a:rPr lang="es-ES" sz="3500" dirty="0">
                    <a:latin typeface="Arial" panose="020B0604020202020204" pitchFamily="34" charset="0"/>
                    <a:cs typeface="Arial" panose="020B0604020202020204" pitchFamily="34" charset="0"/>
                  </a:rPr>
                  <a:t> electrones por unidad de volumen. En ausencia de campo eléctrico exterior la velocidad media de los electrones es cero </a:t>
                </a:r>
                <a14:m>
                  <m:oMath xmlns:m="http://schemas.openxmlformats.org/officeDocument/2006/math">
                    <m:acc>
                      <m:accPr>
                        <m:chr m:val="̅"/>
                        <m:ctrlPr>
                          <a:rPr lang="es-ES" sz="3500" i="1" smtClean="0">
                            <a:latin typeface="Cambria Math" panose="02040503050406030204" pitchFamily="18" charset="0"/>
                            <a:cs typeface="Arial" panose="020B0604020202020204" pitchFamily="34" charset="0"/>
                          </a:rPr>
                        </m:ctrlPr>
                      </m:accPr>
                      <m:e>
                        <m:r>
                          <a:rPr lang="es-ES" sz="3500" b="0" i="1" smtClean="0">
                            <a:latin typeface="Cambria Math" panose="02040503050406030204" pitchFamily="18" charset="0"/>
                            <a:cs typeface="Arial" panose="020B0604020202020204" pitchFamily="34" charset="0"/>
                          </a:rPr>
                          <m:t>𝑣</m:t>
                        </m:r>
                      </m:e>
                    </m:acc>
                    <m:r>
                      <a:rPr lang="es-ES" sz="3500" b="0" i="1" smtClean="0">
                        <a:latin typeface="Cambria Math" panose="02040503050406030204" pitchFamily="18" charset="0"/>
                        <a:cs typeface="Arial" panose="020B0604020202020204" pitchFamily="34" charset="0"/>
                      </a:rPr>
                      <m:t>=</m:t>
                    </m:r>
                    <m:f>
                      <m:fPr>
                        <m:ctrlPr>
                          <a:rPr lang="es-ES" sz="3500" b="0" i="1" smtClean="0">
                            <a:latin typeface="Cambria Math" panose="02040503050406030204" pitchFamily="18" charset="0"/>
                            <a:cs typeface="Arial" panose="020B0604020202020204" pitchFamily="34" charset="0"/>
                          </a:rPr>
                        </m:ctrlPr>
                      </m:fPr>
                      <m:num>
                        <m:r>
                          <a:rPr lang="es-ES" sz="3500" b="0" i="1" smtClean="0">
                            <a:latin typeface="Cambria Math" panose="02040503050406030204" pitchFamily="18" charset="0"/>
                            <a:cs typeface="Arial" panose="020B0604020202020204" pitchFamily="34" charset="0"/>
                          </a:rPr>
                          <m:t>1</m:t>
                        </m:r>
                      </m:num>
                      <m:den>
                        <m:r>
                          <a:rPr lang="es-ES" sz="3500" b="0" i="1" smtClean="0">
                            <a:latin typeface="Cambria Math" panose="02040503050406030204" pitchFamily="18" charset="0"/>
                            <a:cs typeface="Arial" panose="020B0604020202020204" pitchFamily="34" charset="0"/>
                          </a:rPr>
                          <m:t>𝑛</m:t>
                        </m:r>
                      </m:den>
                    </m:f>
                    <m:nary>
                      <m:naryPr>
                        <m:chr m:val="∑"/>
                        <m:ctrlPr>
                          <a:rPr lang="es-ES" sz="3500" b="0" i="1" smtClean="0">
                            <a:latin typeface="Cambria Math" panose="02040503050406030204" pitchFamily="18" charset="0"/>
                            <a:cs typeface="Arial" panose="020B0604020202020204" pitchFamily="34" charset="0"/>
                          </a:rPr>
                        </m:ctrlPr>
                      </m:naryPr>
                      <m:sub>
                        <m:r>
                          <m:rPr>
                            <m:brk m:alnAt="23"/>
                          </m:rPr>
                          <a:rPr lang="es-ES" sz="3500" b="0" i="1" smtClean="0">
                            <a:latin typeface="Cambria Math" panose="02040503050406030204" pitchFamily="18" charset="0"/>
                            <a:cs typeface="Arial" panose="020B0604020202020204" pitchFamily="34" charset="0"/>
                          </a:rPr>
                          <m:t>𝑖</m:t>
                        </m:r>
                        <m:r>
                          <a:rPr lang="es-ES" sz="3500" b="0" i="1" smtClean="0">
                            <a:latin typeface="Cambria Math" panose="02040503050406030204" pitchFamily="18" charset="0"/>
                            <a:cs typeface="Arial" panose="020B0604020202020204" pitchFamily="34" charset="0"/>
                          </a:rPr>
                          <m:t>=1</m:t>
                        </m:r>
                      </m:sub>
                      <m:sup>
                        <m:r>
                          <a:rPr lang="es-ES" sz="3500" b="0" i="1" smtClean="0">
                            <a:latin typeface="Cambria Math" panose="02040503050406030204" pitchFamily="18" charset="0"/>
                            <a:cs typeface="Arial" panose="020B0604020202020204" pitchFamily="34" charset="0"/>
                          </a:rPr>
                          <m:t>𝑛</m:t>
                        </m:r>
                      </m:sup>
                      <m:e>
                        <m:sSub>
                          <m:sSubPr>
                            <m:ctrlPr>
                              <a:rPr lang="es-ES" sz="3500" i="1">
                                <a:latin typeface="Cambria Math" panose="02040503050406030204" pitchFamily="18" charset="0"/>
                                <a:cs typeface="Arial" panose="020B0604020202020204" pitchFamily="34" charset="0"/>
                              </a:rPr>
                            </m:ctrlPr>
                          </m:sSubPr>
                          <m:e>
                            <m:r>
                              <a:rPr lang="es-ES" sz="3500" i="1">
                                <a:latin typeface="Cambria Math" panose="02040503050406030204" pitchFamily="18" charset="0"/>
                                <a:cs typeface="Arial" panose="020B0604020202020204" pitchFamily="34" charset="0"/>
                              </a:rPr>
                              <m:t>𝑣</m:t>
                            </m:r>
                          </m:e>
                          <m:sub>
                            <m:r>
                              <a:rPr lang="es-ES" sz="3500" i="1">
                                <a:latin typeface="Cambria Math" panose="02040503050406030204" pitchFamily="18" charset="0"/>
                                <a:cs typeface="Arial" panose="020B0604020202020204" pitchFamily="34" charset="0"/>
                              </a:rPr>
                              <m:t>𝑖</m:t>
                            </m:r>
                          </m:sub>
                        </m:sSub>
                      </m:e>
                    </m:nary>
                  </m:oMath>
                </a14:m>
                <a:r>
                  <a:rPr lang="es-ES" sz="3500" dirty="0">
                    <a:latin typeface="Arial" panose="020B0604020202020204" pitchFamily="34" charset="0"/>
                    <a:cs typeface="Arial" panose="020B0604020202020204" pitchFamily="34" charset="0"/>
                  </a:rPr>
                  <a:t> , el mismo número de electrones se mueve en una dirección como en la opuesta. Cuando aplicamos un campo eléctrico la velocidad media deja de ser cero y los electrones se mueven libremente hasta que colisionan con algún centro de dispersión. El tiempo que transcurre entre colisiones se llama tiempo de relajación </a:t>
                </a:r>
                <a14:m>
                  <m:oMath xmlns:m="http://schemas.openxmlformats.org/officeDocument/2006/math">
                    <m:r>
                      <a:rPr lang="es-ES" sz="3500" i="1">
                        <a:latin typeface="Cambria Math" panose="02040503050406030204" pitchFamily="18" charset="0"/>
                        <a:ea typeface="Cambria Math" panose="02040503050406030204" pitchFamily="18" charset="0"/>
                        <a:cs typeface="Arial" panose="020B0604020202020204" pitchFamily="34" charset="0"/>
                      </a:rPr>
                      <m:t>𝜏</m:t>
                    </m:r>
                  </m:oMath>
                </a14:m>
                <a:r>
                  <a:rPr lang="es-ES" sz="3500" dirty="0">
                    <a:latin typeface="Arial" panose="020B0604020202020204" pitchFamily="34" charset="0"/>
                    <a:cs typeface="Arial" panose="020B0604020202020204" pitchFamily="34" charset="0"/>
                  </a:rPr>
                  <a:t>. Llamamos </a:t>
                </a:r>
                <a14:m>
                  <m:oMath xmlns:m="http://schemas.openxmlformats.org/officeDocument/2006/math">
                    <m:r>
                      <a:rPr lang="es-ES" sz="3500" b="0" i="1" smtClean="0">
                        <a:latin typeface="Cambria Math" panose="02040503050406030204" pitchFamily="18" charset="0"/>
                        <a:ea typeface="Cambria Math" panose="02040503050406030204" pitchFamily="18" charset="0"/>
                        <a:cs typeface="Arial" panose="020B0604020202020204" pitchFamily="34" charset="0"/>
                      </a:rPr>
                      <m:t>𝐽</m:t>
                    </m:r>
                  </m:oMath>
                </a14:m>
                <a:r>
                  <a:rPr lang="es-ES" sz="3500" dirty="0">
                    <a:latin typeface="Arial" panose="020B0604020202020204" pitchFamily="34" charset="0"/>
                    <a:cs typeface="Arial" panose="020B0604020202020204" pitchFamily="34" charset="0"/>
                  </a:rPr>
                  <a:t> a la densidad de corriente que es la carga eléctrica transportada por unidad de tiempo y área </a:t>
                </a:r>
                <a14:m>
                  <m:oMath xmlns:m="http://schemas.openxmlformats.org/officeDocument/2006/math">
                    <m:r>
                      <a:rPr lang="es-ES" sz="3500" i="1">
                        <a:latin typeface="Cambria Math" panose="02040503050406030204" pitchFamily="18" charset="0"/>
                        <a:ea typeface="Cambria Math" panose="02040503050406030204" pitchFamily="18" charset="0"/>
                        <a:cs typeface="Arial" panose="020B0604020202020204" pitchFamily="34" charset="0"/>
                      </a:rPr>
                      <m:t>𝐽</m:t>
                    </m:r>
                    <m:r>
                      <a:rPr lang="es-ES" sz="3500" b="0" i="1" smtClean="0">
                        <a:latin typeface="Cambria Math" panose="02040503050406030204" pitchFamily="18" charset="0"/>
                        <a:ea typeface="Cambria Math" panose="02040503050406030204" pitchFamily="18" charset="0"/>
                        <a:cs typeface="Arial" panose="020B0604020202020204" pitchFamily="34" charset="0"/>
                      </a:rPr>
                      <m:t>=</m:t>
                    </m:r>
                    <m:r>
                      <a:rPr lang="es-ES" sz="3500" b="0" i="1" smtClean="0">
                        <a:latin typeface="Cambria Math" panose="02040503050406030204" pitchFamily="18" charset="0"/>
                        <a:ea typeface="Cambria Math" panose="02040503050406030204" pitchFamily="18" charset="0"/>
                        <a:cs typeface="Arial" panose="020B0604020202020204" pitchFamily="34" charset="0"/>
                      </a:rPr>
                      <m:t>𝑒𝑛𝑣</m:t>
                    </m:r>
                    <m:r>
                      <a:rPr lang="es-ES" sz="3500" b="0" i="1" smtClean="0">
                        <a:latin typeface="Cambria Math" panose="02040503050406030204" pitchFamily="18" charset="0"/>
                        <a:ea typeface="Cambria Math" panose="02040503050406030204" pitchFamily="18" charset="0"/>
                        <a:cs typeface="Arial" panose="020B0604020202020204" pitchFamily="34" charset="0"/>
                      </a:rPr>
                      <m:t>.</m:t>
                    </m:r>
                  </m:oMath>
                </a14:m>
                <a:r>
                  <a:rPr lang="es-ES" sz="3500" dirty="0">
                    <a:latin typeface="Arial" panose="020B0604020202020204" pitchFamily="34" charset="0"/>
                    <a:cs typeface="Arial" panose="020B0604020202020204" pitchFamily="34" charset="0"/>
                  </a:rPr>
                  <a:t> La ecuación de movimiento de los electrones es </a:t>
                </a:r>
              </a:p>
              <a:p>
                <a:pPr marL="0" indent="0" algn="just">
                  <a:lnSpc>
                    <a:spcPct val="110000"/>
                  </a:lnSpc>
                  <a:buNone/>
                </a:pPr>
                <a14:m>
                  <m:oMathPara xmlns:m="http://schemas.openxmlformats.org/officeDocument/2006/math">
                    <m:oMathParaPr>
                      <m:jc m:val="centerGroup"/>
                    </m:oMathParaPr>
                    <m:oMath xmlns:m="http://schemas.openxmlformats.org/officeDocument/2006/math">
                      <m:r>
                        <a:rPr lang="es-ES" sz="3500" b="0" i="1" smtClean="0">
                          <a:latin typeface="Cambria Math" panose="02040503050406030204" pitchFamily="18" charset="0"/>
                          <a:cs typeface="Arial" panose="020B0604020202020204" pitchFamily="34" charset="0"/>
                        </a:rPr>
                        <m:t>𝑚</m:t>
                      </m:r>
                      <m:d>
                        <m:dPr>
                          <m:ctrlPr>
                            <a:rPr lang="es-ES" sz="3500" b="0" i="1" smtClean="0">
                              <a:latin typeface="Cambria Math" panose="02040503050406030204" pitchFamily="18" charset="0"/>
                              <a:cs typeface="Arial" panose="020B0604020202020204" pitchFamily="34" charset="0"/>
                            </a:rPr>
                          </m:ctrlPr>
                        </m:dPr>
                        <m:e>
                          <m:f>
                            <m:fPr>
                              <m:ctrlPr>
                                <a:rPr lang="es-ES" sz="3500" b="0" i="1" smtClean="0">
                                  <a:latin typeface="Cambria Math" panose="02040503050406030204" pitchFamily="18" charset="0"/>
                                  <a:cs typeface="Arial" panose="020B0604020202020204" pitchFamily="34" charset="0"/>
                                </a:rPr>
                              </m:ctrlPr>
                            </m:fPr>
                            <m:num>
                              <m:r>
                                <a:rPr lang="es-ES" sz="3500" b="0" i="1" smtClean="0">
                                  <a:latin typeface="Cambria Math" panose="02040503050406030204" pitchFamily="18" charset="0"/>
                                  <a:cs typeface="Arial" panose="020B0604020202020204" pitchFamily="34" charset="0"/>
                                </a:rPr>
                                <m:t>𝑑</m:t>
                              </m:r>
                              <m:acc>
                                <m:accPr>
                                  <m:chr m:val="̅"/>
                                  <m:ctrlPr>
                                    <a:rPr lang="es-ES" sz="3500" i="1">
                                      <a:latin typeface="Cambria Math" panose="02040503050406030204" pitchFamily="18" charset="0"/>
                                      <a:cs typeface="Arial" panose="020B0604020202020204" pitchFamily="34" charset="0"/>
                                    </a:rPr>
                                  </m:ctrlPr>
                                </m:accPr>
                                <m:e>
                                  <m:r>
                                    <a:rPr lang="es-ES" sz="3500" i="1">
                                      <a:latin typeface="Cambria Math" panose="02040503050406030204" pitchFamily="18" charset="0"/>
                                      <a:cs typeface="Arial" panose="020B0604020202020204" pitchFamily="34" charset="0"/>
                                    </a:rPr>
                                    <m:t>𝑣</m:t>
                                  </m:r>
                                </m:e>
                              </m:acc>
                            </m:num>
                            <m:den>
                              <m:r>
                                <a:rPr lang="es-ES" sz="3500" b="0" i="1" smtClean="0">
                                  <a:latin typeface="Cambria Math" panose="02040503050406030204" pitchFamily="18" charset="0"/>
                                  <a:cs typeface="Arial" panose="020B0604020202020204" pitchFamily="34" charset="0"/>
                                </a:rPr>
                                <m:t>𝑑𝑡</m:t>
                              </m:r>
                            </m:den>
                          </m:f>
                          <m:r>
                            <a:rPr lang="es-ES" sz="3500" b="0" i="1" smtClean="0">
                              <a:latin typeface="Cambria Math" panose="02040503050406030204" pitchFamily="18" charset="0"/>
                              <a:cs typeface="Arial" panose="020B0604020202020204" pitchFamily="34" charset="0"/>
                            </a:rPr>
                            <m:t>+</m:t>
                          </m:r>
                          <m:f>
                            <m:fPr>
                              <m:ctrlPr>
                                <a:rPr lang="es-ES" sz="3500" b="0" i="1" smtClean="0">
                                  <a:latin typeface="Cambria Math" panose="02040503050406030204" pitchFamily="18" charset="0"/>
                                  <a:cs typeface="Arial" panose="020B0604020202020204" pitchFamily="34" charset="0"/>
                                </a:rPr>
                              </m:ctrlPr>
                            </m:fPr>
                            <m:num>
                              <m:r>
                                <a:rPr lang="es-ES" sz="3500" b="0" i="1" smtClean="0">
                                  <a:latin typeface="Cambria Math" panose="02040503050406030204" pitchFamily="18" charset="0"/>
                                  <a:cs typeface="Arial" panose="020B0604020202020204" pitchFamily="34" charset="0"/>
                                </a:rPr>
                                <m:t>1</m:t>
                              </m:r>
                            </m:num>
                            <m:den>
                              <m:r>
                                <a:rPr lang="es-ES" sz="3500" i="1">
                                  <a:latin typeface="Cambria Math" panose="02040503050406030204" pitchFamily="18" charset="0"/>
                                  <a:ea typeface="Cambria Math" panose="02040503050406030204" pitchFamily="18" charset="0"/>
                                  <a:cs typeface="Arial" panose="020B0604020202020204" pitchFamily="34" charset="0"/>
                                </a:rPr>
                                <m:t>𝜏</m:t>
                              </m:r>
                            </m:den>
                          </m:f>
                          <m:acc>
                            <m:accPr>
                              <m:chr m:val="̅"/>
                              <m:ctrlPr>
                                <a:rPr lang="es-ES" sz="3500" i="1">
                                  <a:latin typeface="Cambria Math" panose="02040503050406030204" pitchFamily="18" charset="0"/>
                                  <a:cs typeface="Arial" panose="020B0604020202020204" pitchFamily="34" charset="0"/>
                                </a:rPr>
                              </m:ctrlPr>
                            </m:accPr>
                            <m:e>
                              <m:r>
                                <a:rPr lang="es-ES" sz="3500" i="1">
                                  <a:latin typeface="Cambria Math" panose="02040503050406030204" pitchFamily="18" charset="0"/>
                                  <a:cs typeface="Arial" panose="020B0604020202020204" pitchFamily="34" charset="0"/>
                                </a:rPr>
                                <m:t>𝑣</m:t>
                              </m:r>
                            </m:e>
                          </m:acc>
                        </m:e>
                      </m:d>
                      <m:r>
                        <a:rPr lang="es-ES" sz="3500" b="0" i="1" smtClean="0">
                          <a:latin typeface="Cambria Math" panose="02040503050406030204" pitchFamily="18" charset="0"/>
                          <a:cs typeface="Arial" panose="020B0604020202020204" pitchFamily="34" charset="0"/>
                        </a:rPr>
                        <m:t>=</m:t>
                      </m:r>
                      <m:r>
                        <a:rPr lang="es-ES" sz="3500" b="0" i="1" smtClean="0">
                          <a:latin typeface="Cambria Math" panose="02040503050406030204" pitchFamily="18" charset="0"/>
                          <a:cs typeface="Arial" panose="020B0604020202020204" pitchFamily="34" charset="0"/>
                        </a:rPr>
                        <m:t>𝑒𝐸</m:t>
                      </m:r>
                    </m:oMath>
                  </m:oMathPara>
                </a14:m>
                <a:endParaRPr lang="es-ES" sz="3500" dirty="0">
                  <a:latin typeface="Arial" panose="020B0604020202020204" pitchFamily="34" charset="0"/>
                  <a:cs typeface="Arial" panose="020B0604020202020204" pitchFamily="34" charset="0"/>
                </a:endParaRPr>
              </a:p>
              <a:p>
                <a:pPr marL="0" indent="0" algn="just">
                  <a:lnSpc>
                    <a:spcPct val="110000"/>
                  </a:lnSpc>
                  <a:buNone/>
                </a:pPr>
                <a:r>
                  <a:rPr lang="es-ES" sz="3500" dirty="0">
                    <a:latin typeface="Arial" panose="020B0604020202020204" pitchFamily="34" charset="0"/>
                    <a:cs typeface="Arial" panose="020B0604020202020204" pitchFamily="34" charset="0"/>
                  </a:rPr>
                  <a:t>Si la velocidad de traslación no varia con el tiempo, la solución será</a:t>
                </a:r>
              </a:p>
              <a:p>
                <a:pPr marL="0" indent="0" algn="just">
                  <a:lnSpc>
                    <a:spcPct val="110000"/>
                  </a:lnSpc>
                  <a:buNone/>
                </a:pPr>
                <a:r>
                  <a:rPr lang="es-ES" sz="3500" dirty="0">
                    <a:latin typeface="Arial" panose="020B0604020202020204" pitchFamily="34" charset="0"/>
                    <a:cs typeface="Arial" panose="020B0604020202020204" pitchFamily="34" charset="0"/>
                  </a:rPr>
                  <a:t> </a:t>
                </a:r>
                <a14:m>
                  <m:oMath xmlns:m="http://schemas.openxmlformats.org/officeDocument/2006/math">
                    <m:acc>
                      <m:accPr>
                        <m:chr m:val="̅"/>
                        <m:ctrlPr>
                          <a:rPr lang="es-ES" sz="3500" i="1">
                            <a:latin typeface="Cambria Math" panose="02040503050406030204" pitchFamily="18" charset="0"/>
                            <a:cs typeface="Arial" panose="020B0604020202020204" pitchFamily="34" charset="0"/>
                          </a:rPr>
                        </m:ctrlPr>
                      </m:accPr>
                      <m:e>
                        <m:r>
                          <a:rPr lang="es-ES" sz="3500" i="1">
                            <a:latin typeface="Cambria Math" panose="02040503050406030204" pitchFamily="18" charset="0"/>
                            <a:cs typeface="Arial" panose="020B0604020202020204" pitchFamily="34" charset="0"/>
                          </a:rPr>
                          <m:t>𝑣</m:t>
                        </m:r>
                      </m:e>
                    </m:acc>
                    <m:r>
                      <a:rPr lang="es-ES" sz="3500" i="1">
                        <a:latin typeface="Cambria Math" panose="02040503050406030204" pitchFamily="18" charset="0"/>
                        <a:cs typeface="Arial" panose="020B0604020202020204" pitchFamily="34" charset="0"/>
                      </a:rPr>
                      <m:t>=</m:t>
                    </m:r>
                    <m:f>
                      <m:fPr>
                        <m:ctrlPr>
                          <a:rPr lang="es-ES" sz="3500" i="1" smtClean="0">
                            <a:latin typeface="Cambria Math" panose="02040503050406030204" pitchFamily="18" charset="0"/>
                            <a:cs typeface="Arial" panose="020B0604020202020204" pitchFamily="34" charset="0"/>
                          </a:rPr>
                        </m:ctrlPr>
                      </m:fPr>
                      <m:num>
                        <m:r>
                          <a:rPr lang="es-ES" sz="3500" b="0" i="1" smtClean="0">
                            <a:latin typeface="Cambria Math" panose="02040503050406030204" pitchFamily="18" charset="0"/>
                            <a:cs typeface="Arial" panose="020B0604020202020204" pitchFamily="34" charset="0"/>
                          </a:rPr>
                          <m:t>𝑒</m:t>
                        </m:r>
                        <m:r>
                          <a:rPr lang="es-ES" sz="3500" i="1">
                            <a:latin typeface="Cambria Math" panose="02040503050406030204" pitchFamily="18" charset="0"/>
                            <a:ea typeface="Cambria Math" panose="02040503050406030204" pitchFamily="18" charset="0"/>
                            <a:cs typeface="Arial" panose="020B0604020202020204" pitchFamily="34" charset="0"/>
                          </a:rPr>
                          <m:t>𝜏</m:t>
                        </m:r>
                      </m:num>
                      <m:den>
                        <m:r>
                          <a:rPr lang="es-ES" sz="3500" b="0" i="1" smtClean="0">
                            <a:latin typeface="Cambria Math" panose="02040503050406030204" pitchFamily="18" charset="0"/>
                            <a:cs typeface="Arial" panose="020B0604020202020204" pitchFamily="34" charset="0"/>
                          </a:rPr>
                          <m:t>𝑚</m:t>
                        </m:r>
                      </m:den>
                    </m:f>
                    <m:r>
                      <a:rPr lang="es-ES" sz="3500" b="0" i="1" smtClean="0">
                        <a:latin typeface="Cambria Math" panose="02040503050406030204" pitchFamily="18" charset="0"/>
                        <a:cs typeface="Arial" panose="020B0604020202020204" pitchFamily="34" charset="0"/>
                      </a:rPr>
                      <m:t>𝐸</m:t>
                    </m:r>
                    <m:r>
                      <a:rPr lang="es-ES" sz="3500" b="0" i="1" smtClean="0">
                        <a:latin typeface="Cambria Math" panose="02040503050406030204" pitchFamily="18" charset="0"/>
                        <a:cs typeface="Arial" panose="020B0604020202020204" pitchFamily="34" charset="0"/>
                      </a:rPr>
                      <m:t>=</m:t>
                    </m:r>
                    <m:r>
                      <a:rPr lang="es-ES" sz="3500" b="0" i="1" smtClean="0">
                        <a:latin typeface="Cambria Math" panose="02040503050406030204" pitchFamily="18" charset="0"/>
                        <a:ea typeface="Cambria Math" panose="02040503050406030204" pitchFamily="18" charset="0"/>
                        <a:cs typeface="Arial" panose="020B0604020202020204" pitchFamily="34" charset="0"/>
                      </a:rPr>
                      <m:t>𝜇</m:t>
                    </m:r>
                    <m:r>
                      <a:rPr lang="es-ES" sz="3500" b="0" i="1" smtClean="0">
                        <a:latin typeface="Cambria Math" panose="02040503050406030204" pitchFamily="18" charset="0"/>
                        <a:ea typeface="Cambria Math" panose="02040503050406030204" pitchFamily="18" charset="0"/>
                        <a:cs typeface="Arial" panose="020B0604020202020204" pitchFamily="34" charset="0"/>
                      </a:rPr>
                      <m:t>𝐸</m:t>
                    </m:r>
                  </m:oMath>
                </a14:m>
                <a:r>
                  <a:rPr lang="es-ES" sz="3500" dirty="0">
                    <a:latin typeface="Arial" panose="020B0604020202020204" pitchFamily="34" charset="0"/>
                    <a:cs typeface="Arial" panose="020B0604020202020204" pitchFamily="34" charset="0"/>
                  </a:rPr>
                  <a:t>. Calculemos la densidad de corriente en función de la velocidad media  </a:t>
                </a:r>
                <a14:m>
                  <m:oMath xmlns:m="http://schemas.openxmlformats.org/officeDocument/2006/math">
                    <m:r>
                      <a:rPr lang="es-ES" sz="3500" i="1">
                        <a:latin typeface="Cambria Math" panose="02040503050406030204" pitchFamily="18" charset="0"/>
                        <a:ea typeface="Cambria Math" panose="02040503050406030204" pitchFamily="18" charset="0"/>
                        <a:cs typeface="Arial" panose="020B0604020202020204" pitchFamily="34" charset="0"/>
                      </a:rPr>
                      <m:t>𝐽</m:t>
                    </m:r>
                    <m:r>
                      <a:rPr lang="es-ES" sz="3500" b="0" i="1" smtClean="0">
                        <a:latin typeface="Cambria Math" panose="02040503050406030204" pitchFamily="18" charset="0"/>
                        <a:ea typeface="Cambria Math" panose="02040503050406030204" pitchFamily="18" charset="0"/>
                        <a:cs typeface="Arial" panose="020B0604020202020204" pitchFamily="34" charset="0"/>
                      </a:rPr>
                      <m:t>=</m:t>
                    </m:r>
                    <m:r>
                      <a:rPr lang="es-ES" sz="3500" i="1">
                        <a:latin typeface="Cambria Math" panose="02040503050406030204" pitchFamily="18" charset="0"/>
                        <a:ea typeface="Cambria Math" panose="02040503050406030204" pitchFamily="18" charset="0"/>
                        <a:cs typeface="Arial" panose="020B0604020202020204" pitchFamily="34" charset="0"/>
                      </a:rPr>
                      <m:t>𝑒𝑛𝑣</m:t>
                    </m:r>
                    <m:r>
                      <a:rPr lang="es-ES" sz="3500" b="0" i="1" smtClean="0">
                        <a:latin typeface="Cambria Math" panose="02040503050406030204" pitchFamily="18" charset="0"/>
                        <a:ea typeface="Cambria Math" panose="02040503050406030204" pitchFamily="18" charset="0"/>
                        <a:cs typeface="Arial" panose="020B0604020202020204" pitchFamily="34" charset="0"/>
                      </a:rPr>
                      <m:t>=</m:t>
                    </m:r>
                    <m:r>
                      <a:rPr lang="es-ES" sz="3500" b="0" i="1" smtClean="0">
                        <a:latin typeface="Cambria Math" panose="02040503050406030204" pitchFamily="18" charset="0"/>
                        <a:ea typeface="Cambria Math" panose="02040503050406030204" pitchFamily="18" charset="0"/>
                        <a:cs typeface="Arial" panose="020B0604020202020204" pitchFamily="34" charset="0"/>
                      </a:rPr>
                      <m:t>𝑒𝑛</m:t>
                    </m:r>
                    <m:r>
                      <a:rPr lang="es-ES" sz="3500" i="1">
                        <a:latin typeface="Cambria Math" panose="02040503050406030204" pitchFamily="18" charset="0"/>
                        <a:ea typeface="Cambria Math" panose="02040503050406030204" pitchFamily="18" charset="0"/>
                        <a:cs typeface="Arial" panose="020B0604020202020204" pitchFamily="34" charset="0"/>
                      </a:rPr>
                      <m:t>𝜇</m:t>
                    </m:r>
                    <m:r>
                      <a:rPr lang="es-ES" sz="3500" i="1">
                        <a:latin typeface="Cambria Math" panose="02040503050406030204" pitchFamily="18" charset="0"/>
                        <a:ea typeface="Cambria Math" panose="02040503050406030204" pitchFamily="18" charset="0"/>
                        <a:cs typeface="Arial" panose="020B0604020202020204" pitchFamily="34" charset="0"/>
                      </a:rPr>
                      <m:t>𝐸</m:t>
                    </m:r>
                  </m:oMath>
                </a14:m>
                <a:r>
                  <a:rPr lang="es-ES" sz="3500" dirty="0">
                    <a:latin typeface="Arial" panose="020B0604020202020204" pitchFamily="34" charset="0"/>
                    <a:cs typeface="Arial" panose="020B0604020202020204" pitchFamily="34" charset="0"/>
                  </a:rPr>
                  <a:t>, que es la ley de Ohm, por tanto </a:t>
                </a:r>
                <a14:m>
                  <m:oMath xmlns:m="http://schemas.openxmlformats.org/officeDocument/2006/math">
                    <m:r>
                      <a:rPr lang="es-ES" sz="3500" i="1">
                        <a:latin typeface="Cambria Math" panose="02040503050406030204" pitchFamily="18" charset="0"/>
                        <a:ea typeface="Cambria Math" panose="02040503050406030204" pitchFamily="18" charset="0"/>
                        <a:cs typeface="Arial" panose="020B0604020202020204" pitchFamily="34" charset="0"/>
                      </a:rPr>
                      <m:t>𝐽</m:t>
                    </m:r>
                    <m:r>
                      <a:rPr lang="es-ES" sz="3500" b="0" i="1" smtClean="0">
                        <a:latin typeface="Cambria Math" panose="02040503050406030204" pitchFamily="18" charset="0"/>
                        <a:ea typeface="Cambria Math" panose="02040503050406030204" pitchFamily="18" charset="0"/>
                        <a:cs typeface="Arial" panose="020B0604020202020204" pitchFamily="34" charset="0"/>
                      </a:rPr>
                      <m:t>=</m:t>
                    </m:r>
                    <m:r>
                      <a:rPr lang="es-ES" sz="3500" b="0" i="1" smtClean="0">
                        <a:latin typeface="Cambria Math" panose="02040503050406030204" pitchFamily="18" charset="0"/>
                        <a:ea typeface="Cambria Math" panose="02040503050406030204" pitchFamily="18" charset="0"/>
                        <a:cs typeface="Arial" panose="020B0604020202020204" pitchFamily="34" charset="0"/>
                      </a:rPr>
                      <m:t>𝜎</m:t>
                    </m:r>
                    <m:r>
                      <a:rPr lang="es-ES" sz="3500" b="0" i="1" smtClean="0">
                        <a:latin typeface="Cambria Math" panose="02040503050406030204" pitchFamily="18" charset="0"/>
                        <a:ea typeface="Cambria Math" panose="02040503050406030204" pitchFamily="18" charset="0"/>
                        <a:cs typeface="Arial" panose="020B0604020202020204" pitchFamily="34" charset="0"/>
                      </a:rPr>
                      <m:t>𝐸</m:t>
                    </m:r>
                  </m:oMath>
                </a14:m>
                <a:r>
                  <a:rPr lang="es-ES" sz="3500" dirty="0">
                    <a:latin typeface="Arial" panose="020B0604020202020204" pitchFamily="34" charset="0"/>
                    <a:cs typeface="Arial" panose="020B0604020202020204" pitchFamily="34" charset="0"/>
                  </a:rPr>
                  <a:t> siendo </a:t>
                </a:r>
                <a14:m>
                  <m:oMath xmlns:m="http://schemas.openxmlformats.org/officeDocument/2006/math">
                    <m:r>
                      <a:rPr lang="es-ES" sz="3500" i="1">
                        <a:latin typeface="Cambria Math" panose="02040503050406030204" pitchFamily="18" charset="0"/>
                        <a:ea typeface="Cambria Math" panose="02040503050406030204" pitchFamily="18" charset="0"/>
                        <a:cs typeface="Arial" panose="020B0604020202020204" pitchFamily="34" charset="0"/>
                      </a:rPr>
                      <m:t>𝜎</m:t>
                    </m:r>
                  </m:oMath>
                </a14:m>
                <a:r>
                  <a:rPr lang="es-ES" sz="3500" dirty="0">
                    <a:latin typeface="Arial" panose="020B0604020202020204" pitchFamily="34" charset="0"/>
                    <a:cs typeface="Arial" panose="020B0604020202020204" pitchFamily="34" charset="0"/>
                  </a:rPr>
                  <a:t> la conductividad eléctrica y </a:t>
                </a:r>
                <a14:m>
                  <m:oMath xmlns:m="http://schemas.openxmlformats.org/officeDocument/2006/math">
                    <m:r>
                      <a:rPr lang="es-ES" sz="3500" i="1" smtClean="0">
                        <a:latin typeface="Cambria Math" panose="02040503050406030204" pitchFamily="18" charset="0"/>
                        <a:ea typeface="Cambria Math" panose="02040503050406030204" pitchFamily="18" charset="0"/>
                        <a:cs typeface="Arial" panose="020B0604020202020204" pitchFamily="34" charset="0"/>
                      </a:rPr>
                      <m:t>𝜌</m:t>
                    </m:r>
                    <m:r>
                      <a:rPr lang="es-ES" sz="3500" b="0" i="0" smtClean="0">
                        <a:latin typeface="Cambria Math" panose="02040503050406030204" pitchFamily="18" charset="0"/>
                        <a:ea typeface="Cambria Math" panose="02040503050406030204" pitchFamily="18" charset="0"/>
                        <a:cs typeface="Arial" panose="020B0604020202020204" pitchFamily="34" charset="0"/>
                      </a:rPr>
                      <m:t>=</m:t>
                    </m:r>
                    <m:f>
                      <m:fPr>
                        <m:ctrlPr>
                          <a:rPr lang="es-ES" sz="3500" b="0" i="1" smtClean="0">
                            <a:latin typeface="Cambria Math" panose="02040503050406030204" pitchFamily="18" charset="0"/>
                            <a:ea typeface="Cambria Math" panose="02040503050406030204" pitchFamily="18" charset="0"/>
                            <a:cs typeface="Arial" panose="020B0604020202020204" pitchFamily="34" charset="0"/>
                          </a:rPr>
                        </m:ctrlPr>
                      </m:fPr>
                      <m:num>
                        <m:r>
                          <a:rPr lang="es-ES" sz="3500" b="0" i="1" smtClean="0">
                            <a:latin typeface="Cambria Math" panose="02040503050406030204" pitchFamily="18" charset="0"/>
                            <a:ea typeface="Cambria Math" panose="02040503050406030204" pitchFamily="18" charset="0"/>
                            <a:cs typeface="Arial" panose="020B0604020202020204" pitchFamily="34" charset="0"/>
                          </a:rPr>
                          <m:t>1</m:t>
                        </m:r>
                      </m:num>
                      <m:den>
                        <m:r>
                          <a:rPr lang="es-ES" sz="3500" i="1">
                            <a:latin typeface="Cambria Math" panose="02040503050406030204" pitchFamily="18" charset="0"/>
                            <a:ea typeface="Cambria Math" panose="02040503050406030204" pitchFamily="18" charset="0"/>
                            <a:cs typeface="Arial" panose="020B0604020202020204" pitchFamily="34" charset="0"/>
                          </a:rPr>
                          <m:t>𝜎</m:t>
                        </m:r>
                      </m:den>
                    </m:f>
                  </m:oMath>
                </a14:m>
                <a:r>
                  <a:rPr lang="es-ES" sz="3500" dirty="0">
                    <a:latin typeface="Arial" panose="020B0604020202020204" pitchFamily="34" charset="0"/>
                    <a:cs typeface="Arial" panose="020B0604020202020204" pitchFamily="34" charset="0"/>
                  </a:rPr>
                  <a:t> la resistividad. </a:t>
                </a:r>
              </a:p>
              <a:p>
                <a:pPr marL="0" indent="0" algn="just">
                  <a:lnSpc>
                    <a:spcPct val="110000"/>
                  </a:lnSpc>
                  <a:buNone/>
                </a:pPr>
                <a:r>
                  <a:rPr lang="es-ES" sz="3500" dirty="0">
                    <a:latin typeface="Arial" panose="020B0604020202020204" pitchFamily="34" charset="0"/>
                    <a:cs typeface="Arial" panose="020B0604020202020204" pitchFamily="34" charset="0"/>
                  </a:rPr>
                  <a:t>Recordando que </a:t>
                </a:r>
                <a14:m>
                  <m:oMath xmlns:m="http://schemas.openxmlformats.org/officeDocument/2006/math">
                    <m:r>
                      <a:rPr lang="es-ES" sz="3500" b="0" i="1" smtClean="0">
                        <a:latin typeface="Cambria Math" panose="02040503050406030204" pitchFamily="18" charset="0"/>
                        <a:ea typeface="Cambria Math" panose="02040503050406030204" pitchFamily="18" charset="0"/>
                        <a:cs typeface="Arial" panose="020B0604020202020204" pitchFamily="34" charset="0"/>
                      </a:rPr>
                      <m:t>𝐸</m:t>
                    </m:r>
                    <m:r>
                      <a:rPr lang="es-ES" sz="3500" b="0" i="1" smtClean="0">
                        <a:latin typeface="Cambria Math" panose="02040503050406030204" pitchFamily="18" charset="0"/>
                        <a:ea typeface="Cambria Math" panose="02040503050406030204" pitchFamily="18" charset="0"/>
                        <a:cs typeface="Arial" panose="020B0604020202020204" pitchFamily="34" charset="0"/>
                      </a:rPr>
                      <m:t>=</m:t>
                    </m:r>
                    <m:f>
                      <m:fPr>
                        <m:ctrlPr>
                          <a:rPr lang="es-ES" sz="3500" b="0" i="1" smtClean="0">
                            <a:latin typeface="Cambria Math" panose="02040503050406030204" pitchFamily="18" charset="0"/>
                            <a:ea typeface="Cambria Math" panose="02040503050406030204" pitchFamily="18" charset="0"/>
                            <a:cs typeface="Arial" panose="020B0604020202020204" pitchFamily="34" charset="0"/>
                          </a:rPr>
                        </m:ctrlPr>
                      </m:fPr>
                      <m:num>
                        <m:r>
                          <a:rPr lang="es-ES" sz="3500" b="0" i="1" smtClean="0">
                            <a:latin typeface="Cambria Math" panose="02040503050406030204" pitchFamily="18" charset="0"/>
                            <a:ea typeface="Cambria Math" panose="02040503050406030204" pitchFamily="18" charset="0"/>
                            <a:cs typeface="Arial" panose="020B0604020202020204" pitchFamily="34" charset="0"/>
                          </a:rPr>
                          <m:t>𝑉</m:t>
                        </m:r>
                      </m:num>
                      <m:den>
                        <m:r>
                          <a:rPr lang="es-ES" sz="3500" b="0" i="1" smtClean="0">
                            <a:latin typeface="Cambria Math" panose="02040503050406030204" pitchFamily="18" charset="0"/>
                            <a:ea typeface="Cambria Math" panose="02040503050406030204" pitchFamily="18" charset="0"/>
                            <a:cs typeface="Arial" panose="020B0604020202020204" pitchFamily="34" charset="0"/>
                          </a:rPr>
                          <m:t>𝐿</m:t>
                        </m:r>
                      </m:den>
                    </m:f>
                  </m:oMath>
                </a14:m>
                <a:r>
                  <a:rPr lang="es-ES" sz="3500" dirty="0">
                    <a:latin typeface="Arial" panose="020B0604020202020204" pitchFamily="34" charset="0"/>
                    <a:cs typeface="Arial" panose="020B0604020202020204" pitchFamily="34" charset="0"/>
                  </a:rPr>
                  <a:t> , donde </a:t>
                </a:r>
                <a14:m>
                  <m:oMath xmlns:m="http://schemas.openxmlformats.org/officeDocument/2006/math">
                    <m:r>
                      <a:rPr lang="es-ES" sz="3500" i="1">
                        <a:latin typeface="Cambria Math" panose="02040503050406030204" pitchFamily="18" charset="0"/>
                        <a:ea typeface="Cambria Math" panose="02040503050406030204" pitchFamily="18" charset="0"/>
                        <a:cs typeface="Arial" panose="020B0604020202020204" pitchFamily="34" charset="0"/>
                      </a:rPr>
                      <m:t>𝐿</m:t>
                    </m:r>
                  </m:oMath>
                </a14:m>
                <a:r>
                  <a:rPr lang="es-ES" sz="3500" dirty="0">
                    <a:latin typeface="Arial" panose="020B0604020202020204" pitchFamily="34" charset="0"/>
                    <a:cs typeface="Arial" panose="020B0604020202020204" pitchFamily="34" charset="0"/>
                  </a:rPr>
                  <a:t> es longitud y </a:t>
                </a:r>
                <a14:m>
                  <m:oMath xmlns:m="http://schemas.openxmlformats.org/officeDocument/2006/math">
                    <m:r>
                      <a:rPr lang="es-ES" sz="3500" b="0" i="1" smtClean="0">
                        <a:latin typeface="Cambria Math" panose="02040503050406030204" pitchFamily="18" charset="0"/>
                        <a:ea typeface="Cambria Math" panose="02040503050406030204" pitchFamily="18" charset="0"/>
                        <a:cs typeface="Arial" panose="020B0604020202020204" pitchFamily="34" charset="0"/>
                      </a:rPr>
                      <m:t>𝑉</m:t>
                    </m:r>
                  </m:oMath>
                </a14:m>
                <a:r>
                  <a:rPr lang="es-ES" sz="3500" dirty="0">
                    <a:latin typeface="Arial" panose="020B0604020202020204" pitchFamily="34" charset="0"/>
                    <a:cs typeface="Arial" panose="020B0604020202020204" pitchFamily="34" charset="0"/>
                  </a:rPr>
                  <a:t> diferencia de potencial , como </a:t>
                </a:r>
                <a14:m>
                  <m:oMath xmlns:m="http://schemas.openxmlformats.org/officeDocument/2006/math">
                    <m:r>
                      <a:rPr lang="es-ES" sz="3500" i="1">
                        <a:latin typeface="Cambria Math" panose="02040503050406030204" pitchFamily="18" charset="0"/>
                        <a:ea typeface="Cambria Math" panose="02040503050406030204" pitchFamily="18" charset="0"/>
                        <a:cs typeface="Arial" panose="020B0604020202020204" pitchFamily="34" charset="0"/>
                      </a:rPr>
                      <m:t>𝐽</m:t>
                    </m:r>
                    <m:r>
                      <a:rPr lang="es-ES" sz="3500" b="0" i="1" smtClean="0">
                        <a:latin typeface="Cambria Math" panose="02040503050406030204" pitchFamily="18" charset="0"/>
                        <a:ea typeface="Cambria Math" panose="02040503050406030204" pitchFamily="18" charset="0"/>
                        <a:cs typeface="Arial" panose="020B0604020202020204" pitchFamily="34" charset="0"/>
                      </a:rPr>
                      <m:t>=</m:t>
                    </m:r>
                    <m:f>
                      <m:fPr>
                        <m:ctrlPr>
                          <a:rPr lang="es-ES" sz="3500" b="0" i="1" smtClean="0">
                            <a:latin typeface="Cambria Math" panose="02040503050406030204" pitchFamily="18" charset="0"/>
                            <a:ea typeface="Cambria Math" panose="02040503050406030204" pitchFamily="18" charset="0"/>
                            <a:cs typeface="Arial" panose="020B0604020202020204" pitchFamily="34" charset="0"/>
                          </a:rPr>
                        </m:ctrlPr>
                      </m:fPr>
                      <m:num>
                        <m:r>
                          <a:rPr lang="es-ES" sz="3500" b="0" i="1" smtClean="0">
                            <a:latin typeface="Cambria Math" panose="02040503050406030204" pitchFamily="18" charset="0"/>
                            <a:ea typeface="Cambria Math" panose="02040503050406030204" pitchFamily="18" charset="0"/>
                            <a:cs typeface="Arial" panose="020B0604020202020204" pitchFamily="34" charset="0"/>
                          </a:rPr>
                          <m:t>𝐼</m:t>
                        </m:r>
                      </m:num>
                      <m:den>
                        <m:r>
                          <a:rPr lang="es-ES" sz="3500" b="0" i="1" smtClean="0">
                            <a:latin typeface="Cambria Math" panose="02040503050406030204" pitchFamily="18" charset="0"/>
                            <a:ea typeface="Cambria Math" panose="02040503050406030204" pitchFamily="18" charset="0"/>
                            <a:cs typeface="Arial" panose="020B0604020202020204" pitchFamily="34" charset="0"/>
                          </a:rPr>
                          <m:t>𝐴</m:t>
                        </m:r>
                      </m:den>
                    </m:f>
                  </m:oMath>
                </a14:m>
                <a:r>
                  <a:rPr lang="es-ES" sz="3500" dirty="0">
                    <a:latin typeface="Arial" panose="020B0604020202020204" pitchFamily="34" charset="0"/>
                    <a:cs typeface="Arial" panose="020B0604020202020204" pitchFamily="34" charset="0"/>
                  </a:rPr>
                  <a:t> con </a:t>
                </a:r>
                <a14:m>
                  <m:oMath xmlns:m="http://schemas.openxmlformats.org/officeDocument/2006/math">
                    <m:r>
                      <m:rPr>
                        <m:sty m:val="p"/>
                      </m:rPr>
                      <a:rPr lang="es-ES" sz="3500" b="0" i="0" smtClean="0">
                        <a:latin typeface="Cambria Math" panose="02040503050406030204" pitchFamily="18" charset="0"/>
                        <a:ea typeface="Cambria Math" panose="02040503050406030204" pitchFamily="18" charset="0"/>
                        <a:cs typeface="Arial" panose="020B0604020202020204" pitchFamily="34" charset="0"/>
                      </a:rPr>
                      <m:t>I</m:t>
                    </m:r>
                  </m:oMath>
                </a14:m>
                <a:r>
                  <a:rPr lang="es-ES" sz="3500" dirty="0">
                    <a:latin typeface="Arial" panose="020B0604020202020204" pitchFamily="34" charset="0"/>
                    <a:cs typeface="Arial" panose="020B0604020202020204" pitchFamily="34" charset="0"/>
                  </a:rPr>
                  <a:t> corriente y </a:t>
                </a:r>
                <a14:m>
                  <m:oMath xmlns:m="http://schemas.openxmlformats.org/officeDocument/2006/math">
                    <m:r>
                      <a:rPr lang="es-ES" sz="3500" b="0" i="1" smtClean="0">
                        <a:latin typeface="Cambria Math" panose="02040503050406030204" pitchFamily="18" charset="0"/>
                        <a:ea typeface="Cambria Math" panose="02040503050406030204" pitchFamily="18" charset="0"/>
                        <a:cs typeface="Arial" panose="020B0604020202020204" pitchFamily="34" charset="0"/>
                      </a:rPr>
                      <m:t>𝐴</m:t>
                    </m:r>
                  </m:oMath>
                </a14:m>
                <a:r>
                  <a:rPr lang="es-ES" sz="3500" dirty="0">
                    <a:latin typeface="Arial" panose="020B0604020202020204" pitchFamily="34" charset="0"/>
                    <a:cs typeface="Arial" panose="020B0604020202020204" pitchFamily="34" charset="0"/>
                  </a:rPr>
                  <a:t> área, luego la resistencia eléctrica la podemos escribir , reemplazando</a:t>
                </a:r>
              </a:p>
              <a:p>
                <a:pPr marL="0" indent="0" algn="just">
                  <a:lnSpc>
                    <a:spcPct val="110000"/>
                  </a:lnSpc>
                  <a:buNone/>
                </a:pPr>
                <a14:m>
                  <m:oMathPara xmlns:m="http://schemas.openxmlformats.org/officeDocument/2006/math">
                    <m:oMathParaPr>
                      <m:jc m:val="centerGroup"/>
                    </m:oMathParaPr>
                    <m:oMath xmlns:m="http://schemas.openxmlformats.org/officeDocument/2006/math">
                      <m:r>
                        <a:rPr lang="es-ES" sz="3500" b="0" i="1" smtClean="0">
                          <a:latin typeface="Cambria Math" panose="02040503050406030204" pitchFamily="18" charset="0"/>
                          <a:cs typeface="Arial" panose="020B0604020202020204" pitchFamily="34" charset="0"/>
                        </a:rPr>
                        <m:t>𝑅</m:t>
                      </m:r>
                      <m:r>
                        <a:rPr lang="es-ES" sz="3500" b="0" i="1" smtClean="0">
                          <a:latin typeface="Cambria Math" panose="02040503050406030204" pitchFamily="18" charset="0"/>
                          <a:cs typeface="Arial" panose="020B0604020202020204" pitchFamily="34" charset="0"/>
                        </a:rPr>
                        <m:t>=</m:t>
                      </m:r>
                      <m:f>
                        <m:fPr>
                          <m:ctrlPr>
                            <a:rPr lang="es-ES" sz="3500" b="0" i="1" smtClean="0">
                              <a:latin typeface="Cambria Math" panose="02040503050406030204" pitchFamily="18" charset="0"/>
                              <a:cs typeface="Arial" panose="020B0604020202020204" pitchFamily="34" charset="0"/>
                            </a:rPr>
                          </m:ctrlPr>
                        </m:fPr>
                        <m:num>
                          <m:r>
                            <a:rPr lang="es-ES" sz="3500" b="0" i="1" smtClean="0">
                              <a:latin typeface="Cambria Math" panose="02040503050406030204" pitchFamily="18" charset="0"/>
                              <a:cs typeface="Arial" panose="020B0604020202020204" pitchFamily="34" charset="0"/>
                            </a:rPr>
                            <m:t>𝑉</m:t>
                          </m:r>
                        </m:num>
                        <m:den>
                          <m:r>
                            <a:rPr lang="es-ES" sz="3500" b="0" i="1" smtClean="0">
                              <a:latin typeface="Cambria Math" panose="02040503050406030204" pitchFamily="18" charset="0"/>
                              <a:cs typeface="Arial" panose="020B0604020202020204" pitchFamily="34" charset="0"/>
                            </a:rPr>
                            <m:t>𝐼</m:t>
                          </m:r>
                        </m:den>
                      </m:f>
                      <m:r>
                        <a:rPr lang="es-ES" sz="3500" b="0" i="1" smtClean="0">
                          <a:latin typeface="Cambria Math" panose="02040503050406030204" pitchFamily="18" charset="0"/>
                          <a:cs typeface="Arial" panose="020B0604020202020204" pitchFamily="34" charset="0"/>
                        </a:rPr>
                        <m:t>=</m:t>
                      </m:r>
                      <m:f>
                        <m:fPr>
                          <m:ctrlPr>
                            <a:rPr lang="es-ES" sz="3500" b="0" i="1" smtClean="0">
                              <a:latin typeface="Cambria Math" panose="02040503050406030204" pitchFamily="18" charset="0"/>
                              <a:cs typeface="Arial" panose="020B0604020202020204" pitchFamily="34" charset="0"/>
                            </a:rPr>
                          </m:ctrlPr>
                        </m:fPr>
                        <m:num>
                          <m:r>
                            <a:rPr lang="es-ES" sz="3500" b="0" i="1" smtClean="0">
                              <a:latin typeface="Cambria Math" panose="02040503050406030204" pitchFamily="18" charset="0"/>
                              <a:cs typeface="Arial" panose="020B0604020202020204" pitchFamily="34" charset="0"/>
                            </a:rPr>
                            <m:t>𝐸𝐿</m:t>
                          </m:r>
                        </m:num>
                        <m:den>
                          <m:r>
                            <a:rPr lang="es-ES" sz="3500" b="0" i="1" smtClean="0">
                              <a:latin typeface="Cambria Math" panose="02040503050406030204" pitchFamily="18" charset="0"/>
                              <a:cs typeface="Arial" panose="020B0604020202020204" pitchFamily="34" charset="0"/>
                            </a:rPr>
                            <m:t>𝐽𝐴</m:t>
                          </m:r>
                        </m:den>
                      </m:f>
                      <m:r>
                        <a:rPr lang="es-ES" sz="3500" b="0" i="1" smtClean="0">
                          <a:latin typeface="Cambria Math" panose="02040503050406030204" pitchFamily="18" charset="0"/>
                          <a:cs typeface="Arial" panose="020B0604020202020204" pitchFamily="34" charset="0"/>
                        </a:rPr>
                        <m:t>=</m:t>
                      </m:r>
                      <m:f>
                        <m:fPr>
                          <m:ctrlPr>
                            <a:rPr lang="es-ES" sz="3500" b="0" i="1" smtClean="0">
                              <a:latin typeface="Cambria Math" panose="02040503050406030204" pitchFamily="18" charset="0"/>
                              <a:cs typeface="Arial" panose="020B0604020202020204" pitchFamily="34" charset="0"/>
                            </a:rPr>
                          </m:ctrlPr>
                        </m:fPr>
                        <m:num>
                          <m:r>
                            <a:rPr lang="es-ES" sz="3500" b="0" i="1" smtClean="0">
                              <a:latin typeface="Cambria Math" panose="02040503050406030204" pitchFamily="18" charset="0"/>
                              <a:cs typeface="Arial" panose="020B0604020202020204" pitchFamily="34" charset="0"/>
                            </a:rPr>
                            <m:t>𝐸𝐿</m:t>
                          </m:r>
                        </m:num>
                        <m:den>
                          <m:r>
                            <a:rPr lang="es-ES" sz="3500" i="1">
                              <a:latin typeface="Cambria Math" panose="02040503050406030204" pitchFamily="18" charset="0"/>
                              <a:ea typeface="Cambria Math" panose="02040503050406030204" pitchFamily="18" charset="0"/>
                              <a:cs typeface="Arial" panose="020B0604020202020204" pitchFamily="34" charset="0"/>
                            </a:rPr>
                            <m:t>𝜎</m:t>
                          </m:r>
                          <m:r>
                            <a:rPr lang="es-ES" sz="3500" b="0" i="1" smtClean="0">
                              <a:latin typeface="Cambria Math" panose="02040503050406030204" pitchFamily="18" charset="0"/>
                              <a:ea typeface="Cambria Math" panose="02040503050406030204" pitchFamily="18" charset="0"/>
                              <a:cs typeface="Arial" panose="020B0604020202020204" pitchFamily="34" charset="0"/>
                            </a:rPr>
                            <m:t>𝐸𝐴</m:t>
                          </m:r>
                        </m:den>
                      </m:f>
                      <m:r>
                        <a:rPr lang="es-ES" sz="3500" b="0" i="1" smtClean="0">
                          <a:latin typeface="Cambria Math" panose="02040503050406030204" pitchFamily="18" charset="0"/>
                          <a:cs typeface="Arial" panose="020B0604020202020204" pitchFamily="34" charset="0"/>
                        </a:rPr>
                        <m:t>=</m:t>
                      </m:r>
                      <m:f>
                        <m:fPr>
                          <m:ctrlPr>
                            <a:rPr lang="es-ES" sz="3500" b="0" i="1" smtClean="0">
                              <a:latin typeface="Cambria Math" panose="02040503050406030204" pitchFamily="18" charset="0"/>
                              <a:cs typeface="Arial" panose="020B0604020202020204" pitchFamily="34" charset="0"/>
                            </a:rPr>
                          </m:ctrlPr>
                        </m:fPr>
                        <m:num>
                          <m:r>
                            <a:rPr lang="es-ES" sz="3500" b="0" i="1" smtClean="0">
                              <a:latin typeface="Cambria Math" panose="02040503050406030204" pitchFamily="18" charset="0"/>
                              <a:cs typeface="Arial" panose="020B0604020202020204" pitchFamily="34" charset="0"/>
                            </a:rPr>
                            <m:t>𝐿</m:t>
                          </m:r>
                        </m:num>
                        <m:den>
                          <m:r>
                            <a:rPr lang="es-ES" sz="3500" i="1">
                              <a:latin typeface="Cambria Math" panose="02040503050406030204" pitchFamily="18" charset="0"/>
                              <a:ea typeface="Cambria Math" panose="02040503050406030204" pitchFamily="18" charset="0"/>
                              <a:cs typeface="Arial" panose="020B0604020202020204" pitchFamily="34" charset="0"/>
                            </a:rPr>
                            <m:t>𝜎</m:t>
                          </m:r>
                          <m:r>
                            <a:rPr lang="es-ES" sz="3500" b="0" i="1" smtClean="0">
                              <a:latin typeface="Cambria Math" panose="02040503050406030204" pitchFamily="18" charset="0"/>
                              <a:ea typeface="Cambria Math" panose="02040503050406030204" pitchFamily="18" charset="0"/>
                              <a:cs typeface="Arial" panose="020B0604020202020204" pitchFamily="34" charset="0"/>
                            </a:rPr>
                            <m:t>𝐴</m:t>
                          </m:r>
                        </m:den>
                      </m:f>
                    </m:oMath>
                  </m:oMathPara>
                </a14:m>
                <a:endParaRPr lang="es-ES" sz="3500" dirty="0">
                  <a:latin typeface="Arial" panose="020B0604020202020204" pitchFamily="34" charset="0"/>
                  <a:cs typeface="Arial" panose="020B0604020202020204" pitchFamily="34" charset="0"/>
                </a:endParaRPr>
              </a:p>
              <a:p>
                <a:pPr marL="0" indent="0" algn="just">
                  <a:lnSpc>
                    <a:spcPct val="110000"/>
                  </a:lnSpc>
                  <a:buNone/>
                </a:pPr>
                <a:endParaRPr lang="es-ES" sz="3500" dirty="0">
                  <a:latin typeface="Arial" panose="020B0604020202020204" pitchFamily="34" charset="0"/>
                  <a:cs typeface="Arial" panose="020B0604020202020204" pitchFamily="34" charset="0"/>
                </a:endParaRPr>
              </a:p>
              <a:p>
                <a:pPr marL="0" indent="0" algn="just">
                  <a:buNone/>
                </a:pPr>
                <a:endParaRPr lang="es-ES" sz="3200" dirty="0">
                  <a:latin typeface="Arial" panose="020B0604020202020204" pitchFamily="34" charset="0"/>
                  <a:cs typeface="Arial" panose="020B0604020202020204" pitchFamily="34" charset="0"/>
                </a:endParaRPr>
              </a:p>
            </p:txBody>
          </p:sp>
        </mc:Choice>
        <mc:Fallback>
          <p:sp>
            <p:nvSpPr>
              <p:cNvPr id="3" name="Marcador de contenido 2">
                <a:extLst>
                  <a:ext uri="{FF2B5EF4-FFF2-40B4-BE49-F238E27FC236}">
                    <a16:creationId xmlns:a16="http://schemas.microsoft.com/office/drawing/2014/main" xmlns="" xmlns:a14="http://schemas.microsoft.com/office/drawing/2010/main" id="{98CF04F1-1C4D-4181-9B29-D876007B9BDE}"/>
                  </a:ext>
                </a:extLst>
              </p:cNvPr>
              <p:cNvSpPr>
                <a:spLocks noGrp="1" noRot="1" noChangeAspect="1" noMove="1" noResize="1" noEditPoints="1" noAdjustHandles="1" noChangeArrowheads="1" noChangeShapeType="1" noTextEdit="1"/>
              </p:cNvSpPr>
              <p:nvPr>
                <p:ph idx="1"/>
              </p:nvPr>
            </p:nvSpPr>
            <p:spPr>
              <a:xfrm>
                <a:off x="263237" y="471056"/>
                <a:ext cx="11665526" cy="6402964"/>
              </a:xfrm>
              <a:blipFill>
                <a:blip r:embed="rId2" cstate="print"/>
                <a:stretch>
                  <a:fillRect l="-313" t="-666" r="-366"/>
                </a:stretch>
              </a:blipFill>
            </p:spPr>
            <p:txBody>
              <a:bodyPr/>
              <a:lstStyle/>
              <a:p>
                <a:r>
                  <a:rPr lang="es-ES">
                    <a:noFill/>
                  </a:rPr>
                  <a:t> </a:t>
                </a:r>
              </a:p>
            </p:txBody>
          </p:sp>
        </mc:Fallback>
      </mc:AlternateContent>
    </p:spTree>
    <p:extLst>
      <p:ext uri="{BB962C8B-B14F-4D97-AF65-F5344CB8AC3E}">
        <p14:creationId xmlns:p14="http://schemas.microsoft.com/office/powerpoint/2010/main" xmlns="" val="2995419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274DCF6-786E-42A0-BAE5-1E85FAF610CD}"/>
              </a:ext>
            </a:extLst>
          </p:cNvPr>
          <p:cNvSpPr>
            <a:spLocks noGrp="1"/>
          </p:cNvSpPr>
          <p:nvPr>
            <p:ph type="title"/>
          </p:nvPr>
        </p:nvSpPr>
        <p:spPr>
          <a:xfrm>
            <a:off x="838200" y="83127"/>
            <a:ext cx="10515600" cy="623455"/>
          </a:xfrm>
        </p:spPr>
        <p:txBody>
          <a:bodyPr>
            <a:normAutofit fontScale="90000"/>
          </a:bodyPr>
          <a:lstStyle/>
          <a:p>
            <a:pPr algn="ctr"/>
            <a:r>
              <a:rPr lang="es-ES" sz="3200" b="1" dirty="0">
                <a:solidFill>
                  <a:srgbClr val="FF0000"/>
                </a:solidFill>
                <a:latin typeface="Arial" panose="020B0604020202020204" pitchFamily="34" charset="0"/>
                <a:cs typeface="Arial" panose="020B0604020202020204" pitchFamily="34" charset="0"/>
              </a:rPr>
              <a:t>Conductividad eléctrica,</a:t>
            </a:r>
            <a:r>
              <a:rPr lang="es-ES" sz="3200" b="1" dirty="0">
                <a:latin typeface="Arial" panose="020B0604020202020204" pitchFamily="34" charset="0"/>
                <a:cs typeface="Arial" panose="020B0604020202020204" pitchFamily="34" charset="0"/>
              </a:rPr>
              <a:t> </a:t>
            </a:r>
            <a:r>
              <a:rPr lang="es-ES" sz="3200" b="1" dirty="0">
                <a:solidFill>
                  <a:srgbClr val="FF0000"/>
                </a:solidFill>
                <a:latin typeface="Arial" panose="020B0604020202020204" pitchFamily="34" charset="0"/>
                <a:cs typeface="Arial" panose="020B0604020202020204" pitchFamily="34" charset="0"/>
              </a:rPr>
              <a:t>magnetoresistencia “normal”</a:t>
            </a:r>
            <a:endParaRPr lang="es-ES" sz="3200" dirty="0">
              <a:solidFill>
                <a:srgbClr val="FF0000"/>
              </a:solidFill>
            </a:endParaRPr>
          </a:p>
        </p:txBody>
      </p:sp>
      <mc:AlternateContent xmlns:mc="http://schemas.openxmlformats.org/markup-compatibility/2006">
        <mc:Choice xmlns:a14="http://schemas.microsoft.com/office/drawing/2010/main" xmlns="" Requires="a14">
          <p:sp>
            <p:nvSpPr>
              <p:cNvPr id="3" name="Marcador de contenido 2">
                <a:extLst>
                  <a:ext uri="{FF2B5EF4-FFF2-40B4-BE49-F238E27FC236}">
                    <a16:creationId xmlns:a16="http://schemas.microsoft.com/office/drawing/2014/main" id="{3105C0DB-CA63-45C0-A795-B8A777B2C1CC}"/>
                  </a:ext>
                </a:extLst>
              </p:cNvPr>
              <p:cNvSpPr>
                <a:spLocks noGrp="1"/>
              </p:cNvSpPr>
              <p:nvPr>
                <p:ph idx="1"/>
              </p:nvPr>
            </p:nvSpPr>
            <p:spPr>
              <a:xfrm>
                <a:off x="193961" y="706582"/>
                <a:ext cx="8416638" cy="6151418"/>
              </a:xfrm>
            </p:spPr>
            <p:txBody>
              <a:bodyPr>
                <a:normAutofit fontScale="62500" lnSpcReduction="20000"/>
              </a:bodyPr>
              <a:lstStyle/>
              <a:p>
                <a:pPr marL="0" indent="0" algn="just">
                  <a:lnSpc>
                    <a:spcPct val="100000"/>
                  </a:lnSpc>
                  <a:buNone/>
                </a:pPr>
                <a:r>
                  <a:rPr lang="es-ES" dirty="0">
                    <a:latin typeface="Arial" panose="020B0604020202020204" pitchFamily="34" charset="0"/>
                    <a:cs typeface="Arial" panose="020B0604020202020204" pitchFamily="34" charset="0"/>
                  </a:rPr>
                  <a:t>Si introducimos un campo magnético externo, los electrones viajan de manera individual en trayectorias onduladas, La componente magnética de la fuerza de Lorentz </a:t>
                </a:r>
                <a14:m>
                  <m:oMath xmlns:m="http://schemas.openxmlformats.org/officeDocument/2006/math">
                    <m:r>
                      <a:rPr lang="es-ES" b="0" i="0" smtClean="0">
                        <a:latin typeface="Cambria Math" panose="02040503050406030204" pitchFamily="18" charset="0"/>
                      </a:rPr>
                      <m:t>(</m:t>
                    </m:r>
                    <m:acc>
                      <m:accPr>
                        <m:chr m:val="⃗"/>
                        <m:ctrlPr>
                          <a:rPr lang="es-ES" b="0" i="1" smtClean="0">
                            <a:latin typeface="Cambria Math" panose="02040503050406030204" pitchFamily="18" charset="0"/>
                          </a:rPr>
                        </m:ctrlPr>
                      </m:accPr>
                      <m:e>
                        <m:r>
                          <a:rPr lang="es-ES" b="0" i="1" smtClean="0">
                            <a:latin typeface="Cambria Math" panose="02040503050406030204" pitchFamily="18" charset="0"/>
                          </a:rPr>
                          <m:t>𝑓</m:t>
                        </m:r>
                      </m:e>
                    </m:acc>
                    <m:r>
                      <a:rPr lang="es-ES" b="0" i="0" smtClean="0">
                        <a:latin typeface="Cambria Math" panose="02040503050406030204" pitchFamily="18" charset="0"/>
                      </a:rPr>
                      <m:t>=</m:t>
                    </m:r>
                    <m:r>
                      <a:rPr lang="es-ES" b="0" i="1" smtClean="0">
                        <a:latin typeface="Cambria Math" panose="02040503050406030204" pitchFamily="18" charset="0"/>
                      </a:rPr>
                      <m:t>−</m:t>
                    </m:r>
                    <m:r>
                      <a:rPr lang="es-ES" b="0" i="1" smtClean="0">
                        <a:latin typeface="Cambria Math" panose="02040503050406030204" pitchFamily="18" charset="0"/>
                      </a:rPr>
                      <m:t>𝑒</m:t>
                    </m:r>
                    <m:acc>
                      <m:accPr>
                        <m:chr m:val="⃗"/>
                        <m:ctrlPr>
                          <a:rPr lang="es-ES" b="0" i="1" smtClean="0">
                            <a:latin typeface="Cambria Math" panose="02040503050406030204" pitchFamily="18" charset="0"/>
                          </a:rPr>
                        </m:ctrlPr>
                      </m:accPr>
                      <m:e>
                        <m:r>
                          <a:rPr lang="es-ES" b="0" i="1" smtClean="0">
                            <a:latin typeface="Cambria Math" panose="02040503050406030204" pitchFamily="18" charset="0"/>
                          </a:rPr>
                          <m:t>𝑣</m:t>
                        </m:r>
                      </m:e>
                    </m:acc>
                    <m:r>
                      <a:rPr lang="es-ES" b="0" i="1" smtClean="0">
                        <a:latin typeface="Cambria Math" panose="02040503050406030204" pitchFamily="18" charset="0"/>
                        <a:ea typeface="Cambria Math" panose="02040503050406030204" pitchFamily="18" charset="0"/>
                      </a:rPr>
                      <m:t>∧</m:t>
                    </m:r>
                    <m:acc>
                      <m:accPr>
                        <m:chr m:val="⃗"/>
                        <m:ctrlPr>
                          <a:rPr lang="es-ES" b="0" i="1" smtClean="0">
                            <a:latin typeface="Cambria Math" panose="02040503050406030204" pitchFamily="18" charset="0"/>
                            <a:ea typeface="Cambria Math" panose="02040503050406030204" pitchFamily="18" charset="0"/>
                          </a:rPr>
                        </m:ctrlPr>
                      </m:accPr>
                      <m:e>
                        <m:r>
                          <a:rPr lang="es-ES" b="0" i="1" smtClean="0">
                            <a:latin typeface="Cambria Math" panose="02040503050406030204" pitchFamily="18" charset="0"/>
                            <a:ea typeface="Cambria Math" panose="02040503050406030204" pitchFamily="18" charset="0"/>
                          </a:rPr>
                          <m:t>𝐻</m:t>
                        </m:r>
                      </m:e>
                    </m:acc>
                    <m:r>
                      <a:rPr lang="es-ES" b="0" i="1" smtClean="0">
                        <a:latin typeface="Cambria Math" panose="02040503050406030204" pitchFamily="18" charset="0"/>
                      </a:rPr>
                      <m:t>)</m:t>
                    </m:r>
                  </m:oMath>
                </a14:m>
                <a:r>
                  <a:rPr lang="es-ES" dirty="0">
                    <a:latin typeface="Arial" panose="020B0604020202020204" pitchFamily="34" charset="0"/>
                    <a:cs typeface="Arial" panose="020B0604020202020204" pitchFamily="34" charset="0"/>
                  </a:rPr>
                  <a:t> provoca este comportamiento de los electrones haciendo que viajen una distancia mayor y, a su vez, incrementando la cantidad de eventos de dispersión. Sabemos de mecánica:</a:t>
                </a:r>
              </a:p>
              <a:p>
                <a:pPr marL="0" indent="0" algn="ctr">
                  <a:lnSpc>
                    <a:spcPct val="100000"/>
                  </a:lnSpc>
                  <a:buNone/>
                </a:pPr>
                <a14:m>
                  <m:oMath xmlns:m="http://schemas.openxmlformats.org/officeDocument/2006/math">
                    <m:acc>
                      <m:accPr>
                        <m:chr m:val="⃗"/>
                        <m:ctrlPr>
                          <a:rPr lang="es-ES" i="1" smtClean="0">
                            <a:latin typeface="Cambria Math" panose="02040503050406030204" pitchFamily="18" charset="0"/>
                          </a:rPr>
                        </m:ctrlPr>
                      </m:accPr>
                      <m:e>
                        <m:r>
                          <a:rPr lang="es-ES" b="0" i="1" smtClean="0">
                            <a:latin typeface="Cambria Math" panose="02040503050406030204" pitchFamily="18" charset="0"/>
                          </a:rPr>
                          <m:t>𝑓</m:t>
                        </m:r>
                      </m:e>
                    </m:acc>
                    <m:r>
                      <a:rPr lang="es-ES">
                        <a:latin typeface="Cambria Math" panose="02040503050406030204" pitchFamily="18" charset="0"/>
                      </a:rPr>
                      <m:t>=</m:t>
                    </m:r>
                    <m:r>
                      <a:rPr lang="es-ES" i="1">
                        <a:latin typeface="Cambria Math" panose="02040503050406030204" pitchFamily="18" charset="0"/>
                      </a:rPr>
                      <m:t>−</m:t>
                    </m:r>
                    <m:r>
                      <a:rPr lang="es-ES" i="1">
                        <a:latin typeface="Cambria Math" panose="02040503050406030204" pitchFamily="18" charset="0"/>
                      </a:rPr>
                      <m:t>𝑒</m:t>
                    </m:r>
                    <m:acc>
                      <m:accPr>
                        <m:chr m:val="⃗"/>
                        <m:ctrlPr>
                          <a:rPr lang="es-ES" i="1">
                            <a:latin typeface="Cambria Math" panose="02040503050406030204" pitchFamily="18" charset="0"/>
                          </a:rPr>
                        </m:ctrlPr>
                      </m:accPr>
                      <m:e>
                        <m:r>
                          <a:rPr lang="es-ES" i="1">
                            <a:latin typeface="Cambria Math" panose="02040503050406030204" pitchFamily="18" charset="0"/>
                          </a:rPr>
                          <m:t>𝑣</m:t>
                        </m:r>
                      </m:e>
                    </m:acc>
                    <m:r>
                      <a:rPr lang="es-ES" i="1">
                        <a:latin typeface="Cambria Math" panose="02040503050406030204" pitchFamily="18" charset="0"/>
                        <a:ea typeface="Cambria Math" panose="02040503050406030204" pitchFamily="18" charset="0"/>
                      </a:rPr>
                      <m:t>∧</m:t>
                    </m:r>
                    <m:acc>
                      <m:accPr>
                        <m:chr m:val="⃗"/>
                        <m:ctrlPr>
                          <a:rPr lang="es-ES" i="1">
                            <a:latin typeface="Cambria Math" panose="02040503050406030204" pitchFamily="18" charset="0"/>
                            <a:ea typeface="Cambria Math" panose="02040503050406030204" pitchFamily="18" charset="0"/>
                          </a:rPr>
                        </m:ctrlPr>
                      </m:accPr>
                      <m:e>
                        <m:r>
                          <a:rPr lang="es-ES" i="1">
                            <a:latin typeface="Cambria Math" panose="02040503050406030204" pitchFamily="18" charset="0"/>
                            <a:ea typeface="Cambria Math" panose="02040503050406030204" pitchFamily="18" charset="0"/>
                          </a:rPr>
                          <m:t>𝐻</m:t>
                        </m:r>
                      </m:e>
                    </m:acc>
                    <m:r>
                      <a:rPr lang="es-ES"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𝑓</m:t>
                    </m:r>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𝑒𝑣𝐻</m:t>
                    </m:r>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𝑚𝑎</m:t>
                    </m:r>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𝑚</m:t>
                    </m:r>
                    <m:sSup>
                      <m:sSupPr>
                        <m:ctrlPr>
                          <a:rPr lang="es-ES" b="0" i="1" smtClean="0">
                            <a:latin typeface="Cambria Math" panose="02040503050406030204" pitchFamily="18" charset="0"/>
                            <a:ea typeface="Cambria Math" panose="02040503050406030204" pitchFamily="18" charset="0"/>
                          </a:rPr>
                        </m:ctrlPr>
                      </m:sSupPr>
                      <m:e>
                        <m:r>
                          <a:rPr lang="es-ES" b="0" i="1" smtClean="0">
                            <a:latin typeface="Cambria Math" panose="02040503050406030204" pitchFamily="18" charset="0"/>
                            <a:ea typeface="Cambria Math" panose="02040503050406030204" pitchFamily="18" charset="0"/>
                          </a:rPr>
                          <m:t>𝜔</m:t>
                        </m:r>
                      </m:e>
                      <m:sup>
                        <m:r>
                          <a:rPr lang="es-ES" b="0" i="1" smtClean="0">
                            <a:latin typeface="Cambria Math" panose="02040503050406030204" pitchFamily="18" charset="0"/>
                            <a:ea typeface="Cambria Math" panose="02040503050406030204" pitchFamily="18" charset="0"/>
                          </a:rPr>
                          <m:t>2</m:t>
                        </m:r>
                      </m:sup>
                    </m:sSup>
                    <m:r>
                      <a:rPr lang="es-ES" b="0" i="1" smtClean="0">
                        <a:latin typeface="Cambria Math" panose="02040503050406030204" pitchFamily="18" charset="0"/>
                        <a:ea typeface="Cambria Math" panose="02040503050406030204" pitchFamily="18" charset="0"/>
                      </a:rPr>
                      <m:t>𝑟</m:t>
                    </m:r>
                  </m:oMath>
                </a14:m>
                <a:r>
                  <a:rPr lang="es-ES" dirty="0">
                    <a:latin typeface="Arial" panose="020B0604020202020204" pitchFamily="34" charset="0"/>
                    <a:cs typeface="Arial" panose="020B0604020202020204" pitchFamily="34" charset="0"/>
                  </a:rPr>
                  <a:t> </a:t>
                </a:r>
              </a:p>
              <a:p>
                <a:pPr marL="0" indent="0" algn="ctr">
                  <a:lnSpc>
                    <a:spcPct val="100000"/>
                  </a:lnSpc>
                  <a:buNone/>
                </a:pPr>
                <a14:m>
                  <m:oMathPara xmlns:m="http://schemas.openxmlformats.org/officeDocument/2006/math">
                    <m:oMathParaPr>
                      <m:jc m:val="centerGroup"/>
                    </m:oMathParaPr>
                    <m:oMath xmlns:m="http://schemas.openxmlformats.org/officeDocument/2006/math">
                      <m:sSup>
                        <m:sSupPr>
                          <m:ctrlPr>
                            <a:rPr lang="es-ES" i="1">
                              <a:latin typeface="Cambria Math" panose="02040503050406030204" pitchFamily="18" charset="0"/>
                              <a:ea typeface="Cambria Math" panose="02040503050406030204" pitchFamily="18" charset="0"/>
                            </a:rPr>
                          </m:ctrlPr>
                        </m:sSupPr>
                        <m:e>
                          <m:r>
                            <a:rPr lang="es-ES" i="1">
                              <a:latin typeface="Cambria Math" panose="02040503050406030204" pitchFamily="18" charset="0"/>
                              <a:ea typeface="Cambria Math" panose="02040503050406030204" pitchFamily="18" charset="0"/>
                            </a:rPr>
                            <m:t>𝜔</m:t>
                          </m:r>
                        </m:e>
                        <m:sup>
                          <m:r>
                            <a:rPr lang="es-ES" i="1">
                              <a:latin typeface="Cambria Math" panose="02040503050406030204" pitchFamily="18" charset="0"/>
                              <a:ea typeface="Cambria Math" panose="02040503050406030204" pitchFamily="18" charset="0"/>
                            </a:rPr>
                            <m:t>2</m:t>
                          </m:r>
                        </m:sup>
                      </m:sSup>
                      <m:r>
                        <a:rPr lang="es-ES" i="1">
                          <a:latin typeface="Cambria Math" panose="02040503050406030204" pitchFamily="18" charset="0"/>
                          <a:ea typeface="Cambria Math" panose="02040503050406030204" pitchFamily="18" charset="0"/>
                        </a:rPr>
                        <m:t>𝑟</m:t>
                      </m:r>
                      <m:r>
                        <a:rPr lang="es-ES" b="0" i="1" smtClean="0">
                          <a:latin typeface="Cambria Math" panose="02040503050406030204" pitchFamily="18" charset="0"/>
                          <a:cs typeface="Arial" panose="020B0604020202020204" pitchFamily="34" charset="0"/>
                        </a:rPr>
                        <m:t>=</m:t>
                      </m:r>
                      <m:f>
                        <m:fPr>
                          <m:ctrlPr>
                            <a:rPr lang="es-ES" i="1" smtClean="0">
                              <a:latin typeface="Cambria Math" panose="02040503050406030204" pitchFamily="18" charset="0"/>
                              <a:cs typeface="Arial" panose="020B0604020202020204" pitchFamily="34" charset="0"/>
                            </a:rPr>
                          </m:ctrlPr>
                        </m:fPr>
                        <m:num>
                          <m:r>
                            <a:rPr lang="es-ES" i="1">
                              <a:latin typeface="Cambria Math" panose="02040503050406030204" pitchFamily="18" charset="0"/>
                              <a:ea typeface="Cambria Math" panose="02040503050406030204" pitchFamily="18" charset="0"/>
                            </a:rPr>
                            <m:t>𝑒𝑣𝐻</m:t>
                          </m:r>
                        </m:num>
                        <m:den>
                          <m:r>
                            <a:rPr lang="es-ES" b="0" i="1" smtClean="0">
                              <a:latin typeface="Cambria Math" panose="02040503050406030204" pitchFamily="18" charset="0"/>
                              <a:cs typeface="Arial" panose="020B0604020202020204" pitchFamily="34" charset="0"/>
                            </a:rPr>
                            <m:t>𝑚</m:t>
                          </m:r>
                        </m:den>
                      </m:f>
                      <m:r>
                        <a:rPr lang="es-ES" b="0" i="1" smtClean="0">
                          <a:latin typeface="Cambria Math" panose="02040503050406030204" pitchFamily="18" charset="0"/>
                          <a:cs typeface="Arial" panose="020B0604020202020204" pitchFamily="34" charset="0"/>
                        </a:rPr>
                        <m:t>=</m:t>
                      </m:r>
                      <m:f>
                        <m:fPr>
                          <m:ctrlPr>
                            <a:rPr lang="es-ES" b="0" i="1" smtClean="0">
                              <a:latin typeface="Cambria Math" panose="02040503050406030204" pitchFamily="18" charset="0"/>
                              <a:cs typeface="Arial" panose="020B0604020202020204" pitchFamily="34" charset="0"/>
                            </a:rPr>
                          </m:ctrlPr>
                        </m:fPr>
                        <m:num>
                          <m:r>
                            <a:rPr lang="es-ES" b="0" i="1" smtClean="0">
                              <a:latin typeface="Cambria Math" panose="02040503050406030204" pitchFamily="18" charset="0"/>
                              <a:cs typeface="Arial" panose="020B0604020202020204" pitchFamily="34" charset="0"/>
                            </a:rPr>
                            <m:t>𝑒</m:t>
                          </m:r>
                          <m:r>
                            <a:rPr lang="es-ES" b="0" i="1" smtClean="0">
                              <a:latin typeface="Cambria Math" panose="02040503050406030204" pitchFamily="18" charset="0"/>
                              <a:ea typeface="Cambria Math" panose="02040503050406030204" pitchFamily="18" charset="0"/>
                              <a:cs typeface="Arial" panose="020B0604020202020204" pitchFamily="34" charset="0"/>
                            </a:rPr>
                            <m:t>𝜔</m:t>
                          </m:r>
                          <m:r>
                            <a:rPr lang="es-ES" b="0" i="1" smtClean="0">
                              <a:latin typeface="Cambria Math" panose="02040503050406030204" pitchFamily="18" charset="0"/>
                              <a:ea typeface="Cambria Math" panose="02040503050406030204" pitchFamily="18" charset="0"/>
                              <a:cs typeface="Arial" panose="020B0604020202020204" pitchFamily="34" charset="0"/>
                            </a:rPr>
                            <m:t>𝑟𝐻</m:t>
                          </m:r>
                        </m:num>
                        <m:den>
                          <m:r>
                            <a:rPr lang="es-ES" b="0" i="1" smtClean="0">
                              <a:latin typeface="Cambria Math" panose="02040503050406030204" pitchFamily="18" charset="0"/>
                              <a:cs typeface="Arial" panose="020B0604020202020204" pitchFamily="34" charset="0"/>
                            </a:rPr>
                            <m:t>𝑚</m:t>
                          </m:r>
                        </m:den>
                      </m:f>
                    </m:oMath>
                  </m:oMathPara>
                </a14:m>
                <a:endParaRPr lang="es-ES" dirty="0">
                  <a:latin typeface="Arial" panose="020B0604020202020204" pitchFamily="34" charset="0"/>
                  <a:cs typeface="Arial" panose="020B0604020202020204" pitchFamily="34" charset="0"/>
                </a:endParaRPr>
              </a:p>
              <a:p>
                <a:pPr marL="0" indent="0" algn="ctr">
                  <a:lnSpc>
                    <a:spcPct val="100000"/>
                  </a:lnSpc>
                  <a:buNone/>
                </a:pPr>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ea typeface="Cambria Math" panose="02040503050406030204" pitchFamily="18" charset="0"/>
                          <a:cs typeface="Arial" panose="020B0604020202020204" pitchFamily="34" charset="0"/>
                        </a:rPr>
                        <m:t>𝜔</m:t>
                      </m:r>
                      <m:r>
                        <a:rPr lang="es-ES" b="0" i="1" smtClean="0">
                          <a:latin typeface="Cambria Math" panose="02040503050406030204" pitchFamily="18" charset="0"/>
                          <a:ea typeface="Cambria Math" panose="02040503050406030204" pitchFamily="18" charset="0"/>
                          <a:cs typeface="Arial" panose="020B0604020202020204" pitchFamily="34" charset="0"/>
                        </a:rPr>
                        <m:t>=</m:t>
                      </m:r>
                      <m:f>
                        <m:fPr>
                          <m:ctrlPr>
                            <a:rPr lang="es-ES" b="0" i="1" smtClean="0">
                              <a:latin typeface="Cambria Math" panose="02040503050406030204" pitchFamily="18" charset="0"/>
                              <a:ea typeface="Cambria Math" panose="02040503050406030204" pitchFamily="18" charset="0"/>
                              <a:cs typeface="Arial" panose="020B0604020202020204" pitchFamily="34" charset="0"/>
                            </a:rPr>
                          </m:ctrlPr>
                        </m:fPr>
                        <m:num>
                          <m:r>
                            <a:rPr lang="es-ES" b="0" i="1" smtClean="0">
                              <a:latin typeface="Cambria Math" panose="02040503050406030204" pitchFamily="18" charset="0"/>
                              <a:ea typeface="Cambria Math" panose="02040503050406030204" pitchFamily="18" charset="0"/>
                              <a:cs typeface="Arial" panose="020B0604020202020204" pitchFamily="34" charset="0"/>
                            </a:rPr>
                            <m:t>𝑒𝐻</m:t>
                          </m:r>
                        </m:num>
                        <m:den>
                          <m:r>
                            <a:rPr lang="es-ES" b="0" i="1" smtClean="0">
                              <a:latin typeface="Cambria Math" panose="02040503050406030204" pitchFamily="18" charset="0"/>
                              <a:ea typeface="Cambria Math" panose="02040503050406030204" pitchFamily="18" charset="0"/>
                              <a:cs typeface="Arial" panose="020B0604020202020204" pitchFamily="34" charset="0"/>
                            </a:rPr>
                            <m:t>𝑚</m:t>
                          </m:r>
                        </m:den>
                      </m:f>
                    </m:oMath>
                  </m:oMathPara>
                </a14:m>
                <a:endParaRPr lang="es-ES" dirty="0">
                  <a:latin typeface="Arial" panose="020B0604020202020204" pitchFamily="34" charset="0"/>
                  <a:cs typeface="Arial" panose="020B0604020202020204" pitchFamily="34" charset="0"/>
                </a:endParaRPr>
              </a:p>
              <a:p>
                <a:pPr marL="0" indent="0" algn="ctr">
                  <a:lnSpc>
                    <a:spcPct val="100000"/>
                  </a:lnSpc>
                  <a:buNone/>
                </a:pPr>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ea typeface="Cambria Math" panose="02040503050406030204" pitchFamily="18" charset="0"/>
                          <a:cs typeface="Arial" panose="020B0604020202020204" pitchFamily="34" charset="0"/>
                        </a:rPr>
                        <m:t>𝜃</m:t>
                      </m:r>
                      <m:r>
                        <a:rPr lang="es-ES" b="0" i="1" smtClean="0">
                          <a:latin typeface="Cambria Math" panose="02040503050406030204" pitchFamily="18" charset="0"/>
                          <a:ea typeface="Cambria Math" panose="02040503050406030204" pitchFamily="18" charset="0"/>
                          <a:cs typeface="Arial" panose="020B0604020202020204" pitchFamily="34" charset="0"/>
                        </a:rPr>
                        <m:t>=</m:t>
                      </m:r>
                      <m:r>
                        <a:rPr lang="es-ES" b="0" i="1" smtClean="0">
                          <a:latin typeface="Cambria Math" panose="02040503050406030204" pitchFamily="18" charset="0"/>
                          <a:ea typeface="Cambria Math" panose="02040503050406030204" pitchFamily="18" charset="0"/>
                          <a:cs typeface="Arial" panose="020B0604020202020204" pitchFamily="34" charset="0"/>
                        </a:rPr>
                        <m:t>𝜔𝜏</m:t>
                      </m:r>
                      <m:r>
                        <a:rPr lang="es-ES" b="0" i="1" smtClean="0">
                          <a:latin typeface="Cambria Math" panose="02040503050406030204" pitchFamily="18" charset="0"/>
                          <a:ea typeface="Cambria Math" panose="02040503050406030204" pitchFamily="18" charset="0"/>
                          <a:cs typeface="Arial" panose="020B0604020202020204" pitchFamily="34" charset="0"/>
                        </a:rPr>
                        <m:t>=</m:t>
                      </m:r>
                      <m:f>
                        <m:fPr>
                          <m:ctrlPr>
                            <a:rPr lang="es-ES" i="1">
                              <a:latin typeface="Cambria Math" panose="02040503050406030204" pitchFamily="18" charset="0"/>
                              <a:ea typeface="Cambria Math" panose="02040503050406030204" pitchFamily="18" charset="0"/>
                              <a:cs typeface="Arial" panose="020B0604020202020204" pitchFamily="34" charset="0"/>
                            </a:rPr>
                          </m:ctrlPr>
                        </m:fPr>
                        <m:num>
                          <m:r>
                            <a:rPr lang="es-ES" i="1">
                              <a:latin typeface="Cambria Math" panose="02040503050406030204" pitchFamily="18" charset="0"/>
                              <a:ea typeface="Cambria Math" panose="02040503050406030204" pitchFamily="18" charset="0"/>
                              <a:cs typeface="Arial" panose="020B0604020202020204" pitchFamily="34" charset="0"/>
                            </a:rPr>
                            <m:t>𝑒𝐻</m:t>
                          </m:r>
                        </m:num>
                        <m:den>
                          <m:r>
                            <a:rPr lang="es-ES" i="1">
                              <a:latin typeface="Cambria Math" panose="02040503050406030204" pitchFamily="18" charset="0"/>
                              <a:ea typeface="Cambria Math" panose="02040503050406030204" pitchFamily="18" charset="0"/>
                              <a:cs typeface="Arial" panose="020B0604020202020204" pitchFamily="34" charset="0"/>
                            </a:rPr>
                            <m:t>𝑚</m:t>
                          </m:r>
                        </m:den>
                      </m:f>
                      <m:r>
                        <a:rPr lang="es-ES" i="1" smtClean="0">
                          <a:latin typeface="Cambria Math" panose="02040503050406030204" pitchFamily="18" charset="0"/>
                          <a:ea typeface="Cambria Math" panose="02040503050406030204" pitchFamily="18" charset="0"/>
                          <a:cs typeface="Arial" panose="020B0604020202020204" pitchFamily="34" charset="0"/>
                        </a:rPr>
                        <m:t>𝜏</m:t>
                      </m:r>
                      <m:r>
                        <a:rPr lang="es-ES" b="0" i="1" smtClean="0">
                          <a:latin typeface="Cambria Math" panose="02040503050406030204" pitchFamily="18" charset="0"/>
                          <a:ea typeface="Cambria Math" panose="02040503050406030204" pitchFamily="18" charset="0"/>
                          <a:cs typeface="Arial" panose="020B0604020202020204" pitchFamily="34" charset="0"/>
                        </a:rPr>
                        <m:t>=</m:t>
                      </m:r>
                      <m:f>
                        <m:fPr>
                          <m:ctrlPr>
                            <a:rPr lang="es-ES" b="0" i="1" smtClean="0">
                              <a:latin typeface="Cambria Math" panose="02040503050406030204" pitchFamily="18" charset="0"/>
                              <a:ea typeface="Cambria Math" panose="02040503050406030204" pitchFamily="18" charset="0"/>
                              <a:cs typeface="Arial" panose="020B0604020202020204" pitchFamily="34" charset="0"/>
                            </a:rPr>
                          </m:ctrlPr>
                        </m:fPr>
                        <m:num>
                          <m:r>
                            <a:rPr lang="es-ES" b="0" i="1" smtClean="0">
                              <a:latin typeface="Cambria Math" panose="02040503050406030204" pitchFamily="18" charset="0"/>
                              <a:ea typeface="Cambria Math" panose="02040503050406030204" pitchFamily="18" charset="0"/>
                              <a:cs typeface="Arial" panose="020B0604020202020204" pitchFamily="34" charset="0"/>
                            </a:rPr>
                            <m:t>𝑒</m:t>
                          </m:r>
                          <m:r>
                            <a:rPr lang="es-ES" b="0" i="1" smtClean="0">
                              <a:latin typeface="Cambria Math" panose="02040503050406030204" pitchFamily="18" charset="0"/>
                              <a:ea typeface="Cambria Math" panose="02040503050406030204" pitchFamily="18" charset="0"/>
                              <a:cs typeface="Arial" panose="020B0604020202020204" pitchFamily="34" charset="0"/>
                            </a:rPr>
                            <m:t>𝜏</m:t>
                          </m:r>
                        </m:num>
                        <m:den>
                          <m:r>
                            <a:rPr lang="es-ES" b="0" i="1" smtClean="0">
                              <a:latin typeface="Cambria Math" panose="02040503050406030204" pitchFamily="18" charset="0"/>
                              <a:ea typeface="Cambria Math" panose="02040503050406030204" pitchFamily="18" charset="0"/>
                              <a:cs typeface="Arial" panose="020B0604020202020204" pitchFamily="34" charset="0"/>
                            </a:rPr>
                            <m:t>𝑚</m:t>
                          </m:r>
                        </m:den>
                      </m:f>
                      <m:r>
                        <a:rPr lang="es-ES" b="0" i="1" smtClean="0">
                          <a:latin typeface="Cambria Math" panose="02040503050406030204" pitchFamily="18" charset="0"/>
                          <a:ea typeface="Cambria Math" panose="02040503050406030204" pitchFamily="18" charset="0"/>
                          <a:cs typeface="Arial" panose="020B0604020202020204" pitchFamily="34" charset="0"/>
                        </a:rPr>
                        <m:t>𝐻</m:t>
                      </m:r>
                      <m:r>
                        <a:rPr lang="es-ES" b="0" i="1" smtClean="0">
                          <a:latin typeface="Cambria Math" panose="02040503050406030204" pitchFamily="18" charset="0"/>
                          <a:ea typeface="Cambria Math" panose="02040503050406030204" pitchFamily="18" charset="0"/>
                          <a:cs typeface="Arial" panose="020B0604020202020204" pitchFamily="34" charset="0"/>
                        </a:rPr>
                        <m:t>=</m:t>
                      </m:r>
                      <m:r>
                        <a:rPr lang="es-ES" b="0" i="1" smtClean="0">
                          <a:latin typeface="Cambria Math" panose="02040503050406030204" pitchFamily="18" charset="0"/>
                          <a:ea typeface="Cambria Math" panose="02040503050406030204" pitchFamily="18" charset="0"/>
                          <a:cs typeface="Arial" panose="020B0604020202020204" pitchFamily="34" charset="0"/>
                        </a:rPr>
                        <m:t>𝜇</m:t>
                      </m:r>
                      <m:r>
                        <a:rPr lang="es-ES" b="0" i="1" smtClean="0">
                          <a:latin typeface="Cambria Math" panose="02040503050406030204" pitchFamily="18" charset="0"/>
                          <a:ea typeface="Cambria Math" panose="02040503050406030204" pitchFamily="18" charset="0"/>
                          <a:cs typeface="Arial" panose="020B0604020202020204" pitchFamily="34" charset="0"/>
                        </a:rPr>
                        <m:t>𝐻</m:t>
                      </m:r>
                    </m:oMath>
                  </m:oMathPara>
                </a14:m>
                <a:endParaRPr lang="es-ES" dirty="0">
                  <a:latin typeface="Arial" panose="020B0604020202020204" pitchFamily="34" charset="0"/>
                  <a:cs typeface="Arial" panose="020B0604020202020204" pitchFamily="34" charset="0"/>
                </a:endParaRPr>
              </a:p>
              <a:p>
                <a:pPr marL="0" indent="0" algn="just">
                  <a:lnSpc>
                    <a:spcPct val="100000"/>
                  </a:lnSpc>
                  <a:buNone/>
                </a:pPr>
                <a:r>
                  <a:rPr lang="es-ES" dirty="0">
                    <a:latin typeface="Arial" panose="020B0604020202020204" pitchFamily="34" charset="0"/>
                    <a:cs typeface="Arial" panose="020B0604020202020204" pitchFamily="34" charset="0"/>
                  </a:rPr>
                  <a:t>Del esquema inferior se deduce </a:t>
                </a:r>
                <a14:m>
                  <m:oMath xmlns:m="http://schemas.openxmlformats.org/officeDocument/2006/math">
                    <m:sSub>
                      <m:sSubPr>
                        <m:ctrlPr>
                          <a:rPr lang="es-ES" i="1" smtClean="0">
                            <a:latin typeface="Cambria Math" panose="02040503050406030204" pitchFamily="18" charset="0"/>
                            <a:cs typeface="Arial" panose="020B0604020202020204" pitchFamily="34" charset="0"/>
                          </a:rPr>
                        </m:ctrlPr>
                      </m:sSubPr>
                      <m:e>
                        <m:r>
                          <a:rPr lang="es-ES" b="0" i="1" smtClean="0">
                            <a:latin typeface="Cambria Math" panose="02040503050406030204" pitchFamily="18" charset="0"/>
                            <a:cs typeface="Arial" panose="020B0604020202020204" pitchFamily="34" charset="0"/>
                          </a:rPr>
                          <m:t>𝐿</m:t>
                        </m:r>
                      </m:e>
                      <m:sub>
                        <m:r>
                          <a:rPr lang="es-ES" b="0" i="1" smtClean="0">
                            <a:latin typeface="Cambria Math" panose="02040503050406030204" pitchFamily="18" charset="0"/>
                            <a:cs typeface="Arial" panose="020B0604020202020204" pitchFamily="34" charset="0"/>
                          </a:rPr>
                          <m:t>1</m:t>
                        </m:r>
                      </m:sub>
                    </m:sSub>
                    <m:r>
                      <a:rPr lang="es-ES" b="0" i="1" smtClean="0">
                        <a:latin typeface="Cambria Math" panose="02040503050406030204" pitchFamily="18" charset="0"/>
                        <a:cs typeface="Arial" panose="020B0604020202020204" pitchFamily="34" charset="0"/>
                      </a:rPr>
                      <m:t>=2</m:t>
                    </m:r>
                    <m:r>
                      <a:rPr lang="es-ES" b="0" i="1" smtClean="0">
                        <a:latin typeface="Cambria Math" panose="02040503050406030204" pitchFamily="18" charset="0"/>
                        <a:cs typeface="Arial" panose="020B0604020202020204" pitchFamily="34" charset="0"/>
                      </a:rPr>
                      <m:t>𝑟𝑠𝑒𝑛</m:t>
                    </m:r>
                    <m:f>
                      <m:fPr>
                        <m:ctrlPr>
                          <a:rPr lang="es-ES" b="0" i="1" smtClean="0">
                            <a:latin typeface="Cambria Math" panose="02040503050406030204" pitchFamily="18" charset="0"/>
                            <a:cs typeface="Arial" panose="020B0604020202020204" pitchFamily="34" charset="0"/>
                          </a:rPr>
                        </m:ctrlPr>
                      </m:fPr>
                      <m:num>
                        <m:r>
                          <a:rPr lang="es-ES" b="0" i="1" smtClean="0">
                            <a:latin typeface="Cambria Math" panose="02040503050406030204" pitchFamily="18" charset="0"/>
                            <a:ea typeface="Cambria Math" panose="02040503050406030204" pitchFamily="18" charset="0"/>
                            <a:cs typeface="Arial" panose="020B0604020202020204" pitchFamily="34" charset="0"/>
                          </a:rPr>
                          <m:t>𝜃</m:t>
                        </m:r>
                      </m:num>
                      <m:den>
                        <m:r>
                          <a:rPr lang="es-ES" b="0" i="1" smtClean="0">
                            <a:latin typeface="Cambria Math" panose="02040503050406030204" pitchFamily="18" charset="0"/>
                            <a:cs typeface="Arial" panose="020B0604020202020204" pitchFamily="34" charset="0"/>
                          </a:rPr>
                          <m:t>2</m:t>
                        </m:r>
                      </m:den>
                    </m:f>
                    <m:r>
                      <a:rPr lang="es-ES" b="0" i="1" smtClean="0">
                        <a:latin typeface="Cambria Math" panose="02040503050406030204" pitchFamily="18" charset="0"/>
                        <a:ea typeface="Cambria Math" panose="02040503050406030204" pitchFamily="18" charset="0"/>
                        <a:cs typeface="Arial" panose="020B0604020202020204" pitchFamily="34" charset="0"/>
                      </a:rPr>
                      <m:t>≈2</m:t>
                    </m:r>
                    <m:r>
                      <a:rPr lang="es-ES" b="0" i="1" smtClean="0">
                        <a:latin typeface="Cambria Math" panose="02040503050406030204" pitchFamily="18" charset="0"/>
                        <a:ea typeface="Cambria Math" panose="02040503050406030204" pitchFamily="18" charset="0"/>
                        <a:cs typeface="Arial" panose="020B0604020202020204" pitchFamily="34" charset="0"/>
                      </a:rPr>
                      <m:t>𝑟</m:t>
                    </m:r>
                    <m:d>
                      <m:dPr>
                        <m:ctrlPr>
                          <a:rPr lang="es-ES" b="0" i="1" smtClean="0">
                            <a:latin typeface="Cambria Math" panose="02040503050406030204" pitchFamily="18" charset="0"/>
                            <a:ea typeface="Cambria Math" panose="02040503050406030204" pitchFamily="18" charset="0"/>
                            <a:cs typeface="Arial" panose="020B0604020202020204" pitchFamily="34" charset="0"/>
                          </a:rPr>
                        </m:ctrlPr>
                      </m:dPr>
                      <m:e>
                        <m:f>
                          <m:fPr>
                            <m:ctrlPr>
                              <a:rPr lang="es-ES" b="0" i="1" smtClean="0">
                                <a:latin typeface="Cambria Math" panose="02040503050406030204" pitchFamily="18" charset="0"/>
                                <a:ea typeface="Cambria Math" panose="02040503050406030204" pitchFamily="18" charset="0"/>
                                <a:cs typeface="Arial" panose="020B0604020202020204" pitchFamily="34" charset="0"/>
                              </a:rPr>
                            </m:ctrlPr>
                          </m:fPr>
                          <m:num>
                            <m:r>
                              <a:rPr lang="es-ES" b="0" i="1" smtClean="0">
                                <a:latin typeface="Cambria Math" panose="02040503050406030204" pitchFamily="18" charset="0"/>
                                <a:ea typeface="Cambria Math" panose="02040503050406030204" pitchFamily="18" charset="0"/>
                                <a:cs typeface="Arial" panose="020B0604020202020204" pitchFamily="34" charset="0"/>
                              </a:rPr>
                              <m:t>𝜃</m:t>
                            </m:r>
                          </m:num>
                          <m:den>
                            <m:r>
                              <a:rPr lang="es-ES" b="0" i="1" smtClean="0">
                                <a:latin typeface="Cambria Math" panose="02040503050406030204" pitchFamily="18" charset="0"/>
                                <a:ea typeface="Cambria Math" panose="02040503050406030204" pitchFamily="18" charset="0"/>
                                <a:cs typeface="Arial" panose="020B0604020202020204" pitchFamily="34" charset="0"/>
                              </a:rPr>
                              <m:t>2</m:t>
                            </m:r>
                          </m:den>
                        </m:f>
                        <m:r>
                          <a:rPr lang="es-ES" b="0" i="1" smtClean="0">
                            <a:latin typeface="Cambria Math" panose="02040503050406030204" pitchFamily="18" charset="0"/>
                            <a:ea typeface="Cambria Math" panose="02040503050406030204" pitchFamily="18" charset="0"/>
                            <a:cs typeface="Arial" panose="020B0604020202020204" pitchFamily="34" charset="0"/>
                          </a:rPr>
                          <m:t>−</m:t>
                        </m:r>
                        <m:f>
                          <m:fPr>
                            <m:ctrlPr>
                              <a:rPr lang="es-ES"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s-ES" b="0" i="1" smtClean="0">
                                    <a:latin typeface="Cambria Math" panose="02040503050406030204" pitchFamily="18" charset="0"/>
                                    <a:ea typeface="Cambria Math" panose="02040503050406030204" pitchFamily="18" charset="0"/>
                                    <a:cs typeface="Arial" panose="020B0604020202020204" pitchFamily="34" charset="0"/>
                                  </a:rPr>
                                </m:ctrlPr>
                              </m:sSupPr>
                              <m:e>
                                <m:r>
                                  <a:rPr lang="es-ES" b="0" i="1" smtClean="0">
                                    <a:latin typeface="Cambria Math" panose="02040503050406030204" pitchFamily="18" charset="0"/>
                                    <a:ea typeface="Cambria Math" panose="02040503050406030204" pitchFamily="18" charset="0"/>
                                    <a:cs typeface="Arial" panose="020B0604020202020204" pitchFamily="34" charset="0"/>
                                  </a:rPr>
                                  <m:t>𝜃</m:t>
                                </m:r>
                              </m:e>
                              <m:sup>
                                <m:r>
                                  <a:rPr lang="es-ES" b="0" i="1" smtClean="0">
                                    <a:latin typeface="Cambria Math" panose="02040503050406030204" pitchFamily="18" charset="0"/>
                                    <a:ea typeface="Cambria Math" panose="02040503050406030204" pitchFamily="18" charset="0"/>
                                    <a:cs typeface="Arial" panose="020B0604020202020204" pitchFamily="34" charset="0"/>
                                  </a:rPr>
                                  <m:t>3</m:t>
                                </m:r>
                              </m:sup>
                            </m:sSup>
                          </m:num>
                          <m:den>
                            <m:r>
                              <a:rPr lang="es-ES" b="0" i="1" smtClean="0">
                                <a:latin typeface="Cambria Math" panose="02040503050406030204" pitchFamily="18" charset="0"/>
                                <a:ea typeface="Cambria Math" panose="02040503050406030204" pitchFamily="18" charset="0"/>
                                <a:cs typeface="Arial" panose="020B0604020202020204" pitchFamily="34" charset="0"/>
                              </a:rPr>
                              <m:t>8</m:t>
                            </m:r>
                          </m:den>
                        </m:f>
                      </m:e>
                    </m:d>
                  </m:oMath>
                </a14:m>
                <a:r>
                  <a:rPr lang="es-ES" dirty="0">
                    <a:latin typeface="Arial" panose="020B0604020202020204" pitchFamily="34" charset="0"/>
                    <a:cs typeface="Arial" panose="020B0604020202020204" pitchFamily="34" charset="0"/>
                  </a:rPr>
                  <a:t> , luego </a:t>
                </a:r>
              </a:p>
              <a:p>
                <a:pPr marL="0" indent="0" algn="just">
                  <a:lnSpc>
                    <a:spcPct val="100000"/>
                  </a:lnSpc>
                  <a:buNone/>
                </a:pPr>
                <a14:m>
                  <m:oMathPara xmlns:m="http://schemas.openxmlformats.org/officeDocument/2006/math">
                    <m:oMathParaPr>
                      <m:jc m:val="centerGroup"/>
                    </m:oMathParaPr>
                    <m:oMath xmlns:m="http://schemas.openxmlformats.org/officeDocument/2006/math">
                      <m:f>
                        <m:fPr>
                          <m:ctrlPr>
                            <a:rPr lang="es-ES" i="1" smtClean="0">
                              <a:latin typeface="Cambria Math" panose="02040503050406030204" pitchFamily="18" charset="0"/>
                              <a:cs typeface="Arial" panose="020B0604020202020204" pitchFamily="34" charset="0"/>
                            </a:rPr>
                          </m:ctrlPr>
                        </m:fPr>
                        <m:num>
                          <m:sSub>
                            <m:sSubPr>
                              <m:ctrlPr>
                                <a:rPr lang="es-ES" i="1" smtClean="0">
                                  <a:latin typeface="Cambria Math" panose="02040503050406030204" pitchFamily="18" charset="0"/>
                                  <a:cs typeface="Arial" panose="020B0604020202020204" pitchFamily="34" charset="0"/>
                                </a:rPr>
                              </m:ctrlPr>
                            </m:sSubPr>
                            <m:e>
                              <m:r>
                                <a:rPr lang="es-ES" b="0" i="1" smtClean="0">
                                  <a:latin typeface="Cambria Math" panose="02040503050406030204" pitchFamily="18" charset="0"/>
                                  <a:cs typeface="Arial" panose="020B0604020202020204" pitchFamily="34" charset="0"/>
                                </a:rPr>
                                <m:t>𝐿</m:t>
                              </m:r>
                            </m:e>
                            <m:sub>
                              <m:r>
                                <a:rPr lang="es-ES" b="0" i="1" smtClean="0">
                                  <a:latin typeface="Cambria Math" panose="02040503050406030204" pitchFamily="18" charset="0"/>
                                  <a:cs typeface="Arial" panose="020B0604020202020204" pitchFamily="34" charset="0"/>
                                </a:rPr>
                                <m:t>0</m:t>
                              </m:r>
                            </m:sub>
                          </m:sSub>
                          <m:r>
                            <a:rPr lang="es-ES" b="0" i="1" smtClean="0">
                              <a:latin typeface="Cambria Math" panose="02040503050406030204" pitchFamily="18" charset="0"/>
                              <a:cs typeface="Arial" panose="020B0604020202020204" pitchFamily="34" charset="0"/>
                            </a:rPr>
                            <m:t>−</m:t>
                          </m:r>
                          <m:sSub>
                            <m:sSubPr>
                              <m:ctrlPr>
                                <a:rPr lang="es-ES" b="0" i="1" smtClean="0">
                                  <a:latin typeface="Cambria Math" panose="02040503050406030204" pitchFamily="18" charset="0"/>
                                  <a:cs typeface="Arial" panose="020B0604020202020204" pitchFamily="34" charset="0"/>
                                </a:rPr>
                              </m:ctrlPr>
                            </m:sSubPr>
                            <m:e>
                              <m:r>
                                <a:rPr lang="es-ES" b="0" i="1" smtClean="0">
                                  <a:latin typeface="Cambria Math" panose="02040503050406030204" pitchFamily="18" charset="0"/>
                                  <a:cs typeface="Arial" panose="020B0604020202020204" pitchFamily="34" charset="0"/>
                                </a:rPr>
                                <m:t>𝐿</m:t>
                              </m:r>
                            </m:e>
                            <m:sub>
                              <m:r>
                                <a:rPr lang="es-ES" b="0" i="1" smtClean="0">
                                  <a:latin typeface="Cambria Math" panose="02040503050406030204" pitchFamily="18" charset="0"/>
                                  <a:cs typeface="Arial" panose="020B0604020202020204" pitchFamily="34" charset="0"/>
                                </a:rPr>
                                <m:t>1</m:t>
                              </m:r>
                            </m:sub>
                          </m:sSub>
                        </m:num>
                        <m:den>
                          <m:sSub>
                            <m:sSubPr>
                              <m:ctrlPr>
                                <a:rPr lang="es-ES" i="1" smtClean="0">
                                  <a:latin typeface="Cambria Math" panose="02040503050406030204" pitchFamily="18" charset="0"/>
                                  <a:cs typeface="Arial" panose="020B0604020202020204" pitchFamily="34" charset="0"/>
                                </a:rPr>
                              </m:ctrlPr>
                            </m:sSubPr>
                            <m:e>
                              <m:r>
                                <a:rPr lang="es-ES" b="0" i="1" smtClean="0">
                                  <a:latin typeface="Cambria Math" panose="02040503050406030204" pitchFamily="18" charset="0"/>
                                  <a:cs typeface="Arial" panose="020B0604020202020204" pitchFamily="34" charset="0"/>
                                </a:rPr>
                                <m:t>𝐿</m:t>
                              </m:r>
                            </m:e>
                            <m:sub>
                              <m:r>
                                <a:rPr lang="es-ES" b="0" i="1" smtClean="0">
                                  <a:latin typeface="Cambria Math" panose="02040503050406030204" pitchFamily="18" charset="0"/>
                                  <a:cs typeface="Arial" panose="020B0604020202020204" pitchFamily="34" charset="0"/>
                                </a:rPr>
                                <m:t>0</m:t>
                              </m:r>
                            </m:sub>
                          </m:sSub>
                        </m:den>
                      </m:f>
                      <m:r>
                        <a:rPr lang="es-ES" b="0" i="1" smtClean="0">
                          <a:latin typeface="Cambria Math" panose="02040503050406030204" pitchFamily="18" charset="0"/>
                          <a:cs typeface="Arial" panose="020B0604020202020204" pitchFamily="34" charset="0"/>
                        </a:rPr>
                        <m:t>=</m:t>
                      </m:r>
                      <m:f>
                        <m:fPr>
                          <m:ctrlPr>
                            <a:rPr lang="es-ES" b="0" i="1" smtClean="0">
                              <a:latin typeface="Cambria Math" panose="02040503050406030204" pitchFamily="18" charset="0"/>
                              <a:cs typeface="Arial" panose="020B0604020202020204" pitchFamily="34" charset="0"/>
                            </a:rPr>
                          </m:ctrlPr>
                        </m:fPr>
                        <m:num>
                          <m:r>
                            <a:rPr lang="es-ES" b="0" i="1" smtClean="0">
                              <a:latin typeface="Cambria Math" panose="02040503050406030204" pitchFamily="18" charset="0"/>
                              <a:ea typeface="Cambria Math" panose="02040503050406030204" pitchFamily="18" charset="0"/>
                              <a:cs typeface="Arial" panose="020B0604020202020204" pitchFamily="34" charset="0"/>
                            </a:rPr>
                            <m:t>∆</m:t>
                          </m:r>
                          <m:r>
                            <a:rPr lang="es-ES" b="0" i="1" smtClean="0">
                              <a:latin typeface="Cambria Math" panose="02040503050406030204" pitchFamily="18" charset="0"/>
                              <a:ea typeface="Cambria Math" panose="02040503050406030204" pitchFamily="18" charset="0"/>
                              <a:cs typeface="Arial" panose="020B0604020202020204" pitchFamily="34" charset="0"/>
                            </a:rPr>
                            <m:t>𝐿</m:t>
                          </m:r>
                        </m:num>
                        <m:den>
                          <m:sSub>
                            <m:sSubPr>
                              <m:ctrlPr>
                                <a:rPr lang="es-ES" b="0" i="1" smtClean="0">
                                  <a:latin typeface="Cambria Math" panose="02040503050406030204" pitchFamily="18" charset="0"/>
                                  <a:cs typeface="Arial" panose="020B0604020202020204" pitchFamily="34" charset="0"/>
                                </a:rPr>
                              </m:ctrlPr>
                            </m:sSubPr>
                            <m:e>
                              <m:r>
                                <a:rPr lang="es-ES" b="0" i="1" smtClean="0">
                                  <a:latin typeface="Cambria Math" panose="02040503050406030204" pitchFamily="18" charset="0"/>
                                  <a:cs typeface="Arial" panose="020B0604020202020204" pitchFamily="34" charset="0"/>
                                </a:rPr>
                                <m:t>𝐿</m:t>
                              </m:r>
                            </m:e>
                            <m:sub>
                              <m:r>
                                <a:rPr lang="es-ES" b="0" i="1" smtClean="0">
                                  <a:latin typeface="Cambria Math" panose="02040503050406030204" pitchFamily="18" charset="0"/>
                                  <a:cs typeface="Arial" panose="020B0604020202020204" pitchFamily="34" charset="0"/>
                                </a:rPr>
                                <m:t>0</m:t>
                              </m:r>
                            </m:sub>
                          </m:sSub>
                        </m:den>
                      </m:f>
                      <m:r>
                        <a:rPr lang="es-ES" i="1">
                          <a:latin typeface="Cambria Math" panose="02040503050406030204" pitchFamily="18" charset="0"/>
                          <a:ea typeface="Cambria Math" panose="02040503050406030204" pitchFamily="18" charset="0"/>
                          <a:cs typeface="Arial" panose="020B0604020202020204" pitchFamily="34" charset="0"/>
                        </a:rPr>
                        <m:t>≈</m:t>
                      </m:r>
                      <m:sSup>
                        <m:sSupPr>
                          <m:ctrlPr>
                            <a:rPr lang="es-ES" i="1" smtClean="0">
                              <a:latin typeface="Cambria Math" panose="02040503050406030204" pitchFamily="18" charset="0"/>
                              <a:ea typeface="Cambria Math" panose="02040503050406030204" pitchFamily="18" charset="0"/>
                              <a:cs typeface="Arial" panose="020B0604020202020204" pitchFamily="34" charset="0"/>
                            </a:rPr>
                          </m:ctrlPr>
                        </m:sSupPr>
                        <m:e>
                          <m:r>
                            <a:rPr lang="es-ES" i="1" smtClean="0">
                              <a:latin typeface="Cambria Math" panose="02040503050406030204" pitchFamily="18" charset="0"/>
                              <a:ea typeface="Cambria Math" panose="02040503050406030204" pitchFamily="18" charset="0"/>
                              <a:cs typeface="Arial" panose="020B0604020202020204" pitchFamily="34" charset="0"/>
                            </a:rPr>
                            <m:t>𝜃</m:t>
                          </m:r>
                        </m:e>
                        <m:sup>
                          <m:r>
                            <a:rPr lang="es-ES" b="0" i="1" smtClean="0">
                              <a:latin typeface="Cambria Math" panose="02040503050406030204" pitchFamily="18" charset="0"/>
                              <a:ea typeface="Cambria Math" panose="02040503050406030204" pitchFamily="18" charset="0"/>
                              <a:cs typeface="Arial" panose="020B0604020202020204" pitchFamily="34" charset="0"/>
                            </a:rPr>
                            <m:t>2</m:t>
                          </m:r>
                        </m:sup>
                      </m:sSup>
                    </m:oMath>
                  </m:oMathPara>
                </a14:m>
                <a:endParaRPr lang="es-ES" dirty="0">
                  <a:latin typeface="Arial" panose="020B0604020202020204" pitchFamily="34" charset="0"/>
                  <a:cs typeface="Arial" panose="020B0604020202020204" pitchFamily="34" charset="0"/>
                </a:endParaRPr>
              </a:p>
              <a:p>
                <a:pPr marL="0" indent="0" algn="just">
                  <a:lnSpc>
                    <a:spcPct val="100000"/>
                  </a:lnSpc>
                  <a:buNone/>
                </a:pPr>
                <a:r>
                  <a:rPr lang="es-ES" dirty="0">
                    <a:latin typeface="Arial" panose="020B0604020202020204" pitchFamily="34" charset="0"/>
                    <a:cs typeface="Arial" panose="020B0604020202020204" pitchFamily="34" charset="0"/>
                  </a:rPr>
                  <a:t>Por otro lado tenemos </a:t>
                </a:r>
                <a14:m>
                  <m:oMath xmlns:m="http://schemas.openxmlformats.org/officeDocument/2006/math">
                    <m:r>
                      <a:rPr lang="es-ES" b="0" i="0" smtClean="0">
                        <a:latin typeface="Cambria Math" panose="02040503050406030204" pitchFamily="18" charset="0"/>
                        <a:cs typeface="Arial" panose="020B0604020202020204" pitchFamily="34" charset="0"/>
                      </a:rPr>
                      <m:t> </m:t>
                    </m:r>
                    <m:r>
                      <m:rPr>
                        <m:sty m:val="p"/>
                      </m:rPr>
                      <a:rPr lang="es-ES" b="0" i="0" smtClean="0">
                        <a:latin typeface="Cambria Math" panose="02040503050406030204" pitchFamily="18" charset="0"/>
                        <a:cs typeface="Arial" panose="020B0604020202020204" pitchFamily="34" charset="0"/>
                      </a:rPr>
                      <m:t>R</m:t>
                    </m:r>
                    <m:r>
                      <a:rPr lang="es-ES" b="0" i="0" smtClean="0">
                        <a:latin typeface="Cambria Math" panose="02040503050406030204" pitchFamily="18" charset="0"/>
                        <a:cs typeface="Arial" panose="020B0604020202020204" pitchFamily="34" charset="0"/>
                      </a:rPr>
                      <m:t>=</m:t>
                    </m:r>
                    <m:f>
                      <m:fPr>
                        <m:ctrlPr>
                          <a:rPr lang="es-ES" i="1">
                            <a:latin typeface="Cambria Math" panose="02040503050406030204" pitchFamily="18" charset="0"/>
                            <a:cs typeface="Arial" panose="020B0604020202020204" pitchFamily="34" charset="0"/>
                          </a:rPr>
                        </m:ctrlPr>
                      </m:fPr>
                      <m:num>
                        <m:r>
                          <a:rPr lang="es-ES" i="1">
                            <a:latin typeface="Cambria Math" panose="02040503050406030204" pitchFamily="18" charset="0"/>
                            <a:cs typeface="Arial" panose="020B0604020202020204" pitchFamily="34" charset="0"/>
                          </a:rPr>
                          <m:t>𝐿</m:t>
                        </m:r>
                      </m:num>
                      <m:den>
                        <m:r>
                          <a:rPr lang="es-ES" i="1">
                            <a:latin typeface="Cambria Math" panose="02040503050406030204" pitchFamily="18" charset="0"/>
                            <a:ea typeface="Cambria Math" panose="02040503050406030204" pitchFamily="18" charset="0"/>
                            <a:cs typeface="Arial" panose="020B0604020202020204" pitchFamily="34" charset="0"/>
                          </a:rPr>
                          <m:t>𝜎</m:t>
                        </m:r>
                        <m:r>
                          <a:rPr lang="es-ES" i="1">
                            <a:latin typeface="Cambria Math" panose="02040503050406030204" pitchFamily="18" charset="0"/>
                            <a:ea typeface="Cambria Math" panose="02040503050406030204" pitchFamily="18" charset="0"/>
                            <a:cs typeface="Arial" panose="020B0604020202020204" pitchFamily="34" charset="0"/>
                          </a:rPr>
                          <m:t>𝐴</m:t>
                        </m:r>
                      </m:den>
                    </m:f>
                  </m:oMath>
                </a14:m>
                <a:r>
                  <a:rPr lang="es-ES" dirty="0">
                    <a:latin typeface="Arial" panose="020B0604020202020204" pitchFamily="34" charset="0"/>
                    <a:cs typeface="Arial" panose="020B0604020202020204" pitchFamily="34" charset="0"/>
                  </a:rPr>
                  <a:t>  , luego </a:t>
                </a:r>
              </a:p>
              <a:p>
                <a:pPr marL="0" indent="0" algn="just">
                  <a:lnSpc>
                    <a:spcPct val="100000"/>
                  </a:lnSpc>
                  <a:buNone/>
                </a:pPr>
                <a14:m>
                  <m:oMathPara xmlns:m="http://schemas.openxmlformats.org/officeDocument/2006/math">
                    <m:oMathParaPr>
                      <m:jc m:val="centerGroup"/>
                    </m:oMathParaPr>
                    <m:oMath xmlns:m="http://schemas.openxmlformats.org/officeDocument/2006/math">
                      <m:f>
                        <m:fPr>
                          <m:ctrlPr>
                            <a:rPr lang="es-ES" i="1">
                              <a:latin typeface="Cambria Math" panose="02040503050406030204" pitchFamily="18" charset="0"/>
                              <a:cs typeface="Arial" panose="020B0604020202020204" pitchFamily="34" charset="0"/>
                            </a:rPr>
                          </m:ctrlPr>
                        </m:fPr>
                        <m:num>
                          <m:r>
                            <a:rPr lang="es-ES" i="1">
                              <a:latin typeface="Cambria Math" panose="02040503050406030204" pitchFamily="18" charset="0"/>
                              <a:cs typeface="Arial" panose="020B0604020202020204" pitchFamily="34" charset="0"/>
                            </a:rPr>
                            <m:t>𝑅</m:t>
                          </m:r>
                          <m:d>
                            <m:dPr>
                              <m:ctrlPr>
                                <a:rPr lang="es-ES" i="1">
                                  <a:latin typeface="Cambria Math" panose="02040503050406030204" pitchFamily="18" charset="0"/>
                                  <a:cs typeface="Arial" panose="020B0604020202020204" pitchFamily="34" charset="0"/>
                                </a:rPr>
                              </m:ctrlPr>
                            </m:dPr>
                            <m:e>
                              <m:r>
                                <a:rPr lang="es-ES" i="1">
                                  <a:latin typeface="Cambria Math" panose="02040503050406030204" pitchFamily="18" charset="0"/>
                                  <a:cs typeface="Arial" panose="020B0604020202020204" pitchFamily="34" charset="0"/>
                                </a:rPr>
                                <m:t>𝐻</m:t>
                              </m:r>
                            </m:e>
                          </m:d>
                          <m:r>
                            <a:rPr lang="es-ES" i="1">
                              <a:latin typeface="Cambria Math" panose="02040503050406030204" pitchFamily="18" charset="0"/>
                              <a:cs typeface="Arial" panose="020B0604020202020204" pitchFamily="34" charset="0"/>
                            </a:rPr>
                            <m:t>−</m:t>
                          </m:r>
                          <m:r>
                            <a:rPr lang="es-ES" i="1">
                              <a:latin typeface="Cambria Math" panose="02040503050406030204" pitchFamily="18" charset="0"/>
                              <a:cs typeface="Arial" panose="020B0604020202020204" pitchFamily="34" charset="0"/>
                            </a:rPr>
                            <m:t>𝑅</m:t>
                          </m:r>
                          <m:d>
                            <m:dPr>
                              <m:ctrlPr>
                                <a:rPr lang="es-ES" i="1">
                                  <a:latin typeface="Cambria Math" panose="02040503050406030204" pitchFamily="18" charset="0"/>
                                  <a:cs typeface="Arial" panose="020B0604020202020204" pitchFamily="34" charset="0"/>
                                </a:rPr>
                              </m:ctrlPr>
                            </m:dPr>
                            <m:e>
                              <m:r>
                                <a:rPr lang="es-ES" i="1">
                                  <a:latin typeface="Cambria Math" panose="02040503050406030204" pitchFamily="18" charset="0"/>
                                  <a:cs typeface="Arial" panose="020B0604020202020204" pitchFamily="34" charset="0"/>
                                </a:rPr>
                                <m:t>0</m:t>
                              </m:r>
                            </m:e>
                          </m:d>
                        </m:num>
                        <m:den>
                          <m:r>
                            <a:rPr lang="es-ES" i="1">
                              <a:latin typeface="Cambria Math" panose="02040503050406030204" pitchFamily="18" charset="0"/>
                              <a:cs typeface="Arial" panose="020B0604020202020204" pitchFamily="34" charset="0"/>
                            </a:rPr>
                            <m:t>𝑅</m:t>
                          </m:r>
                          <m:d>
                            <m:dPr>
                              <m:ctrlPr>
                                <a:rPr lang="es-ES" i="1">
                                  <a:latin typeface="Cambria Math" panose="02040503050406030204" pitchFamily="18" charset="0"/>
                                  <a:cs typeface="Arial" panose="020B0604020202020204" pitchFamily="34" charset="0"/>
                                </a:rPr>
                              </m:ctrlPr>
                            </m:dPr>
                            <m:e>
                              <m:r>
                                <a:rPr lang="es-ES" i="1">
                                  <a:latin typeface="Cambria Math" panose="02040503050406030204" pitchFamily="18" charset="0"/>
                                  <a:cs typeface="Arial" panose="020B0604020202020204" pitchFamily="34" charset="0"/>
                                </a:rPr>
                                <m:t>0</m:t>
                              </m:r>
                            </m:e>
                          </m:d>
                        </m:den>
                      </m:f>
                      <m:r>
                        <a:rPr lang="es-ES" b="0" i="1" smtClean="0">
                          <a:latin typeface="Cambria Math" panose="02040503050406030204" pitchFamily="18" charset="0"/>
                          <a:cs typeface="Arial" panose="020B0604020202020204" pitchFamily="34" charset="0"/>
                        </a:rPr>
                        <m:t>=</m:t>
                      </m:r>
                      <m:f>
                        <m:fPr>
                          <m:ctrlPr>
                            <a:rPr lang="es-ES" i="1">
                              <a:latin typeface="Cambria Math" panose="02040503050406030204" pitchFamily="18" charset="0"/>
                              <a:cs typeface="Arial" panose="020B0604020202020204" pitchFamily="34" charset="0"/>
                            </a:rPr>
                          </m:ctrlPr>
                        </m:fPr>
                        <m:num>
                          <m:r>
                            <a:rPr lang="es-ES" i="1">
                              <a:latin typeface="Cambria Math" panose="02040503050406030204" pitchFamily="18" charset="0"/>
                              <a:ea typeface="Cambria Math" panose="02040503050406030204" pitchFamily="18" charset="0"/>
                              <a:cs typeface="Arial" panose="020B0604020202020204" pitchFamily="34" charset="0"/>
                            </a:rPr>
                            <m:t>∆</m:t>
                          </m:r>
                          <m:r>
                            <a:rPr lang="es-ES" i="1">
                              <a:latin typeface="Cambria Math" panose="02040503050406030204" pitchFamily="18" charset="0"/>
                              <a:ea typeface="Cambria Math" panose="02040503050406030204" pitchFamily="18" charset="0"/>
                              <a:cs typeface="Arial" panose="020B0604020202020204" pitchFamily="34" charset="0"/>
                            </a:rPr>
                            <m:t>𝐿</m:t>
                          </m:r>
                        </m:num>
                        <m:den>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𝐿</m:t>
                              </m:r>
                            </m:e>
                            <m:sub>
                              <m:r>
                                <a:rPr lang="es-ES" i="1">
                                  <a:latin typeface="Cambria Math" panose="02040503050406030204" pitchFamily="18" charset="0"/>
                                  <a:cs typeface="Arial" panose="020B0604020202020204" pitchFamily="34" charset="0"/>
                                </a:rPr>
                                <m:t>0</m:t>
                              </m:r>
                            </m:sub>
                          </m:sSub>
                        </m:den>
                      </m:f>
                      <m:r>
                        <a:rPr lang="es-ES" i="1">
                          <a:latin typeface="Cambria Math" panose="02040503050406030204" pitchFamily="18" charset="0"/>
                          <a:ea typeface="Cambria Math" panose="02040503050406030204" pitchFamily="18" charset="0"/>
                          <a:cs typeface="Arial" panose="020B0604020202020204" pitchFamily="34" charset="0"/>
                        </a:rPr>
                        <m:t>≈</m:t>
                      </m:r>
                      <m:sSup>
                        <m:sSupPr>
                          <m:ctrlPr>
                            <a:rPr lang="es-ES" i="1" smtClean="0">
                              <a:latin typeface="Cambria Math" panose="02040503050406030204" pitchFamily="18" charset="0"/>
                              <a:ea typeface="Cambria Math" panose="02040503050406030204" pitchFamily="18" charset="0"/>
                              <a:cs typeface="Arial" panose="020B0604020202020204" pitchFamily="34" charset="0"/>
                            </a:rPr>
                          </m:ctrlPr>
                        </m:sSupPr>
                        <m:e>
                          <m:d>
                            <m:dPr>
                              <m:ctrlPr>
                                <a:rPr lang="es-ES" i="1" smtClean="0">
                                  <a:latin typeface="Cambria Math" panose="02040503050406030204" pitchFamily="18" charset="0"/>
                                  <a:ea typeface="Cambria Math" panose="02040503050406030204" pitchFamily="18" charset="0"/>
                                  <a:cs typeface="Arial" panose="020B0604020202020204" pitchFamily="34" charset="0"/>
                                </a:rPr>
                              </m:ctrlPr>
                            </m:dPr>
                            <m:e>
                              <m:r>
                                <a:rPr lang="es-ES" i="1">
                                  <a:latin typeface="Cambria Math" panose="02040503050406030204" pitchFamily="18" charset="0"/>
                                  <a:ea typeface="Cambria Math" panose="02040503050406030204" pitchFamily="18" charset="0"/>
                                  <a:cs typeface="Arial" panose="020B0604020202020204" pitchFamily="34" charset="0"/>
                                </a:rPr>
                                <m:t>𝜇</m:t>
                              </m:r>
                              <m:r>
                                <a:rPr lang="es-ES" i="1">
                                  <a:latin typeface="Cambria Math" panose="02040503050406030204" pitchFamily="18" charset="0"/>
                                  <a:ea typeface="Cambria Math" panose="02040503050406030204" pitchFamily="18" charset="0"/>
                                  <a:cs typeface="Arial" panose="020B0604020202020204" pitchFamily="34" charset="0"/>
                                </a:rPr>
                                <m:t>𝐻</m:t>
                              </m:r>
                            </m:e>
                          </m:d>
                        </m:e>
                        <m:sup>
                          <m:r>
                            <a:rPr lang="es-ES" b="0" i="1" smtClean="0">
                              <a:latin typeface="Cambria Math" panose="02040503050406030204" pitchFamily="18" charset="0"/>
                              <a:ea typeface="Cambria Math" panose="02040503050406030204" pitchFamily="18" charset="0"/>
                              <a:cs typeface="Arial" panose="020B0604020202020204" pitchFamily="34" charset="0"/>
                            </a:rPr>
                            <m:t>2</m:t>
                          </m:r>
                        </m:sup>
                      </m:sSup>
                    </m:oMath>
                  </m:oMathPara>
                </a14:m>
                <a:endParaRPr lang="es-ES" dirty="0">
                  <a:latin typeface="Arial" panose="020B0604020202020204" pitchFamily="34" charset="0"/>
                  <a:cs typeface="Arial" panose="020B0604020202020204" pitchFamily="34" charset="0"/>
                </a:endParaRPr>
              </a:p>
              <a:p>
                <a:pPr marL="0" indent="0" algn="just">
                  <a:lnSpc>
                    <a:spcPct val="100000"/>
                  </a:lnSpc>
                  <a:buNone/>
                </a:pPr>
                <a:r>
                  <a:rPr lang="es-ES" dirty="0">
                    <a:latin typeface="Arial" panose="020B0604020202020204" pitchFamily="34" charset="0"/>
                    <a:cs typeface="Arial" panose="020B0604020202020204" pitchFamily="34" charset="0"/>
                  </a:rPr>
                  <a:t>Que es la </a:t>
                </a:r>
                <a:r>
                  <a:rPr lang="es-ES" b="1" dirty="0">
                    <a:latin typeface="Arial" panose="020B0604020202020204" pitchFamily="34" charset="0"/>
                    <a:cs typeface="Arial" panose="020B0604020202020204" pitchFamily="34" charset="0"/>
                  </a:rPr>
                  <a:t>magnetoresistencia “normal”</a:t>
                </a:r>
                <a:r>
                  <a:rPr lang="es-ES" dirty="0">
                    <a:latin typeface="Arial" panose="020B0604020202020204" pitchFamily="34" charset="0"/>
                    <a:cs typeface="Arial" panose="020B0604020202020204" pitchFamily="34" charset="0"/>
                  </a:rPr>
                  <a:t>, de acuerdo con los datos experimentales.</a:t>
                </a:r>
              </a:p>
              <a:p>
                <a:pPr marL="0" indent="0" algn="just">
                  <a:lnSpc>
                    <a:spcPct val="100000"/>
                  </a:lnSpc>
                  <a:buNone/>
                </a:pPr>
                <a:endParaRPr lang="es-ES" dirty="0">
                  <a:latin typeface="Arial" panose="020B0604020202020204" pitchFamily="34" charset="0"/>
                  <a:cs typeface="Arial" panose="020B0604020202020204" pitchFamily="34" charset="0"/>
                </a:endParaRPr>
              </a:p>
            </p:txBody>
          </p:sp>
        </mc:Choice>
        <mc:Fallback>
          <p:sp>
            <p:nvSpPr>
              <p:cNvPr id="3" name="Marcador de contenido 2">
                <a:extLst>
                  <a:ext uri="{FF2B5EF4-FFF2-40B4-BE49-F238E27FC236}">
                    <a16:creationId xmlns:a16="http://schemas.microsoft.com/office/drawing/2014/main" xmlns="" xmlns:a14="http://schemas.microsoft.com/office/drawing/2010/main" id="{3105C0DB-CA63-45C0-A795-B8A777B2C1CC}"/>
                  </a:ext>
                </a:extLst>
              </p:cNvPr>
              <p:cNvSpPr>
                <a:spLocks noGrp="1" noRot="1" noChangeAspect="1" noMove="1" noResize="1" noEditPoints="1" noAdjustHandles="1" noChangeArrowheads="1" noChangeShapeType="1" noTextEdit="1"/>
              </p:cNvSpPr>
              <p:nvPr>
                <p:ph idx="1"/>
              </p:nvPr>
            </p:nvSpPr>
            <p:spPr>
              <a:xfrm>
                <a:off x="193961" y="706582"/>
                <a:ext cx="8416638" cy="6151418"/>
              </a:xfrm>
              <a:blipFill>
                <a:blip r:embed="rId2" cstate="print"/>
                <a:stretch>
                  <a:fillRect l="-652" t="-1487" r="-652"/>
                </a:stretch>
              </a:blipFill>
            </p:spPr>
            <p:txBody>
              <a:bodyPr/>
              <a:lstStyle/>
              <a:p>
                <a:r>
                  <a:rPr lang="es-ES">
                    <a:noFill/>
                  </a:rPr>
                  <a:t> </a:t>
                </a:r>
              </a:p>
            </p:txBody>
          </p:sp>
        </mc:Fallback>
      </mc:AlternateContent>
      <p:pic>
        <p:nvPicPr>
          <p:cNvPr id="5" name="Imagen 4">
            <a:extLst>
              <a:ext uri="{FF2B5EF4-FFF2-40B4-BE49-F238E27FC236}">
                <a16:creationId xmlns:a16="http://schemas.microsoft.com/office/drawing/2014/main" xmlns="" id="{78531C16-D1F4-483B-9994-E566F5E92F65}"/>
              </a:ext>
            </a:extLst>
          </p:cNvPr>
          <p:cNvPicPr>
            <a:picLocks noChangeAspect="1"/>
          </p:cNvPicPr>
          <p:nvPr/>
        </p:nvPicPr>
        <p:blipFill>
          <a:blip r:embed="rId3" cstate="print"/>
          <a:stretch>
            <a:fillRect/>
          </a:stretch>
        </p:blipFill>
        <p:spPr>
          <a:xfrm>
            <a:off x="8742217" y="3172191"/>
            <a:ext cx="3034147" cy="3220358"/>
          </a:xfrm>
          <a:prstGeom prst="rect">
            <a:avLst/>
          </a:prstGeom>
        </p:spPr>
      </p:pic>
      <p:pic>
        <p:nvPicPr>
          <p:cNvPr id="6" name="Imagen 5">
            <a:extLst>
              <a:ext uri="{FF2B5EF4-FFF2-40B4-BE49-F238E27FC236}">
                <a16:creationId xmlns:a16="http://schemas.microsoft.com/office/drawing/2014/main" xmlns="" id="{38EC27EA-893B-4607-A2DE-B72DDDA07C27}"/>
              </a:ext>
            </a:extLst>
          </p:cNvPr>
          <p:cNvPicPr>
            <a:picLocks noChangeAspect="1"/>
          </p:cNvPicPr>
          <p:nvPr/>
        </p:nvPicPr>
        <p:blipFill rotWithShape="1">
          <a:blip r:embed="rId4" cstate="print"/>
          <a:srcRect l="44659" t="52585" r="28295" b="20666"/>
          <a:stretch/>
        </p:blipFill>
        <p:spPr>
          <a:xfrm>
            <a:off x="8610599" y="1163532"/>
            <a:ext cx="3297381" cy="1648691"/>
          </a:xfrm>
          <a:prstGeom prst="rect">
            <a:avLst/>
          </a:prstGeom>
        </p:spPr>
      </p:pic>
    </p:spTree>
    <p:extLst>
      <p:ext uri="{BB962C8B-B14F-4D97-AF65-F5344CB8AC3E}">
        <p14:creationId xmlns:p14="http://schemas.microsoft.com/office/powerpoint/2010/main" xmlns="" val="1215754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68115BB-95C3-41CA-B3BB-D2A4C2A69209}"/>
              </a:ext>
            </a:extLst>
          </p:cNvPr>
          <p:cNvSpPr>
            <a:spLocks noGrp="1"/>
          </p:cNvSpPr>
          <p:nvPr>
            <p:ph type="title"/>
          </p:nvPr>
        </p:nvSpPr>
        <p:spPr>
          <a:xfrm>
            <a:off x="838200" y="157307"/>
            <a:ext cx="10515600" cy="687820"/>
          </a:xfrm>
        </p:spPr>
        <p:txBody>
          <a:bodyPr>
            <a:normAutofit/>
          </a:bodyPr>
          <a:lstStyle/>
          <a:p>
            <a:r>
              <a:rPr lang="es-ES" sz="3200" b="1" dirty="0">
                <a:solidFill>
                  <a:srgbClr val="FF0000"/>
                </a:solidFill>
                <a:latin typeface="Arial" panose="020B0604020202020204" pitchFamily="34" charset="0"/>
                <a:cs typeface="Arial" panose="020B0604020202020204" pitchFamily="34" charset="0"/>
              </a:rPr>
              <a:t>Magnetorresistencia por magnetización espontánea</a:t>
            </a:r>
          </a:p>
        </p:txBody>
      </p:sp>
      <p:sp>
        <p:nvSpPr>
          <p:cNvPr id="3" name="Marcador de contenido 2">
            <a:extLst>
              <a:ext uri="{FF2B5EF4-FFF2-40B4-BE49-F238E27FC236}">
                <a16:creationId xmlns:a16="http://schemas.microsoft.com/office/drawing/2014/main" xmlns="" id="{7351FA26-637F-447D-97BA-5A0120E8FA66}"/>
              </a:ext>
            </a:extLst>
          </p:cNvPr>
          <p:cNvSpPr>
            <a:spLocks noGrp="1"/>
          </p:cNvSpPr>
          <p:nvPr>
            <p:ph idx="1"/>
          </p:nvPr>
        </p:nvSpPr>
        <p:spPr>
          <a:xfrm>
            <a:off x="180109" y="845127"/>
            <a:ext cx="6483927" cy="5855566"/>
          </a:xfrm>
        </p:spPr>
        <p:txBody>
          <a:bodyPr>
            <a:normAutofit fontScale="92500" lnSpcReduction="20000"/>
          </a:bodyPr>
          <a:lstStyle/>
          <a:p>
            <a:pPr marL="0" indent="0" algn="just">
              <a:lnSpc>
                <a:spcPct val="100000"/>
              </a:lnSpc>
              <a:buNone/>
            </a:pPr>
            <a:r>
              <a:rPr lang="es-ES" dirty="0">
                <a:latin typeface="Arial" panose="020B0604020202020204" pitchFamily="34" charset="0"/>
                <a:cs typeface="Arial" panose="020B0604020202020204" pitchFamily="34" charset="0"/>
              </a:rPr>
              <a:t>En metales no magnéticos, la resistencia eléctrica decae suavemente a medida que disminuye la temperatura. Este comportamiento es debido a la disminución de las vibraciones térmicas de los átomos. Como consecuencia de esto, la dispersión de los electrones es menor.</a:t>
            </a:r>
          </a:p>
          <a:p>
            <a:pPr marL="0" indent="0" algn="just">
              <a:lnSpc>
                <a:spcPct val="100000"/>
              </a:lnSpc>
              <a:buNone/>
            </a:pPr>
            <a:r>
              <a:rPr lang="es-ES" dirty="0">
                <a:latin typeface="Arial" panose="020B0604020202020204" pitchFamily="34" charset="0"/>
                <a:cs typeface="Arial" panose="020B0604020202020204" pitchFamily="34" charset="0"/>
              </a:rPr>
              <a:t>Si el metal es ferromagnético, existe una reducción adicional en la resistencia, debida a la alineación de los momentos magnéticos, (en ciertas circunstancias), a medida que se reduce la temperatura, que resulta en una disminución de la dispersión de los electrones de conducción. Esquemáticamente se lo representa en el esquema siguiente.</a:t>
            </a:r>
          </a:p>
        </p:txBody>
      </p:sp>
      <p:pic>
        <p:nvPicPr>
          <p:cNvPr id="4" name="Imagen 3">
            <a:extLst>
              <a:ext uri="{FF2B5EF4-FFF2-40B4-BE49-F238E27FC236}">
                <a16:creationId xmlns:a16="http://schemas.microsoft.com/office/drawing/2014/main" xmlns="" id="{B4AA71C8-EFE4-46B9-A747-AC36D5C53AE3}"/>
              </a:ext>
            </a:extLst>
          </p:cNvPr>
          <p:cNvPicPr>
            <a:picLocks noChangeAspect="1"/>
          </p:cNvPicPr>
          <p:nvPr/>
        </p:nvPicPr>
        <p:blipFill>
          <a:blip r:embed="rId2" cstate="print"/>
          <a:stretch>
            <a:fillRect/>
          </a:stretch>
        </p:blipFill>
        <p:spPr>
          <a:xfrm>
            <a:off x="6691745" y="1870364"/>
            <a:ext cx="4994879" cy="3315566"/>
          </a:xfrm>
          <a:prstGeom prst="rect">
            <a:avLst/>
          </a:prstGeom>
        </p:spPr>
      </p:pic>
    </p:spTree>
    <p:extLst>
      <p:ext uri="{BB962C8B-B14F-4D97-AF65-F5344CB8AC3E}">
        <p14:creationId xmlns:p14="http://schemas.microsoft.com/office/powerpoint/2010/main" xmlns="" val="2101350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5B5B2E1-6453-468A-837C-058F0CAF115C}"/>
              </a:ext>
            </a:extLst>
          </p:cNvPr>
          <p:cNvSpPr>
            <a:spLocks noGrp="1"/>
          </p:cNvSpPr>
          <p:nvPr>
            <p:ph type="title"/>
          </p:nvPr>
        </p:nvSpPr>
        <p:spPr>
          <a:xfrm>
            <a:off x="991770" y="189596"/>
            <a:ext cx="10515600" cy="605546"/>
          </a:xfrm>
        </p:spPr>
        <p:txBody>
          <a:bodyPr>
            <a:normAutofit fontScale="90000"/>
          </a:bodyPr>
          <a:lstStyle/>
          <a:p>
            <a:pPr algn="ctr"/>
            <a:r>
              <a:rPr lang="es-ES" b="1" dirty="0">
                <a:solidFill>
                  <a:srgbClr val="FF0000"/>
                </a:solidFill>
                <a:latin typeface="Arial" panose="020B0604020202020204" pitchFamily="34" charset="0"/>
                <a:cs typeface="Arial" panose="020B0604020202020204" pitchFamily="34" charset="0"/>
              </a:rPr>
              <a:t>Magnetoresistencia</a:t>
            </a:r>
            <a:endParaRPr lang="es-ES" dirty="0"/>
          </a:p>
        </p:txBody>
      </p:sp>
      <mc:AlternateContent xmlns:mc="http://schemas.openxmlformats.org/markup-compatibility/2006">
        <mc:Choice xmlns:a14="http://schemas.microsoft.com/office/drawing/2010/main" xmlns="" Requires="a14">
          <p:sp>
            <p:nvSpPr>
              <p:cNvPr id="6" name="Marcador de contenido 5">
                <a:extLst>
                  <a:ext uri="{FF2B5EF4-FFF2-40B4-BE49-F238E27FC236}">
                    <a16:creationId xmlns:a16="http://schemas.microsoft.com/office/drawing/2014/main" id="{649FCA8D-8FDB-4435-8D1A-BB753A798B0A}"/>
                  </a:ext>
                </a:extLst>
              </p:cNvPr>
              <p:cNvSpPr>
                <a:spLocks noGrp="1"/>
              </p:cNvSpPr>
              <p:nvPr>
                <p:ph idx="1"/>
              </p:nvPr>
            </p:nvSpPr>
            <p:spPr>
              <a:xfrm>
                <a:off x="372792" y="970672"/>
                <a:ext cx="11261190" cy="5753685"/>
              </a:xfrm>
            </p:spPr>
            <p:txBody>
              <a:bodyPr>
                <a:normAutofit fontScale="55000" lnSpcReduction="20000"/>
              </a:bodyPr>
              <a:lstStyle/>
              <a:p>
                <a:pPr marL="0" indent="0">
                  <a:buNone/>
                </a:pPr>
                <a:r>
                  <a:rPr lang="es-ES" sz="3400" b="1" dirty="0">
                    <a:latin typeface="Arial" panose="020B0604020202020204" pitchFamily="34" charset="0"/>
                    <a:cs typeface="Arial" panose="020B0604020202020204" pitchFamily="34" charset="0"/>
                  </a:rPr>
                  <a:t>MR gigante</a:t>
                </a:r>
              </a:p>
              <a:p>
                <a:pPr marL="0" indent="0" algn="just">
                  <a:lnSpc>
                    <a:spcPct val="120000"/>
                  </a:lnSpc>
                  <a:buNone/>
                </a:pPr>
                <a:r>
                  <a:rPr lang="es-ES" dirty="0">
                    <a:latin typeface="Arial" panose="020B0604020202020204" pitchFamily="34" charset="0"/>
                    <a:cs typeface="Arial" panose="020B0604020202020204" pitchFamily="34" charset="0"/>
                  </a:rPr>
                  <a:t>1988, fecha en que Albert </a:t>
                </a:r>
                <a:r>
                  <a:rPr lang="es-ES" dirty="0" err="1">
                    <a:latin typeface="Arial" panose="020B0604020202020204" pitchFamily="34" charset="0"/>
                    <a:cs typeface="Arial" panose="020B0604020202020204" pitchFamily="34" charset="0"/>
                  </a:rPr>
                  <a:t>Fert</a:t>
                </a:r>
                <a:r>
                  <a:rPr lang="es-ES" dirty="0">
                    <a:latin typeface="Arial" panose="020B0604020202020204" pitchFamily="34" charset="0"/>
                    <a:cs typeface="Arial" panose="020B0604020202020204" pitchFamily="34" charset="0"/>
                  </a:rPr>
                  <a:t> y Peter </a:t>
                </a:r>
                <a:r>
                  <a:rPr lang="es-ES" dirty="0" err="1">
                    <a:latin typeface="Arial" panose="020B0604020202020204" pitchFamily="34" charset="0"/>
                    <a:cs typeface="Arial" panose="020B0604020202020204" pitchFamily="34" charset="0"/>
                  </a:rPr>
                  <a:t>Grünberg</a:t>
                </a:r>
                <a:r>
                  <a:rPr lang="es-ES" dirty="0">
                    <a:latin typeface="Arial" panose="020B0604020202020204" pitchFamily="34" charset="0"/>
                    <a:cs typeface="Arial" panose="020B0604020202020204" pitchFamily="34" charset="0"/>
                  </a:rPr>
                  <a:t> demuestran por separado, la existencia de un fenómeno llamado  magnetoresistencia gigante, por lo cual les dieron el premio Nobel de física en el año 2007. La magnetoimpedancia gigante se observado en materiales ferromagnéticos blandos y consiste en una gran variación de la impedancia alterna,</a:t>
                </a:r>
                <a14:m>
                  <m:oMath xmlns:m="http://schemas.openxmlformats.org/officeDocument/2006/math">
                    <m:r>
                      <a:rPr lang="es-ES" i="1">
                        <a:latin typeface="Cambria Math" panose="02040503050406030204" pitchFamily="18" charset="0"/>
                        <a:cs typeface="Arial" panose="020B0604020202020204" pitchFamily="34" charset="0"/>
                      </a:rPr>
                      <m:t>𝑍</m:t>
                    </m:r>
                    <m:r>
                      <a:rPr lang="es-ES" i="1">
                        <a:latin typeface="Cambria Math" panose="02040503050406030204" pitchFamily="18" charset="0"/>
                        <a:cs typeface="Arial" panose="020B0604020202020204" pitchFamily="34" charset="0"/>
                      </a:rPr>
                      <m:t>=</m:t>
                    </m:r>
                    <m:r>
                      <a:rPr lang="es-ES" i="1">
                        <a:latin typeface="Cambria Math" panose="02040503050406030204" pitchFamily="18" charset="0"/>
                        <a:cs typeface="Arial" panose="020B0604020202020204" pitchFamily="34" charset="0"/>
                      </a:rPr>
                      <m:t>𝑅</m:t>
                    </m:r>
                    <m:r>
                      <a:rPr lang="es-ES" b="0" i="1" smtClean="0">
                        <a:latin typeface="Cambria Math" panose="02040503050406030204" pitchFamily="18" charset="0"/>
                        <a:cs typeface="Arial" panose="020B0604020202020204" pitchFamily="34" charset="0"/>
                      </a:rPr>
                      <m:t>(</m:t>
                    </m:r>
                    <m:r>
                      <a:rPr lang="es-ES" i="1">
                        <a:latin typeface="Cambria Math" panose="02040503050406030204" pitchFamily="18" charset="0"/>
                        <a:ea typeface="Cambria Math" panose="02040503050406030204" pitchFamily="18" charset="0"/>
                        <a:cs typeface="Arial" panose="020B0604020202020204" pitchFamily="34" charset="0"/>
                      </a:rPr>
                      <m:t>𝜔</m:t>
                    </m:r>
                    <m:r>
                      <a:rPr lang="es-ES"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s-ES" i="1">
                            <a:latin typeface="Cambria Math" panose="02040503050406030204" pitchFamily="18" charset="0"/>
                          </a:rPr>
                        </m:ctrlPr>
                      </m:sSubPr>
                      <m:e>
                        <m:r>
                          <a:rPr lang="es-ES" i="1">
                            <a:latin typeface="Cambria Math" panose="02040503050406030204" pitchFamily="18" charset="0"/>
                          </a:rPr>
                          <m:t>𝐻</m:t>
                        </m:r>
                      </m:e>
                      <m:sub>
                        <m:r>
                          <a:rPr lang="es-ES" i="1">
                            <a:latin typeface="Cambria Math" panose="02040503050406030204" pitchFamily="18" charset="0"/>
                          </a:rPr>
                          <m:t>𝑐𝑐</m:t>
                        </m:r>
                      </m:sub>
                    </m:sSub>
                    <m:r>
                      <a:rPr lang="es-ES" b="0" i="1" smtClean="0">
                        <a:latin typeface="Cambria Math" panose="02040503050406030204" pitchFamily="18" charset="0"/>
                        <a:cs typeface="Arial" panose="020B0604020202020204" pitchFamily="34" charset="0"/>
                      </a:rPr>
                      <m:t>)</m:t>
                    </m:r>
                    <m:r>
                      <a:rPr lang="es-ES" i="1">
                        <a:latin typeface="Cambria Math" panose="02040503050406030204" pitchFamily="18" charset="0"/>
                        <a:cs typeface="Arial" panose="020B0604020202020204" pitchFamily="34" charset="0"/>
                      </a:rPr>
                      <m:t>+</m:t>
                    </m:r>
                    <m:r>
                      <a:rPr lang="es-ES" i="1">
                        <a:latin typeface="Cambria Math" panose="02040503050406030204" pitchFamily="18" charset="0"/>
                        <a:cs typeface="Arial" panose="020B0604020202020204" pitchFamily="34" charset="0"/>
                      </a:rPr>
                      <m:t>𝑖𝑋</m:t>
                    </m:r>
                    <m:r>
                      <a:rPr lang="es-ES" b="0" i="1" smtClean="0">
                        <a:latin typeface="Cambria Math" panose="02040503050406030204" pitchFamily="18" charset="0"/>
                        <a:cs typeface="Arial" panose="020B0604020202020204" pitchFamily="34" charset="0"/>
                      </a:rPr>
                      <m:t>(</m:t>
                    </m:r>
                    <m:r>
                      <a:rPr lang="es-ES" i="1">
                        <a:latin typeface="Cambria Math" panose="02040503050406030204" pitchFamily="18" charset="0"/>
                        <a:ea typeface="Cambria Math" panose="02040503050406030204" pitchFamily="18" charset="0"/>
                        <a:cs typeface="Arial" panose="020B0604020202020204" pitchFamily="34" charset="0"/>
                      </a:rPr>
                      <m:t>𝜔</m:t>
                    </m:r>
                    <m:r>
                      <a:rPr lang="es-ES" i="1">
                        <a:latin typeface="Cambria Math" panose="02040503050406030204" pitchFamily="18" charset="0"/>
                        <a:ea typeface="Cambria Math" panose="02040503050406030204" pitchFamily="18" charset="0"/>
                        <a:cs typeface="Arial" panose="020B0604020202020204" pitchFamily="34" charset="0"/>
                      </a:rPr>
                      <m:t>,</m:t>
                    </m:r>
                    <m:sSub>
                      <m:sSubPr>
                        <m:ctrlPr>
                          <a:rPr lang="es-ES" i="1">
                            <a:latin typeface="Cambria Math" panose="02040503050406030204" pitchFamily="18" charset="0"/>
                          </a:rPr>
                        </m:ctrlPr>
                      </m:sSubPr>
                      <m:e>
                        <m:r>
                          <a:rPr lang="es-ES" i="1">
                            <a:latin typeface="Cambria Math" panose="02040503050406030204" pitchFamily="18" charset="0"/>
                          </a:rPr>
                          <m:t>𝐻</m:t>
                        </m:r>
                      </m:e>
                      <m:sub>
                        <m:r>
                          <a:rPr lang="es-ES" i="1">
                            <a:latin typeface="Cambria Math" panose="02040503050406030204" pitchFamily="18" charset="0"/>
                          </a:rPr>
                          <m:t>𝑐𝑐</m:t>
                        </m:r>
                      </m:sub>
                    </m:sSub>
                    <m:r>
                      <a:rPr lang="es-ES" b="0" i="1" smtClean="0">
                        <a:latin typeface="Cambria Math" panose="02040503050406030204" pitchFamily="18" charset="0"/>
                        <a:cs typeface="Arial" panose="020B0604020202020204" pitchFamily="34" charset="0"/>
                      </a:rPr>
                      <m:t>)</m:t>
                    </m:r>
                  </m:oMath>
                </a14:m>
                <a:r>
                  <a:rPr lang="es-ES" dirty="0">
                    <a:latin typeface="Arial" panose="020B0604020202020204" pitchFamily="34" charset="0"/>
                    <a:cs typeface="Arial" panose="020B0604020202020204" pitchFamily="34" charset="0"/>
                  </a:rPr>
                  <a:t>, cuando  se hace pasar, por el material ferromagnético, una corriente alterna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𝐼</m:t>
                        </m:r>
                      </m:e>
                      <m:sub>
                        <m:r>
                          <a:rPr lang="es-ES" i="1">
                            <a:latin typeface="Cambria Math" panose="02040503050406030204" pitchFamily="18" charset="0"/>
                            <a:cs typeface="Arial" panose="020B0604020202020204" pitchFamily="34" charset="0"/>
                          </a:rPr>
                          <m:t>𝑎𝑐</m:t>
                        </m:r>
                      </m:sub>
                    </m:sSub>
                  </m:oMath>
                </a14:m>
                <a:r>
                  <a:rPr lang="es-ES" dirty="0">
                    <a:latin typeface="Arial" panose="020B0604020202020204" pitchFamily="34" charset="0"/>
                    <a:cs typeface="Arial" panose="020B0604020202020204" pitchFamily="34" charset="0"/>
                  </a:rPr>
                  <a:t> de frecuencia en presencia de un campo magnético continuo </a:t>
                </a:r>
                <a14:m>
                  <m:oMath xmlns:m="http://schemas.openxmlformats.org/officeDocument/2006/math">
                    <m:sSub>
                      <m:sSubPr>
                        <m:ctrlPr>
                          <a:rPr lang="es-ES" i="1" smtClean="0">
                            <a:latin typeface="Cambria Math" panose="02040503050406030204" pitchFamily="18" charset="0"/>
                            <a:cs typeface="Arial" panose="020B0604020202020204" pitchFamily="34" charset="0"/>
                          </a:rPr>
                        </m:ctrlPr>
                      </m:sSubPr>
                      <m:e>
                        <m:r>
                          <a:rPr lang="es-ES" b="0" i="1" smtClean="0">
                            <a:latin typeface="Cambria Math" panose="02040503050406030204" pitchFamily="18" charset="0"/>
                            <a:cs typeface="Arial" panose="020B0604020202020204" pitchFamily="34" charset="0"/>
                          </a:rPr>
                          <m:t>𝐻</m:t>
                        </m:r>
                      </m:e>
                      <m:sub>
                        <m:r>
                          <a:rPr lang="es-ES" b="0" i="1" smtClean="0">
                            <a:latin typeface="Cambria Math" panose="02040503050406030204" pitchFamily="18" charset="0"/>
                            <a:cs typeface="Arial" panose="020B0604020202020204" pitchFamily="34" charset="0"/>
                          </a:rPr>
                          <m:t>𝑐𝑐</m:t>
                        </m:r>
                      </m:sub>
                    </m:sSub>
                    <m:r>
                      <a:rPr lang="es-ES">
                        <a:latin typeface="Cambria Math" panose="02040503050406030204" pitchFamily="18" charset="0"/>
                        <a:cs typeface="Arial" panose="020B0604020202020204" pitchFamily="34" charset="0"/>
                      </a:rPr>
                      <m:t>.</m:t>
                    </m:r>
                  </m:oMath>
                </a14:m>
                <a:r>
                  <a:rPr lang="es-ES" dirty="0">
                    <a:latin typeface="Arial" panose="020B0604020202020204" pitchFamily="34" charset="0"/>
                    <a:cs typeface="Arial" panose="020B0604020202020204" pitchFamily="34" charset="0"/>
                  </a:rPr>
                  <a:t> Fundamentalmente esta causada por la distribución no uniforme de la corriente alterna, efecto pelicular o “skin” el cual fue mencionado anteriormente y se describe en términos de la penetración </a:t>
                </a:r>
                <a14:m>
                  <m:oMath xmlns:m="http://schemas.openxmlformats.org/officeDocument/2006/math">
                    <m:r>
                      <a:rPr lang="es-ES" i="1" smtClean="0">
                        <a:latin typeface="Cambria Math" panose="02040503050406030204" pitchFamily="18" charset="0"/>
                        <a:ea typeface="Cambria Math" panose="02040503050406030204" pitchFamily="18" charset="0"/>
                        <a:cs typeface="Arial" panose="020B0604020202020204" pitchFamily="34" charset="0"/>
                      </a:rPr>
                      <m:t>𝛿</m:t>
                    </m:r>
                    <m:r>
                      <a:rPr lang="es-ES" b="0" i="1" smtClean="0">
                        <a:latin typeface="Cambria Math" panose="02040503050406030204" pitchFamily="18" charset="0"/>
                        <a:ea typeface="Cambria Math" panose="02040503050406030204" pitchFamily="18" charset="0"/>
                        <a:cs typeface="Arial" panose="020B0604020202020204" pitchFamily="34" charset="0"/>
                      </a:rPr>
                      <m:t> </m:t>
                    </m:r>
                  </m:oMath>
                </a14:m>
                <a:r>
                  <a:rPr lang="es-ES" dirty="0">
                    <a:latin typeface="Arial" panose="020B0604020202020204" pitchFamily="34" charset="0"/>
                    <a:cs typeface="Arial" panose="020B0604020202020204" pitchFamily="34" charset="0"/>
                  </a:rPr>
                  <a:t> del campo electromagnético en el conductor</a:t>
                </a:r>
                <a:endParaRPr lang="es-ES" i="1" dirty="0">
                  <a:latin typeface="Cambria Math" panose="02040503050406030204" pitchFamily="18" charset="0"/>
                  <a:ea typeface="Cambria Math" panose="02040503050406030204" pitchFamily="18" charset="0"/>
                  <a:cs typeface="Arial" panose="020B0604020202020204" pitchFamily="34" charset="0"/>
                </a:endParaRPr>
              </a:p>
              <a:p>
                <a:pPr marL="0" indent="0" algn="just">
                  <a:lnSpc>
                    <a:spcPct val="120000"/>
                  </a:lnSpc>
                  <a:buNone/>
                </a:pPr>
                <a14:m>
                  <m:oMathPara xmlns:m="http://schemas.openxmlformats.org/officeDocument/2006/math">
                    <m:oMathParaPr>
                      <m:jc m:val="centerGroup"/>
                    </m:oMathParaPr>
                    <m:oMath xmlns:m="http://schemas.openxmlformats.org/officeDocument/2006/math">
                      <m:r>
                        <a:rPr lang="es-ES" i="1">
                          <a:latin typeface="Cambria Math" panose="02040503050406030204" pitchFamily="18" charset="0"/>
                          <a:ea typeface="Cambria Math" panose="02040503050406030204" pitchFamily="18" charset="0"/>
                          <a:cs typeface="Arial" panose="020B0604020202020204" pitchFamily="34" charset="0"/>
                        </a:rPr>
                        <m:t>𝛿</m:t>
                      </m:r>
                      <m:r>
                        <a:rPr lang="es-ES" i="1">
                          <a:latin typeface="Cambria Math" panose="02040503050406030204" pitchFamily="18" charset="0"/>
                          <a:ea typeface="Cambria Math" panose="02040503050406030204" pitchFamily="18" charset="0"/>
                          <a:cs typeface="Arial" panose="020B0604020202020204" pitchFamily="34" charset="0"/>
                        </a:rPr>
                        <m:t>=</m:t>
                      </m:r>
                      <m:rad>
                        <m:radPr>
                          <m:degHide m:val="on"/>
                          <m:ctrlPr>
                            <a:rPr lang="es-ES" i="1">
                              <a:latin typeface="Cambria Math" panose="02040503050406030204" pitchFamily="18" charset="0"/>
                              <a:ea typeface="Cambria Math" panose="02040503050406030204" pitchFamily="18" charset="0"/>
                              <a:cs typeface="Arial" panose="020B0604020202020204" pitchFamily="34" charset="0"/>
                            </a:rPr>
                          </m:ctrlPr>
                        </m:radPr>
                        <m:deg/>
                        <m:e>
                          <m:f>
                            <m:fPr>
                              <m:ctrlPr>
                                <a:rPr lang="es-ES" i="1">
                                  <a:latin typeface="Cambria Math" panose="02040503050406030204" pitchFamily="18" charset="0"/>
                                  <a:ea typeface="Cambria Math" panose="02040503050406030204" pitchFamily="18" charset="0"/>
                                  <a:cs typeface="Arial" panose="020B0604020202020204" pitchFamily="34" charset="0"/>
                                </a:rPr>
                              </m:ctrlPr>
                            </m:fPr>
                            <m:num>
                              <m:r>
                                <a:rPr lang="es-ES" i="1">
                                  <a:latin typeface="Cambria Math" panose="02040503050406030204" pitchFamily="18" charset="0"/>
                                  <a:ea typeface="Cambria Math" panose="02040503050406030204" pitchFamily="18" charset="0"/>
                                  <a:cs typeface="Arial" panose="020B0604020202020204" pitchFamily="34" charset="0"/>
                                </a:rPr>
                                <m:t>2</m:t>
                              </m:r>
                            </m:num>
                            <m:den>
                              <m:r>
                                <a:rPr lang="es-ES" i="1">
                                  <a:latin typeface="Cambria Math" panose="02040503050406030204" pitchFamily="18" charset="0"/>
                                  <a:ea typeface="Cambria Math" panose="02040503050406030204" pitchFamily="18" charset="0"/>
                                  <a:cs typeface="Arial" panose="020B0604020202020204" pitchFamily="34" charset="0"/>
                                </a:rPr>
                                <m:t>𝜔𝜎𝜇</m:t>
                              </m:r>
                            </m:den>
                          </m:f>
                        </m:e>
                      </m:rad>
                    </m:oMath>
                  </m:oMathPara>
                </a14:m>
                <a:endParaRPr lang="es-ES" dirty="0">
                  <a:latin typeface="Arial" panose="020B0604020202020204" pitchFamily="34" charset="0"/>
                  <a:cs typeface="Arial" panose="020B0604020202020204" pitchFamily="34" charset="0"/>
                </a:endParaRPr>
              </a:p>
              <a:p>
                <a:pPr marL="0" indent="0" algn="just">
                  <a:lnSpc>
                    <a:spcPct val="120000"/>
                  </a:lnSpc>
                  <a:buNone/>
                </a:pPr>
                <a:r>
                  <a:rPr lang="es-ES" dirty="0">
                    <a:latin typeface="Arial" panose="020B0604020202020204" pitchFamily="34" charset="0"/>
                    <a:cs typeface="Arial" panose="020B0604020202020204" pitchFamily="34" charset="0"/>
                  </a:rPr>
                  <a:t>Siendo </a:t>
                </a:r>
                <a14:m>
                  <m:oMath xmlns:m="http://schemas.openxmlformats.org/officeDocument/2006/math">
                    <m:r>
                      <a:rPr lang="es-ES" i="1">
                        <a:latin typeface="Cambria Math" panose="02040503050406030204" pitchFamily="18" charset="0"/>
                        <a:ea typeface="Cambria Math" panose="02040503050406030204" pitchFamily="18" charset="0"/>
                        <a:cs typeface="Arial" panose="020B0604020202020204" pitchFamily="34" charset="0"/>
                      </a:rPr>
                      <m:t>𝜇</m:t>
                    </m:r>
                  </m:oMath>
                </a14:m>
                <a:r>
                  <a:rPr lang="es-ES" dirty="0">
                    <a:latin typeface="Arial" panose="020B0604020202020204" pitchFamily="34" charset="0"/>
                    <a:cs typeface="Arial" panose="020B0604020202020204" pitchFamily="34" charset="0"/>
                  </a:rPr>
                  <a:t> la permeabilidad magnética y </a:t>
                </a:r>
                <a14:m>
                  <m:oMath xmlns:m="http://schemas.openxmlformats.org/officeDocument/2006/math">
                    <m:r>
                      <a:rPr lang="es-ES" i="1">
                        <a:latin typeface="Cambria Math" panose="02040503050406030204" pitchFamily="18" charset="0"/>
                        <a:ea typeface="Cambria Math" panose="02040503050406030204" pitchFamily="18" charset="0"/>
                        <a:cs typeface="Arial" panose="020B0604020202020204" pitchFamily="34" charset="0"/>
                      </a:rPr>
                      <m:t>𝜎</m:t>
                    </m:r>
                  </m:oMath>
                </a14:m>
                <a:r>
                  <a:rPr lang="es-ES" dirty="0">
                    <a:latin typeface="Arial" panose="020B0604020202020204" pitchFamily="34" charset="0"/>
                    <a:cs typeface="Arial" panose="020B0604020202020204" pitchFamily="34" charset="0"/>
                  </a:rPr>
                  <a:t> la conductividad. Vemos que la penetración al cuadrado es inversamente proporcional a </a:t>
                </a:r>
                <a14:m>
                  <m:oMath xmlns:m="http://schemas.openxmlformats.org/officeDocument/2006/math">
                    <m:r>
                      <a:rPr lang="es-ES" i="1" smtClean="0">
                        <a:latin typeface="Cambria Math" panose="02040503050406030204" pitchFamily="18" charset="0"/>
                        <a:ea typeface="Cambria Math" panose="02040503050406030204" pitchFamily="18" charset="0"/>
                        <a:cs typeface="Arial" panose="020B0604020202020204" pitchFamily="34" charset="0"/>
                      </a:rPr>
                      <m:t>𝜔</m:t>
                    </m:r>
                  </m:oMath>
                </a14:m>
                <a:r>
                  <a:rPr lang="es-ES" dirty="0">
                    <a:latin typeface="Arial" panose="020B0604020202020204" pitchFamily="34" charset="0"/>
                    <a:cs typeface="Arial" panose="020B0604020202020204" pitchFamily="34" charset="0"/>
                  </a:rPr>
                  <a:t>, la frecuencia, conductividad y permeabilidad magnética. Este fenómeno tiene una influencia directa sobre la impedancia, ya que, está no dependerá del área total del conductor, sino solo de la región donde circula la corriente, que es menor, dependiendo como vimos, de </a:t>
                </a:r>
                <a14:m>
                  <m:oMath xmlns:m="http://schemas.openxmlformats.org/officeDocument/2006/math">
                    <m:r>
                      <a:rPr lang="es-ES" i="1">
                        <a:latin typeface="Cambria Math" panose="02040503050406030204" pitchFamily="18" charset="0"/>
                        <a:ea typeface="Cambria Math" panose="02040503050406030204" pitchFamily="18" charset="0"/>
                        <a:cs typeface="Arial" panose="020B0604020202020204" pitchFamily="34" charset="0"/>
                      </a:rPr>
                      <m:t>𝛿</m:t>
                    </m:r>
                    <m:r>
                      <a:rPr lang="es-ES" b="0" i="1" smtClean="0">
                        <a:latin typeface="Cambria Math" panose="02040503050406030204" pitchFamily="18" charset="0"/>
                        <a:ea typeface="Cambria Math" panose="02040503050406030204" pitchFamily="18" charset="0"/>
                        <a:cs typeface="Arial" panose="020B0604020202020204" pitchFamily="34" charset="0"/>
                      </a:rPr>
                      <m:t>.</m:t>
                    </m:r>
                  </m:oMath>
                </a14:m>
                <a:r>
                  <a:rPr lang="es-ES" dirty="0">
                    <a:latin typeface="Arial" panose="020B0604020202020204" pitchFamily="34" charset="0"/>
                    <a:cs typeface="Arial" panose="020B0604020202020204" pitchFamily="34" charset="0"/>
                  </a:rPr>
                  <a:t> Si la frecuencia del campo no varia y </a:t>
                </a:r>
                <a14:m>
                  <m:oMath xmlns:m="http://schemas.openxmlformats.org/officeDocument/2006/math">
                    <m:r>
                      <a:rPr lang="es-ES" i="1" smtClean="0">
                        <a:latin typeface="Cambria Math" panose="02040503050406030204" pitchFamily="18" charset="0"/>
                        <a:ea typeface="Cambria Math" panose="02040503050406030204" pitchFamily="18" charset="0"/>
                        <a:cs typeface="Arial" panose="020B0604020202020204" pitchFamily="34" charset="0"/>
                      </a:rPr>
                      <m:t>𝜎</m:t>
                    </m:r>
                  </m:oMath>
                </a14:m>
                <a:r>
                  <a:rPr lang="es-ES" dirty="0">
                    <a:latin typeface="Arial" panose="020B0604020202020204" pitchFamily="34" charset="0"/>
                    <a:cs typeface="Arial" panose="020B0604020202020204" pitchFamily="34" charset="0"/>
                  </a:rPr>
                  <a:t> la conductividad permanece constante, la impedancia solo dependerá de </a:t>
                </a:r>
                <a14:m>
                  <m:oMath xmlns:m="http://schemas.openxmlformats.org/officeDocument/2006/math">
                    <m:r>
                      <a:rPr lang="es-ES" i="1" smtClean="0">
                        <a:latin typeface="Cambria Math" panose="02040503050406030204" pitchFamily="18" charset="0"/>
                        <a:ea typeface="Cambria Math" panose="02040503050406030204" pitchFamily="18" charset="0"/>
                        <a:cs typeface="Arial" panose="020B0604020202020204" pitchFamily="34" charset="0"/>
                      </a:rPr>
                      <m:t>𝜇</m:t>
                    </m:r>
                    <m:r>
                      <a:rPr lang="es-ES" b="0" i="1" smtClean="0">
                        <a:latin typeface="Cambria Math" panose="02040503050406030204" pitchFamily="18" charset="0"/>
                        <a:ea typeface="Cambria Math" panose="02040503050406030204" pitchFamily="18" charset="0"/>
                        <a:cs typeface="Arial" panose="020B0604020202020204" pitchFamily="34" charset="0"/>
                      </a:rPr>
                      <m:t> </m:t>
                    </m:r>
                  </m:oMath>
                </a14:m>
                <a:r>
                  <a:rPr lang="es-ES" dirty="0">
                    <a:latin typeface="Arial" panose="020B0604020202020204" pitchFamily="34" charset="0"/>
                    <a:cs typeface="Arial" panose="020B0604020202020204" pitchFamily="34" charset="0"/>
                  </a:rPr>
                  <a:t>la permeabilidad magnética. Aquí, debemos ser cuidadosos al mencionar la permeabilidad, ya que sabemos de su carácter tensorial, luego si la probeta es plana la permeabilidad debería ser la transversal, mientras que si hablamos de hilos debería ser la permeabilidad circunferencial,  que controlara a la impedancia. Pero, recordemos que la permeabilidad magnética depende  del campo magnético exterior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𝐻</m:t>
                        </m:r>
                      </m:e>
                      <m:sub>
                        <m:r>
                          <a:rPr lang="es-ES" i="1">
                            <a:latin typeface="Cambria Math" panose="02040503050406030204" pitchFamily="18" charset="0"/>
                          </a:rPr>
                          <m:t>𝑐𝑐</m:t>
                        </m:r>
                      </m:sub>
                    </m:sSub>
                  </m:oMath>
                </a14:m>
                <a:r>
                  <a:rPr lang="es-ES" dirty="0">
                    <a:latin typeface="Arial" panose="020B0604020202020204" pitchFamily="34" charset="0"/>
                    <a:cs typeface="Arial" panose="020B0604020202020204" pitchFamily="34" charset="0"/>
                  </a:rPr>
                  <a:t>.</a:t>
                </a:r>
              </a:p>
              <a:p>
                <a:pPr marL="0" indent="0" algn="just">
                  <a:lnSpc>
                    <a:spcPct val="120000"/>
                  </a:lnSpc>
                  <a:buNone/>
                </a:pPr>
                <a:endParaRPr lang="es-ES" dirty="0">
                  <a:latin typeface="Arial" panose="020B0604020202020204" pitchFamily="34" charset="0"/>
                  <a:cs typeface="Arial" panose="020B0604020202020204" pitchFamily="34" charset="0"/>
                </a:endParaRPr>
              </a:p>
              <a:p>
                <a:pPr marL="0" indent="0" algn="just">
                  <a:lnSpc>
                    <a:spcPct val="120000"/>
                  </a:lnSpc>
                  <a:buNone/>
                </a:pPr>
                <a:endParaRPr lang="es-ES" dirty="0">
                  <a:latin typeface="Arial" panose="020B0604020202020204" pitchFamily="34" charset="0"/>
                  <a:cs typeface="Arial" panose="020B0604020202020204" pitchFamily="34" charset="0"/>
                </a:endParaRPr>
              </a:p>
            </p:txBody>
          </p:sp>
        </mc:Choice>
        <mc:Fallback>
          <p:sp>
            <p:nvSpPr>
              <p:cNvPr id="6" name="Marcador de contenido 5">
                <a:extLst>
                  <a:ext uri="{FF2B5EF4-FFF2-40B4-BE49-F238E27FC236}">
                    <a16:creationId xmlns:a16="http://schemas.microsoft.com/office/drawing/2014/main" xmlns="" xmlns:a14="http://schemas.microsoft.com/office/drawing/2010/main" id="{649FCA8D-8FDB-4435-8D1A-BB753A798B0A}"/>
                  </a:ext>
                </a:extLst>
              </p:cNvPr>
              <p:cNvSpPr>
                <a:spLocks noGrp="1" noRot="1" noChangeAspect="1" noMove="1" noResize="1" noEditPoints="1" noAdjustHandles="1" noChangeArrowheads="1" noChangeShapeType="1" noTextEdit="1"/>
              </p:cNvSpPr>
              <p:nvPr>
                <p:ph idx="1"/>
              </p:nvPr>
            </p:nvSpPr>
            <p:spPr>
              <a:xfrm>
                <a:off x="372792" y="970672"/>
                <a:ext cx="11261190" cy="5753685"/>
              </a:xfrm>
              <a:blipFill>
                <a:blip r:embed="rId2" cstate="print"/>
                <a:stretch>
                  <a:fillRect l="-487" t="-2013" r="-217"/>
                </a:stretch>
              </a:blipFill>
            </p:spPr>
            <p:txBody>
              <a:bodyPr/>
              <a:lstStyle/>
              <a:p>
                <a:r>
                  <a:rPr lang="es-ES">
                    <a:noFill/>
                  </a:rPr>
                  <a:t> </a:t>
                </a:r>
              </a:p>
            </p:txBody>
          </p:sp>
        </mc:Fallback>
      </mc:AlternateContent>
    </p:spTree>
    <p:extLst>
      <p:ext uri="{BB962C8B-B14F-4D97-AF65-F5344CB8AC3E}">
        <p14:creationId xmlns:p14="http://schemas.microsoft.com/office/powerpoint/2010/main" xmlns="" val="3820162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1897FD2-4516-4B7C-B209-0219CAC9B283}"/>
              </a:ext>
            </a:extLst>
          </p:cNvPr>
          <p:cNvSpPr>
            <a:spLocks noGrp="1"/>
          </p:cNvSpPr>
          <p:nvPr>
            <p:ph type="title"/>
          </p:nvPr>
        </p:nvSpPr>
        <p:spPr>
          <a:xfrm>
            <a:off x="838200" y="166255"/>
            <a:ext cx="10515600" cy="514783"/>
          </a:xfrm>
        </p:spPr>
        <p:txBody>
          <a:bodyPr>
            <a:normAutofit fontScale="90000"/>
          </a:bodyPr>
          <a:lstStyle/>
          <a:p>
            <a:pPr algn="ctr"/>
            <a:r>
              <a:rPr lang="es-ES" b="1" dirty="0">
                <a:solidFill>
                  <a:srgbClr val="FF0000"/>
                </a:solidFill>
                <a:latin typeface="Arial" panose="020B0604020202020204" pitchFamily="34" charset="0"/>
                <a:cs typeface="Arial" panose="020B0604020202020204" pitchFamily="34" charset="0"/>
              </a:rPr>
              <a:t>Superparamagnetismo </a:t>
            </a:r>
          </a:p>
        </p:txBody>
      </p:sp>
      <p:sp>
        <p:nvSpPr>
          <p:cNvPr id="3" name="Marcador de contenido 2">
            <a:extLst>
              <a:ext uri="{FF2B5EF4-FFF2-40B4-BE49-F238E27FC236}">
                <a16:creationId xmlns:a16="http://schemas.microsoft.com/office/drawing/2014/main" xmlns="" id="{33B54140-84AE-498A-9D59-43F060C34CDA}"/>
              </a:ext>
            </a:extLst>
          </p:cNvPr>
          <p:cNvSpPr>
            <a:spLocks noGrp="1"/>
          </p:cNvSpPr>
          <p:nvPr>
            <p:ph idx="1"/>
          </p:nvPr>
        </p:nvSpPr>
        <p:spPr>
          <a:xfrm>
            <a:off x="166256" y="681038"/>
            <a:ext cx="11804072" cy="6010707"/>
          </a:xfrm>
        </p:spPr>
        <p:txBody>
          <a:bodyPr>
            <a:normAutofit fontScale="62500" lnSpcReduction="20000"/>
          </a:bodyPr>
          <a:lstStyle/>
          <a:p>
            <a:pPr marL="0" indent="0" algn="just">
              <a:lnSpc>
                <a:spcPct val="120000"/>
              </a:lnSpc>
              <a:buNone/>
            </a:pPr>
            <a:r>
              <a:rPr lang="es-ES" dirty="0">
                <a:latin typeface="Arial" panose="020B0604020202020204" pitchFamily="34" charset="0"/>
                <a:cs typeface="Arial" panose="020B0604020202020204" pitchFamily="34" charset="0"/>
              </a:rPr>
              <a:t>Una propiedad notable de los materiales ferromagnéticos y ferrimagnéticos no es tanto que tengan una magnetización espontánea, sino que su magnetización puede verse influenciada por la aplicación de campos magnéticos muy bajos, incluso el campo de la tierra (50 μ T) puede causar cambios de magnetización a pesar de que las fuerzas de intercambio interatómicas responsables de la magnetización espontánea son equivalentes a un campo de aproximadamente 1000 T, casi 100 millones de veces más que el campo de la tierra. Lo que permite que esto ocurra es el hecho de que la muestra está compuesta de pequeñas regiones, que son los dominios magnéticos, dentro de cada una de las cuales la magnetización local está saturada pero no necesariamente paralela. Los dominios son pequeños (1-100 micras), pero mucho más grandes que las distancias atómicas. Este fenómeno se pone de manifiesto en el </a:t>
            </a:r>
            <a:r>
              <a:rPr lang="es-ES" dirty="0" err="1">
                <a:latin typeface="Arial" panose="020B0604020202020204" pitchFamily="34" charset="0"/>
                <a:cs typeface="Arial" panose="020B0604020202020204" pitchFamily="34" charset="0"/>
              </a:rPr>
              <a:t>superpamagnetismo</a:t>
            </a:r>
            <a:r>
              <a:rPr lang="es-ES" dirty="0">
                <a:latin typeface="Arial" panose="020B0604020202020204" pitchFamily="34" charset="0"/>
                <a:cs typeface="Arial" panose="020B0604020202020204" pitchFamily="34" charset="0"/>
              </a:rPr>
              <a:t>. </a:t>
            </a:r>
          </a:p>
          <a:p>
            <a:pPr marL="0" indent="0" algn="just">
              <a:lnSpc>
                <a:spcPct val="120000"/>
              </a:lnSpc>
              <a:buNone/>
            </a:pPr>
            <a:r>
              <a:rPr lang="es-ES" dirty="0">
                <a:latin typeface="Arial" panose="020B0604020202020204" pitchFamily="34" charset="0"/>
                <a:cs typeface="Arial" panose="020B0604020202020204" pitchFamily="34" charset="0"/>
              </a:rPr>
              <a:t> El Superparamagnetismo es un tipo de magnetismo que ocurre en materiales ferromagnéticos o ferrimagnéticos, cuando estos están formados por partículas muy pequeñas, de escala nanométrica (rango de 1-100 nm). Dependiendo del material, estas nanopartículas poseen dominio magnético simple o mono dominio. En estos casos se hace comparable el tamaño de la partícula con el dominio. Estas nanopartículas se  magnetización en la dirección de fácil magnetización. Es importante destacar que cualquier partícula mono dominio se encuentra en un estado de magnetización uniforme en cualquier campo magnético, este comportamiento de la magnetización es idéntico al paramagnetismo frente a un campo externo. La diferencia es que el momento magnético de las nano partículas es mucho mayor, a este fenómeno con momentos magnéticos grandes aún en presencia de campos pequeños, se lo conoce como </a:t>
            </a:r>
            <a:r>
              <a:rPr lang="es-ES" b="1" dirty="0">
                <a:latin typeface="Arial" panose="020B0604020202020204" pitchFamily="34" charset="0"/>
                <a:cs typeface="Arial" panose="020B0604020202020204" pitchFamily="34" charset="0"/>
              </a:rPr>
              <a:t>Superparamagnetismo</a:t>
            </a:r>
          </a:p>
        </p:txBody>
      </p:sp>
    </p:spTree>
    <p:extLst>
      <p:ext uri="{BB962C8B-B14F-4D97-AF65-F5344CB8AC3E}">
        <p14:creationId xmlns:p14="http://schemas.microsoft.com/office/powerpoint/2010/main" xmlns="" val="3115106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5DC9326-862B-4E81-96CD-0DC254DCDF76}"/>
              </a:ext>
            </a:extLst>
          </p:cNvPr>
          <p:cNvSpPr>
            <a:spLocks noGrp="1"/>
          </p:cNvSpPr>
          <p:nvPr>
            <p:ph type="title"/>
          </p:nvPr>
        </p:nvSpPr>
        <p:spPr>
          <a:xfrm>
            <a:off x="838200" y="211016"/>
            <a:ext cx="10515600" cy="470022"/>
          </a:xfrm>
        </p:spPr>
        <p:txBody>
          <a:bodyPr>
            <a:normAutofit fontScale="90000"/>
          </a:bodyPr>
          <a:lstStyle/>
          <a:p>
            <a:pPr algn="ctr"/>
            <a:r>
              <a:rPr lang="es-ES" b="1" dirty="0">
                <a:solidFill>
                  <a:srgbClr val="FF0000"/>
                </a:solidFill>
                <a:latin typeface="Arial" panose="020B0604020202020204" pitchFamily="34" charset="0"/>
                <a:cs typeface="Arial" panose="020B0604020202020204" pitchFamily="34" charset="0"/>
              </a:rPr>
              <a:t>Magnetoresistencia</a:t>
            </a:r>
            <a:endParaRPr lang="es-ES" dirty="0"/>
          </a:p>
        </p:txBody>
      </p:sp>
      <mc:AlternateContent xmlns:mc="http://schemas.openxmlformats.org/markup-compatibility/2006">
        <mc:Choice xmlns:a14="http://schemas.microsoft.com/office/drawing/2010/main" xmlns="" Requires="a14">
          <p:sp>
            <p:nvSpPr>
              <p:cNvPr id="3" name="Marcador de contenido 2">
                <a:extLst>
                  <a:ext uri="{FF2B5EF4-FFF2-40B4-BE49-F238E27FC236}">
                    <a16:creationId xmlns:a16="http://schemas.microsoft.com/office/drawing/2014/main" id="{D1363843-C2EA-43A9-92E9-C284139E01B6}"/>
                  </a:ext>
                </a:extLst>
              </p:cNvPr>
              <p:cNvSpPr>
                <a:spLocks noGrp="1"/>
              </p:cNvSpPr>
              <p:nvPr>
                <p:ph idx="1"/>
              </p:nvPr>
            </p:nvSpPr>
            <p:spPr>
              <a:xfrm>
                <a:off x="253219" y="956602"/>
                <a:ext cx="7962314" cy="5690382"/>
              </a:xfrm>
            </p:spPr>
            <p:txBody>
              <a:bodyPr>
                <a:normAutofit fontScale="70000" lnSpcReduction="20000"/>
              </a:bodyPr>
              <a:lstStyle/>
              <a:p>
                <a:pPr marL="0" indent="0" algn="just">
                  <a:lnSpc>
                    <a:spcPct val="120000"/>
                  </a:lnSpc>
                  <a:buNone/>
                </a:pPr>
                <a:r>
                  <a:rPr lang="es-ES" dirty="0">
                    <a:latin typeface="Arial" panose="020B0604020202020204" pitchFamily="34" charset="0"/>
                    <a:cs typeface="Arial" panose="020B0604020202020204" pitchFamily="34" charset="0"/>
                  </a:rPr>
                  <a:t>La variación típica de la impedancia en micro-hilos es de dos tipos según que el material sea rico en </a:t>
                </a:r>
                <a14:m>
                  <m:oMath xmlns:m="http://schemas.openxmlformats.org/officeDocument/2006/math">
                    <m:r>
                      <a:rPr lang="es-ES" b="0" i="1" smtClean="0">
                        <a:latin typeface="Cambria Math" panose="02040503050406030204" pitchFamily="18" charset="0"/>
                      </a:rPr>
                      <m:t>𝐹𝑒</m:t>
                    </m:r>
                  </m:oMath>
                </a14:m>
                <a:r>
                  <a:rPr lang="es-ES" dirty="0">
                    <a:latin typeface="Arial" panose="020B0604020202020204" pitchFamily="34" charset="0"/>
                    <a:cs typeface="Arial" panose="020B0604020202020204" pitchFamily="34" charset="0"/>
                  </a:rPr>
                  <a:t> con anisotropía magnética axial o para los materiales rico en </a:t>
                </a:r>
                <a14:m>
                  <m:oMath xmlns:m="http://schemas.openxmlformats.org/officeDocument/2006/math">
                    <m:r>
                      <m:rPr>
                        <m:sty m:val="p"/>
                      </m:rPr>
                      <a:rPr lang="es-ES">
                        <a:latin typeface="Cambria Math" panose="02040503050406030204" pitchFamily="18" charset="0"/>
                      </a:rPr>
                      <m:t>C</m:t>
                    </m:r>
                    <m:r>
                      <m:rPr>
                        <m:sty m:val="p"/>
                      </m:rPr>
                      <a:rPr lang="es-ES" b="0" i="0" smtClean="0">
                        <a:latin typeface="Cambria Math" panose="02040503050406030204" pitchFamily="18" charset="0"/>
                      </a:rPr>
                      <m:t>o</m:t>
                    </m:r>
                    <m:r>
                      <a:rPr lang="es-ES" b="0" i="0" smtClean="0">
                        <a:latin typeface="Cambria Math" panose="02040503050406030204" pitchFamily="18" charset="0"/>
                      </a:rPr>
                      <m:t> </m:t>
                    </m:r>
                  </m:oMath>
                </a14:m>
                <a:r>
                  <a:rPr lang="es-ES" dirty="0">
                    <a:latin typeface="Arial" panose="020B0604020202020204" pitchFamily="34" charset="0"/>
                    <a:cs typeface="Arial" panose="020B0604020202020204" pitchFamily="34" charset="0"/>
                  </a:rPr>
                  <a:t>con anisotropía magnética transversal. </a:t>
                </a:r>
              </a:p>
              <a:p>
                <a:pPr marL="0" indent="0" algn="just">
                  <a:lnSpc>
                    <a:spcPct val="120000"/>
                  </a:lnSpc>
                  <a:buNone/>
                </a:pPr>
                <a:r>
                  <a:rPr lang="es-ES" b="1" dirty="0">
                    <a:latin typeface="Arial" panose="020B0604020202020204" pitchFamily="34" charset="0"/>
                    <a:cs typeface="Arial" panose="020B0604020202020204" pitchFamily="34" charset="0"/>
                  </a:rPr>
                  <a:t>Rico en</a:t>
                </a:r>
                <a14:m>
                  <m:oMath xmlns:m="http://schemas.openxmlformats.org/officeDocument/2006/math">
                    <m:r>
                      <a:rPr lang="es-ES" b="1" i="1">
                        <a:latin typeface="Cambria Math" panose="02040503050406030204" pitchFamily="18" charset="0"/>
                      </a:rPr>
                      <m:t>𝑭</m:t>
                    </m:r>
                    <m:r>
                      <a:rPr lang="es-ES" b="1" i="1" smtClean="0">
                        <a:latin typeface="Cambria Math" panose="02040503050406030204" pitchFamily="18" charset="0"/>
                      </a:rPr>
                      <m:t>𝒆</m:t>
                    </m:r>
                  </m:oMath>
                </a14:m>
                <a:r>
                  <a:rPr lang="es-ES" b="1" dirty="0">
                    <a:latin typeface="Arial" panose="020B0604020202020204" pitchFamily="34" charset="0"/>
                    <a:cs typeface="Arial" panose="020B0604020202020204" pitchFamily="34" charset="0"/>
                  </a:rPr>
                  <a:t>,con anisotropía magnética axial (longitudinal, paralela al eje del hilo, </a:t>
                </a:r>
                <a14:m>
                  <m:oMath xmlns:m="http://schemas.openxmlformats.org/officeDocument/2006/math">
                    <m:sSub>
                      <m:sSubPr>
                        <m:ctrlPr>
                          <a:rPr lang="es-ES" i="1">
                            <a:latin typeface="Cambria Math" panose="02040503050406030204" pitchFamily="18" charset="0"/>
                          </a:rPr>
                        </m:ctrlPr>
                      </m:sSubPr>
                      <m:e>
                        <m:r>
                          <a:rPr lang="es-ES" i="1" smtClean="0">
                            <a:latin typeface="Cambria Math" panose="02040503050406030204" pitchFamily="18" charset="0"/>
                            <a:ea typeface="Cambria Math" panose="02040503050406030204" pitchFamily="18" charset="0"/>
                          </a:rPr>
                          <m:t>𝜆</m:t>
                        </m:r>
                      </m:e>
                      <m:sub>
                        <m:r>
                          <a:rPr lang="es-ES" b="0" i="1" smtClean="0">
                            <a:latin typeface="Cambria Math" panose="02040503050406030204" pitchFamily="18" charset="0"/>
                          </a:rPr>
                          <m:t>𝑠</m:t>
                        </m:r>
                      </m:sub>
                    </m:sSub>
                    <m:r>
                      <a:rPr lang="es-ES" i="1" smtClean="0">
                        <a:latin typeface="Cambria Math" panose="02040503050406030204" pitchFamily="18" charset="0"/>
                        <a:ea typeface="Cambria Math" panose="02040503050406030204" pitchFamily="18" charset="0"/>
                      </a:rPr>
                      <m:t>&gt;</m:t>
                    </m:r>
                    <m:r>
                      <a:rPr lang="es-ES" b="0" i="1" smtClean="0">
                        <a:latin typeface="Cambria Math" panose="02040503050406030204" pitchFamily="18" charset="0"/>
                        <a:ea typeface="Cambria Math" panose="02040503050406030204" pitchFamily="18" charset="0"/>
                      </a:rPr>
                      <m:t>0</m:t>
                    </m:r>
                  </m:oMath>
                </a14:m>
                <a:r>
                  <a:rPr lang="es-ES" b="1" dirty="0">
                    <a:latin typeface="Arial" panose="020B0604020202020204" pitchFamily="34" charset="0"/>
                    <a:cs typeface="Arial" panose="020B0604020202020204" pitchFamily="34" charset="0"/>
                  </a:rPr>
                  <a:t>).</a:t>
                </a:r>
              </a:p>
              <a:p>
                <a:pPr marL="0" indent="0" algn="just">
                  <a:lnSpc>
                    <a:spcPct val="120000"/>
                  </a:lnSpc>
                  <a:buNone/>
                </a:pPr>
                <a:endParaRPr lang="es-ES" b="1" dirty="0">
                  <a:latin typeface="Arial" panose="020B0604020202020204" pitchFamily="34" charset="0"/>
                  <a:cs typeface="Arial" panose="020B0604020202020204" pitchFamily="34" charset="0"/>
                </a:endParaRPr>
              </a:p>
              <a:p>
                <a:pPr marL="0" indent="0" algn="just">
                  <a:lnSpc>
                    <a:spcPct val="120000"/>
                  </a:lnSpc>
                  <a:buNone/>
                </a:pPr>
                <a:r>
                  <a:rPr lang="es-ES" dirty="0">
                    <a:latin typeface="Arial" panose="020B0604020202020204" pitchFamily="34" charset="0"/>
                    <a:cs typeface="Arial" panose="020B0604020202020204" pitchFamily="34" charset="0"/>
                  </a:rPr>
                  <a:t>En este caso la impedancia presenta un solo pico, como es observado en el esquema, con un máximo de la impedancia cuando </a:t>
                </a:r>
                <a14:m>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𝐻</m:t>
                        </m:r>
                      </m:e>
                      <m:sub>
                        <m:r>
                          <a:rPr lang="es-ES" b="0" i="1" smtClean="0">
                            <a:latin typeface="Cambria Math" panose="02040503050406030204" pitchFamily="18" charset="0"/>
                          </a:rPr>
                          <m:t>𝑐𝑐</m:t>
                        </m:r>
                      </m:sub>
                    </m:sSub>
                  </m:oMath>
                </a14:m>
                <a:r>
                  <a:rPr lang="es-ES" dirty="0">
                    <a:latin typeface="Arial" panose="020B0604020202020204" pitchFamily="34" charset="0"/>
                    <a:cs typeface="Arial" panose="020B0604020202020204" pitchFamily="34" charset="0"/>
                  </a:rPr>
                  <a:t> es cero. El material posee una anisotropía magnética en la dirección de circulación de la corriente y coincide con la dirección del campo magnético. En este caso la muestra ya se encuentra saturada axialmente con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𝐻</m:t>
                        </m:r>
                      </m:e>
                      <m:sub>
                        <m:r>
                          <a:rPr lang="es-ES" i="1">
                            <a:latin typeface="Cambria Math" panose="02040503050406030204" pitchFamily="18" charset="0"/>
                          </a:rPr>
                          <m:t>𝑐𝑐</m:t>
                        </m:r>
                      </m:sub>
                    </m:sSub>
                    <m:r>
                      <a:rPr lang="es-ES" b="0" i="1" smtClean="0">
                        <a:latin typeface="Cambria Math" panose="02040503050406030204" pitchFamily="18" charset="0"/>
                      </a:rPr>
                      <m:t>=0</m:t>
                    </m:r>
                    <m:r>
                      <a:rPr lang="es-ES" b="0" i="0" smtClean="0">
                        <a:latin typeface="Cambria Math" panose="02040503050406030204" pitchFamily="18" charset="0"/>
                      </a:rPr>
                      <m:t>, </m:t>
                    </m:r>
                  </m:oMath>
                </a14:m>
                <a:r>
                  <a:rPr lang="es-ES" dirty="0">
                    <a:latin typeface="Arial" panose="020B0604020202020204" pitchFamily="34" charset="0"/>
                    <a:cs typeface="Arial" panose="020B0604020202020204" pitchFamily="34" charset="0"/>
                  </a:rPr>
                  <a:t>luego un aumento de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𝐻</m:t>
                        </m:r>
                      </m:e>
                      <m:sub>
                        <m:r>
                          <a:rPr lang="es-ES" i="1">
                            <a:latin typeface="Cambria Math" panose="02040503050406030204" pitchFamily="18" charset="0"/>
                          </a:rPr>
                          <m:t>𝑐𝑐</m:t>
                        </m:r>
                      </m:sub>
                    </m:sSub>
                  </m:oMath>
                </a14:m>
                <a:r>
                  <a:rPr lang="es-ES" dirty="0">
                    <a:latin typeface="Arial" panose="020B0604020202020204" pitchFamily="34" charset="0"/>
                    <a:cs typeface="Arial" panose="020B0604020202020204" pitchFamily="34" charset="0"/>
                  </a:rPr>
                  <a:t>fijara más </a:t>
                </a:r>
                <a14:m>
                  <m:oMath xmlns:m="http://schemas.openxmlformats.org/officeDocument/2006/math">
                    <m:r>
                      <m:rPr>
                        <m:sty m:val="p"/>
                      </m:rPr>
                      <a:rPr lang="es-ES" b="0" i="0" smtClean="0">
                        <a:latin typeface="Cambria Math" panose="02040503050406030204" pitchFamily="18" charset="0"/>
                      </a:rPr>
                      <m:t>M</m:t>
                    </m:r>
                    <m:r>
                      <a:rPr lang="es-ES" b="0" i="0" smtClean="0">
                        <a:latin typeface="Cambria Math" panose="02040503050406030204" pitchFamily="18" charset="0"/>
                      </a:rPr>
                      <m:t>,</m:t>
                    </m:r>
                  </m:oMath>
                </a14:m>
                <a:r>
                  <a:rPr lang="es-ES" dirty="0">
                    <a:latin typeface="Arial" panose="020B0604020202020204" pitchFamily="34" charset="0"/>
                    <a:cs typeface="Arial" panose="020B0604020202020204" pitchFamily="34" charset="0"/>
                  </a:rPr>
                  <a:t> desplazando las paredes de los dominios hasta que solo prevalezca un solo dominio y la permeabilidad circunferencial solo puede disminuir.</a:t>
                </a:r>
              </a:p>
              <a:p>
                <a:pPr marL="0" indent="0" algn="just">
                  <a:lnSpc>
                    <a:spcPct val="100000"/>
                  </a:lnSpc>
                  <a:buNone/>
                </a:pPr>
                <a:endParaRPr lang="es-ES" b="1" dirty="0"/>
              </a:p>
            </p:txBody>
          </p:sp>
        </mc:Choice>
        <mc:Fallback>
          <p:sp>
            <p:nvSpPr>
              <p:cNvPr id="3" name="Marcador de contenido 2">
                <a:extLst>
                  <a:ext uri="{FF2B5EF4-FFF2-40B4-BE49-F238E27FC236}">
                    <a16:creationId xmlns:a16="http://schemas.microsoft.com/office/drawing/2014/main" xmlns="" xmlns:a14="http://schemas.microsoft.com/office/drawing/2010/main" id="{D1363843-C2EA-43A9-92E9-C284139E01B6}"/>
                  </a:ext>
                </a:extLst>
              </p:cNvPr>
              <p:cNvSpPr>
                <a:spLocks noGrp="1" noRot="1" noChangeAspect="1" noMove="1" noResize="1" noEditPoints="1" noAdjustHandles="1" noChangeArrowheads="1" noChangeShapeType="1" noTextEdit="1"/>
              </p:cNvSpPr>
              <p:nvPr>
                <p:ph idx="1"/>
              </p:nvPr>
            </p:nvSpPr>
            <p:spPr>
              <a:xfrm>
                <a:off x="253219" y="956602"/>
                <a:ext cx="7962314" cy="5690382"/>
              </a:xfrm>
              <a:blipFill>
                <a:blip r:embed="rId2" cstate="print"/>
                <a:stretch>
                  <a:fillRect l="-842" t="-536" r="-766"/>
                </a:stretch>
              </a:blipFill>
            </p:spPr>
            <p:txBody>
              <a:bodyPr/>
              <a:lstStyle/>
              <a:p>
                <a:r>
                  <a:rPr lang="es-ES">
                    <a:noFill/>
                  </a:rPr>
                  <a:t> </a:t>
                </a:r>
              </a:p>
            </p:txBody>
          </p:sp>
        </mc:Fallback>
      </mc:AlternateContent>
      <p:pic>
        <p:nvPicPr>
          <p:cNvPr id="7" name="Imagen 6">
            <a:extLst>
              <a:ext uri="{FF2B5EF4-FFF2-40B4-BE49-F238E27FC236}">
                <a16:creationId xmlns:a16="http://schemas.microsoft.com/office/drawing/2014/main" xmlns="" id="{65C4D4D5-79F5-4A58-B2D5-0C0C5C8F18E0}"/>
              </a:ext>
            </a:extLst>
          </p:cNvPr>
          <p:cNvPicPr>
            <a:picLocks noChangeAspect="1"/>
          </p:cNvPicPr>
          <p:nvPr/>
        </p:nvPicPr>
        <p:blipFill>
          <a:blip r:embed="rId3" cstate="print"/>
          <a:stretch>
            <a:fillRect/>
          </a:stretch>
        </p:blipFill>
        <p:spPr>
          <a:xfrm>
            <a:off x="8778240" y="1050927"/>
            <a:ext cx="2786575" cy="4756145"/>
          </a:xfrm>
          <a:prstGeom prst="rect">
            <a:avLst/>
          </a:prstGeom>
        </p:spPr>
      </p:pic>
    </p:spTree>
    <p:extLst>
      <p:ext uri="{BB962C8B-B14F-4D97-AF65-F5344CB8AC3E}">
        <p14:creationId xmlns:p14="http://schemas.microsoft.com/office/powerpoint/2010/main" xmlns="" val="1323623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2" name="Título 1">
                <a:extLst>
                  <a:ext uri="{FF2B5EF4-FFF2-40B4-BE49-F238E27FC236}">
                    <a16:creationId xmlns:a16="http://schemas.microsoft.com/office/drawing/2014/main" id="{CD4FA13A-88B4-4249-9CBE-E805462437E1}"/>
                  </a:ext>
                </a:extLst>
              </p:cNvPr>
              <p:cNvSpPr>
                <a:spLocks noGrp="1"/>
              </p:cNvSpPr>
              <p:nvPr>
                <p:ph type="title"/>
              </p:nvPr>
            </p:nvSpPr>
            <p:spPr>
              <a:xfrm>
                <a:off x="838200" y="436100"/>
                <a:ext cx="10515600" cy="498156"/>
              </a:xfrm>
            </p:spPr>
            <p:txBody>
              <a:bodyPr>
                <a:normAutofit fontScale="90000"/>
              </a:bodyPr>
              <a:lstStyle/>
              <a:p>
                <a:pPr algn="just"/>
                <a:r>
                  <a:rPr lang="es-ES" sz="3100" b="1" dirty="0">
                    <a:solidFill>
                      <a:srgbClr val="FF0000"/>
                    </a:solidFill>
                    <a:latin typeface="Arial" panose="020B0604020202020204" pitchFamily="34" charset="0"/>
                    <a:cs typeface="Arial" panose="020B0604020202020204" pitchFamily="34" charset="0"/>
                  </a:rPr>
                  <a:t>Magnetoresistencia, Rico en </a:t>
                </a:r>
                <a14:m>
                  <m:oMath xmlns:m="http://schemas.openxmlformats.org/officeDocument/2006/math">
                    <m:r>
                      <a:rPr lang="es-ES" sz="3100" b="1" i="1">
                        <a:solidFill>
                          <a:srgbClr val="FF0000"/>
                        </a:solidFill>
                        <a:latin typeface="Cambria Math" panose="02040503050406030204" pitchFamily="18" charset="0"/>
                      </a:rPr>
                      <m:t>𝑭𝒆</m:t>
                    </m:r>
                  </m:oMath>
                </a14:m>
                <a:r>
                  <a:rPr lang="es-ES" sz="3100" b="1" dirty="0">
                    <a:solidFill>
                      <a:srgbClr val="FF0000"/>
                    </a:solidFill>
                    <a:latin typeface="Arial" panose="020B0604020202020204" pitchFamily="34" charset="0"/>
                    <a:cs typeface="Arial" panose="020B0604020202020204" pitchFamily="34" charset="0"/>
                  </a:rPr>
                  <a:t>, con anisotropía magnética axial (longitudinal, paralela al eje del hilo, </a:t>
                </a:r>
                <a14:m>
                  <m:oMath xmlns:m="http://schemas.openxmlformats.org/officeDocument/2006/math">
                    <m:sSub>
                      <m:sSubPr>
                        <m:ctrlPr>
                          <a:rPr lang="es-ES" sz="3100" b="1" i="1">
                            <a:solidFill>
                              <a:srgbClr val="FF0000"/>
                            </a:solidFill>
                            <a:latin typeface="Cambria Math" panose="02040503050406030204" pitchFamily="18" charset="0"/>
                          </a:rPr>
                        </m:ctrlPr>
                      </m:sSubPr>
                      <m:e>
                        <m:r>
                          <a:rPr lang="es-ES" sz="3100" b="1" i="1">
                            <a:solidFill>
                              <a:srgbClr val="FF0000"/>
                            </a:solidFill>
                            <a:latin typeface="Cambria Math" panose="02040503050406030204" pitchFamily="18" charset="0"/>
                            <a:ea typeface="Cambria Math" panose="02040503050406030204" pitchFamily="18" charset="0"/>
                          </a:rPr>
                          <m:t>𝝀</m:t>
                        </m:r>
                      </m:e>
                      <m:sub>
                        <m:r>
                          <a:rPr lang="es-ES" sz="3100" b="1" i="1">
                            <a:solidFill>
                              <a:srgbClr val="FF0000"/>
                            </a:solidFill>
                            <a:latin typeface="Cambria Math" panose="02040503050406030204" pitchFamily="18" charset="0"/>
                          </a:rPr>
                          <m:t>𝒔</m:t>
                        </m:r>
                      </m:sub>
                    </m:sSub>
                    <m:r>
                      <a:rPr lang="es-ES" sz="3100" b="1" i="1">
                        <a:solidFill>
                          <a:srgbClr val="FF0000"/>
                        </a:solidFill>
                        <a:latin typeface="Cambria Math" panose="02040503050406030204" pitchFamily="18" charset="0"/>
                        <a:ea typeface="Cambria Math" panose="02040503050406030204" pitchFamily="18" charset="0"/>
                      </a:rPr>
                      <m:t>&gt;</m:t>
                    </m:r>
                    <m:r>
                      <a:rPr lang="es-ES" sz="3100" b="1" i="1">
                        <a:solidFill>
                          <a:srgbClr val="FF0000"/>
                        </a:solidFill>
                        <a:latin typeface="Cambria Math" panose="02040503050406030204" pitchFamily="18" charset="0"/>
                        <a:ea typeface="Cambria Math" panose="02040503050406030204" pitchFamily="18" charset="0"/>
                      </a:rPr>
                      <m:t>𝟎</m:t>
                    </m:r>
                  </m:oMath>
                </a14:m>
                <a:r>
                  <a:rPr lang="es-ES" sz="3100" b="1" dirty="0">
                    <a:solidFill>
                      <a:srgbClr val="FF0000"/>
                    </a:solidFill>
                    <a:latin typeface="Arial" panose="020B0604020202020204" pitchFamily="34" charset="0"/>
                    <a:cs typeface="Arial" panose="020B0604020202020204" pitchFamily="34" charset="0"/>
                  </a:rPr>
                  <a:t>)</a:t>
                </a:r>
                <a:br>
                  <a:rPr lang="es-ES" sz="3100" dirty="0">
                    <a:solidFill>
                      <a:srgbClr val="FF0000"/>
                    </a:solidFill>
                    <a:latin typeface="Arial" panose="020B0604020202020204" pitchFamily="34" charset="0"/>
                    <a:cs typeface="Arial" panose="020B0604020202020204" pitchFamily="34" charset="0"/>
                  </a:rPr>
                </a:br>
                <a:endParaRPr lang="es-ES" sz="3100" dirty="0"/>
              </a:p>
            </p:txBody>
          </p:sp>
        </mc:Choice>
        <mc:Fallback>
          <p:sp>
            <p:nvSpPr>
              <p:cNvPr id="2" name="Título 1">
                <a:extLst>
                  <a:ext uri="{FF2B5EF4-FFF2-40B4-BE49-F238E27FC236}">
                    <a16:creationId xmlns:a16="http://schemas.microsoft.com/office/drawing/2014/main" xmlns="" xmlns:a14="http://schemas.microsoft.com/office/drawing/2010/main" id="{CD4FA13A-88B4-4249-9CBE-E805462437E1}"/>
                  </a:ext>
                </a:extLst>
              </p:cNvPr>
              <p:cNvSpPr>
                <a:spLocks noGrp="1" noRot="1" noChangeAspect="1" noMove="1" noResize="1" noEditPoints="1" noAdjustHandles="1" noChangeArrowheads="1" noChangeShapeType="1" noTextEdit="1"/>
              </p:cNvSpPr>
              <p:nvPr>
                <p:ph type="title"/>
              </p:nvPr>
            </p:nvSpPr>
            <p:spPr>
              <a:xfrm>
                <a:off x="838200" y="436100"/>
                <a:ext cx="10515600" cy="498156"/>
              </a:xfrm>
              <a:blipFill>
                <a:blip r:embed="rId2" cstate="print"/>
                <a:stretch>
                  <a:fillRect l="-1217" t="-97531" r="-1159" b="-32099"/>
                </a:stretch>
              </a:blipFill>
            </p:spPr>
            <p:txBody>
              <a:bodyPr>
                <a:normAutofit fontScale="90000"/>
              </a:bodyPr>
              <a:lstStyle/>
              <a:p>
                <a:r>
                  <a:rPr lang="es-ES">
                    <a:noFill/>
                  </a:rPr>
                  <a:t> </a:t>
                </a:r>
              </a:p>
            </p:txBody>
          </p:sp>
        </mc:Fallback>
      </mc:AlternateContent>
      <p:pic>
        <p:nvPicPr>
          <p:cNvPr id="4" name="Imagen 3">
            <a:extLst>
              <a:ext uri="{FF2B5EF4-FFF2-40B4-BE49-F238E27FC236}">
                <a16:creationId xmlns:a16="http://schemas.microsoft.com/office/drawing/2014/main" xmlns="" id="{7BB7A835-F93B-4A8D-B1DD-B2400B2EE56D}"/>
              </a:ext>
            </a:extLst>
          </p:cNvPr>
          <p:cNvPicPr>
            <a:picLocks noChangeAspect="1"/>
          </p:cNvPicPr>
          <p:nvPr/>
        </p:nvPicPr>
        <p:blipFill rotWithShape="1">
          <a:blip r:embed="rId3" cstate="print"/>
          <a:srcRect l="29789" t="55" r="29943" b="20098"/>
          <a:stretch/>
        </p:blipFill>
        <p:spPr>
          <a:xfrm>
            <a:off x="1026942" y="1045832"/>
            <a:ext cx="4754880" cy="4766336"/>
          </a:xfrm>
          <a:prstGeom prst="rect">
            <a:avLst/>
          </a:prstGeom>
        </p:spPr>
      </p:pic>
      <p:pic>
        <p:nvPicPr>
          <p:cNvPr id="5" name="Imagen 4">
            <a:extLst>
              <a:ext uri="{FF2B5EF4-FFF2-40B4-BE49-F238E27FC236}">
                <a16:creationId xmlns:a16="http://schemas.microsoft.com/office/drawing/2014/main" xmlns="" id="{AC4881A8-38A6-48E9-B92B-1A3B9B147109}"/>
              </a:ext>
            </a:extLst>
          </p:cNvPr>
          <p:cNvPicPr>
            <a:picLocks noChangeAspect="1"/>
          </p:cNvPicPr>
          <p:nvPr/>
        </p:nvPicPr>
        <p:blipFill rotWithShape="1">
          <a:blip r:embed="rId4" cstate="print"/>
          <a:srcRect l="30021" r="29731" b="15952"/>
          <a:stretch/>
        </p:blipFill>
        <p:spPr>
          <a:xfrm>
            <a:off x="6731205" y="1045831"/>
            <a:ext cx="4514903" cy="4766335"/>
          </a:xfrm>
          <a:prstGeom prst="rect">
            <a:avLst/>
          </a:prstGeom>
        </p:spPr>
      </p:pic>
      <mc:AlternateContent xmlns:mc="http://schemas.openxmlformats.org/markup-compatibility/2006">
        <mc:Choice xmlns:a14="http://schemas.microsoft.com/office/drawing/2010/main" xmlns="" Requires="a14">
          <p:sp>
            <p:nvSpPr>
              <p:cNvPr id="6" name="CuadroTexto 5">
                <a:extLst>
                  <a:ext uri="{FF2B5EF4-FFF2-40B4-BE49-F238E27FC236}">
                    <a16:creationId xmlns:a16="http://schemas.microsoft.com/office/drawing/2014/main" id="{C3FF45EE-2965-4F04-B26A-2282C29C40AB}"/>
                  </a:ext>
                </a:extLst>
              </p:cNvPr>
              <p:cNvSpPr txBox="1"/>
              <p:nvPr/>
            </p:nvSpPr>
            <p:spPr>
              <a:xfrm>
                <a:off x="1026942" y="5923744"/>
                <a:ext cx="4801058" cy="369332"/>
              </a:xfrm>
              <a:prstGeom prst="rect">
                <a:avLst/>
              </a:prstGeom>
              <a:noFill/>
            </p:spPr>
            <p:txBody>
              <a:bodyPr wrap="none" rtlCol="0">
                <a:spAutoFit/>
              </a:bodyPr>
              <a:lstStyle/>
              <a:p>
                <a:r>
                  <a:rPr lang="es-ES" dirty="0">
                    <a:latin typeface="Arial" panose="020B0604020202020204" pitchFamily="34" charset="0"/>
                    <a:cs typeface="Arial" panose="020B0604020202020204" pitchFamily="34" charset="0"/>
                  </a:rPr>
                  <a:t>Estado inicial con </a:t>
                </a:r>
                <a14:m>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𝐻</m:t>
                        </m:r>
                      </m:e>
                      <m:sub>
                        <m:r>
                          <a:rPr lang="es-ES" b="0" i="1" smtClean="0">
                            <a:latin typeface="Cambria Math" panose="02040503050406030204" pitchFamily="18" charset="0"/>
                          </a:rPr>
                          <m:t>𝑐𝑐</m:t>
                        </m:r>
                      </m:sub>
                    </m:sSub>
                    <m:r>
                      <a:rPr lang="es-ES" b="0" i="1" smtClean="0">
                        <a:latin typeface="Cambria Math" panose="02040503050406030204" pitchFamily="18" charset="0"/>
                      </a:rPr>
                      <m:t>=0</m:t>
                    </m:r>
                  </m:oMath>
                </a14:m>
                <a:r>
                  <a:rPr lang="es-ES" dirty="0">
                    <a:latin typeface="Arial" panose="020B0604020202020204" pitchFamily="34" charset="0"/>
                    <a:cs typeface="Arial" panose="020B0604020202020204" pitchFamily="34" charset="0"/>
                  </a:rPr>
                  <a:t>, con dos dominios </a:t>
                </a:r>
              </a:p>
            </p:txBody>
          </p:sp>
        </mc:Choice>
        <mc:Fallback>
          <p:sp>
            <p:nvSpPr>
              <p:cNvPr id="6" name="CuadroTexto 5">
                <a:extLst>
                  <a:ext uri="{FF2B5EF4-FFF2-40B4-BE49-F238E27FC236}">
                    <a16:creationId xmlns:a16="http://schemas.microsoft.com/office/drawing/2014/main" xmlns="" xmlns:a14="http://schemas.microsoft.com/office/drawing/2010/main" id="{C3FF45EE-2965-4F04-B26A-2282C29C40AB}"/>
                  </a:ext>
                </a:extLst>
              </p:cNvPr>
              <p:cNvSpPr txBox="1">
                <a:spLocks noRot="1" noChangeAspect="1" noMove="1" noResize="1" noEditPoints="1" noAdjustHandles="1" noChangeArrowheads="1" noChangeShapeType="1" noTextEdit="1"/>
              </p:cNvSpPr>
              <p:nvPr/>
            </p:nvSpPr>
            <p:spPr>
              <a:xfrm>
                <a:off x="1026942" y="5923744"/>
                <a:ext cx="4801058" cy="369332"/>
              </a:xfrm>
              <a:prstGeom prst="rect">
                <a:avLst/>
              </a:prstGeom>
              <a:blipFill>
                <a:blip r:embed="rId5" cstate="print"/>
                <a:stretch>
                  <a:fillRect l="-1015" t="-10000" r="-127" b="-26667"/>
                </a:stretch>
              </a:blipFill>
            </p:spPr>
            <p:txBody>
              <a:bodyPr/>
              <a:lstStyle/>
              <a:p>
                <a:r>
                  <a:rPr lang="es-ES">
                    <a:noFill/>
                  </a:rPr>
                  <a:t> </a:t>
                </a:r>
              </a:p>
            </p:txBody>
          </p:sp>
        </mc:Fallback>
      </mc:AlternateContent>
      <p:sp>
        <p:nvSpPr>
          <p:cNvPr id="8" name="CuadroTexto 7">
            <a:extLst>
              <a:ext uri="{FF2B5EF4-FFF2-40B4-BE49-F238E27FC236}">
                <a16:creationId xmlns:a16="http://schemas.microsoft.com/office/drawing/2014/main" xmlns="" id="{E6C0FB69-846D-4CC4-9727-A6B28D3C2183}"/>
              </a:ext>
            </a:extLst>
          </p:cNvPr>
          <p:cNvSpPr txBox="1"/>
          <p:nvPr/>
        </p:nvSpPr>
        <p:spPr>
          <a:xfrm>
            <a:off x="7589334" y="5923741"/>
            <a:ext cx="3134191" cy="369332"/>
          </a:xfrm>
          <a:prstGeom prst="rect">
            <a:avLst/>
          </a:prstGeom>
          <a:noFill/>
        </p:spPr>
        <p:txBody>
          <a:bodyPr wrap="none" rtlCol="0">
            <a:spAutoFit/>
          </a:bodyPr>
          <a:lstStyle/>
          <a:p>
            <a:r>
              <a:rPr lang="es-ES" dirty="0">
                <a:latin typeface="Arial" panose="020B0604020202020204" pitchFamily="34" charset="0"/>
                <a:cs typeface="Arial" panose="020B0604020202020204" pitchFamily="34" charset="0"/>
              </a:rPr>
              <a:t>Estado final un solo dominio </a:t>
            </a:r>
          </a:p>
        </p:txBody>
      </p:sp>
    </p:spTree>
    <p:extLst>
      <p:ext uri="{BB962C8B-B14F-4D97-AF65-F5344CB8AC3E}">
        <p14:creationId xmlns:p14="http://schemas.microsoft.com/office/powerpoint/2010/main" xmlns="" val="33562724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F05811EB-AC47-4317-AF3F-4E96A6EFA872}"/>
              </a:ext>
            </a:extLst>
          </p:cNvPr>
          <p:cNvSpPr>
            <a:spLocks noGrp="1"/>
          </p:cNvSpPr>
          <p:nvPr>
            <p:ph type="title"/>
          </p:nvPr>
        </p:nvSpPr>
        <p:spPr>
          <a:xfrm>
            <a:off x="838200" y="140042"/>
            <a:ext cx="10515600" cy="352327"/>
          </a:xfrm>
        </p:spPr>
        <p:txBody>
          <a:bodyPr>
            <a:normAutofit fontScale="90000"/>
          </a:bodyPr>
          <a:lstStyle/>
          <a:p>
            <a:pPr algn="ctr"/>
            <a:r>
              <a:rPr lang="es-ES" b="1" dirty="0">
                <a:solidFill>
                  <a:srgbClr val="FF0000"/>
                </a:solidFill>
                <a:latin typeface="Arial" panose="020B0604020202020204" pitchFamily="34" charset="0"/>
                <a:cs typeface="Arial" panose="020B0604020202020204" pitchFamily="34" charset="0"/>
              </a:rPr>
              <a:t>Magnetoresistencia</a:t>
            </a:r>
            <a:endParaRPr lang="es-ES" dirty="0"/>
          </a:p>
        </p:txBody>
      </p:sp>
      <mc:AlternateContent xmlns:mc="http://schemas.openxmlformats.org/markup-compatibility/2006">
        <mc:Choice xmlns:a14="http://schemas.microsoft.com/office/drawing/2010/main" xmlns="" Requires="a14">
          <p:sp>
            <p:nvSpPr>
              <p:cNvPr id="3" name="Marcador de contenido 2">
                <a:extLst>
                  <a:ext uri="{FF2B5EF4-FFF2-40B4-BE49-F238E27FC236}">
                    <a16:creationId xmlns:a16="http://schemas.microsoft.com/office/drawing/2014/main" id="{092AD00C-2E41-49EF-AAFB-0235E862675A}"/>
                  </a:ext>
                </a:extLst>
              </p:cNvPr>
              <p:cNvSpPr>
                <a:spLocks noGrp="1"/>
              </p:cNvSpPr>
              <p:nvPr>
                <p:ph idx="1"/>
              </p:nvPr>
            </p:nvSpPr>
            <p:spPr>
              <a:xfrm>
                <a:off x="379828" y="642938"/>
                <a:ext cx="7047914" cy="6075020"/>
              </a:xfrm>
            </p:spPr>
            <p:txBody>
              <a:bodyPr>
                <a:normAutofit fontScale="92500" lnSpcReduction="10000"/>
              </a:bodyPr>
              <a:lstStyle/>
              <a:p>
                <a:pPr marL="0" indent="0" algn="just">
                  <a:buNone/>
                </a:pPr>
                <a:r>
                  <a:rPr lang="es-ES" b="1" dirty="0">
                    <a:latin typeface="Arial" panose="020B0604020202020204" pitchFamily="34" charset="0"/>
                    <a:cs typeface="Arial" panose="020B0604020202020204" pitchFamily="34" charset="0"/>
                  </a:rPr>
                  <a:t>Rico en </a:t>
                </a:r>
                <a14:m>
                  <m:oMath xmlns:m="http://schemas.openxmlformats.org/officeDocument/2006/math">
                    <m:r>
                      <a:rPr lang="es-ES" b="1" i="0" smtClean="0">
                        <a:latin typeface="Cambria Math" panose="02040503050406030204" pitchFamily="18" charset="0"/>
                      </a:rPr>
                      <m:t>𝐂𝐨</m:t>
                    </m:r>
                  </m:oMath>
                </a14:m>
                <a:r>
                  <a:rPr lang="es-ES" b="1" dirty="0">
                    <a:latin typeface="Arial" panose="020B0604020202020204" pitchFamily="34" charset="0"/>
                    <a:cs typeface="Arial" panose="020B0604020202020204" pitchFamily="34" charset="0"/>
                  </a:rPr>
                  <a:t>,con anisotropía magnética transversal</a:t>
                </a:r>
                <a:r>
                  <a:rPr lang="es-ES" dirty="0">
                    <a:latin typeface="Arial" panose="020B0604020202020204" pitchFamily="34" charset="0"/>
                    <a:cs typeface="Arial" panose="020B0604020202020204" pitchFamily="34" charset="0"/>
                  </a:rPr>
                  <a:t>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𝜆</m:t>
                        </m:r>
                      </m:e>
                      <m:sub>
                        <m:r>
                          <a:rPr lang="es-ES" i="1">
                            <a:latin typeface="Cambria Math" panose="02040503050406030204" pitchFamily="18" charset="0"/>
                          </a:rPr>
                          <m:t>𝑠</m:t>
                        </m:r>
                      </m:sub>
                    </m:sSub>
                    <m:r>
                      <a:rPr lang="es-ES" i="1" smtClean="0">
                        <a:latin typeface="Cambria Math" panose="02040503050406030204" pitchFamily="18" charset="0"/>
                        <a:ea typeface="Cambria Math" panose="02040503050406030204" pitchFamily="18" charset="0"/>
                      </a:rPr>
                      <m:t>&lt;</m:t>
                    </m:r>
                    <m:r>
                      <a:rPr lang="es-ES" i="1">
                        <a:latin typeface="Cambria Math" panose="02040503050406030204" pitchFamily="18" charset="0"/>
                        <a:ea typeface="Cambria Math" panose="02040503050406030204" pitchFamily="18" charset="0"/>
                      </a:rPr>
                      <m:t>0</m:t>
                    </m:r>
                    <m:r>
                      <a:rPr lang="es-ES" b="0" i="1" smtClean="0">
                        <a:latin typeface="Cambria Math" panose="02040503050406030204" pitchFamily="18" charset="0"/>
                        <a:ea typeface="Cambria Math" panose="02040503050406030204" pitchFamily="18" charset="0"/>
                      </a:rPr>
                      <m:t>.</m:t>
                    </m:r>
                  </m:oMath>
                </a14:m>
                <a:endParaRPr lang="es-ES" b="0" dirty="0">
                  <a:latin typeface="Arial" panose="020B0604020202020204" pitchFamily="34" charset="0"/>
                  <a:ea typeface="Cambria Math" panose="02040503050406030204" pitchFamily="18" charset="0"/>
                </a:endParaRPr>
              </a:p>
              <a:p>
                <a:pPr marL="0" indent="0" algn="just">
                  <a:buNone/>
                </a:pPr>
                <a:r>
                  <a:rPr lang="es-ES" b="1" dirty="0">
                    <a:latin typeface="Arial" panose="020B0604020202020204" pitchFamily="34" charset="0"/>
                    <a:cs typeface="Arial" panose="020B0604020202020204" pitchFamily="34" charset="0"/>
                  </a:rPr>
                  <a:t> </a:t>
                </a:r>
              </a:p>
              <a:p>
                <a:pPr marL="0" indent="0" algn="just">
                  <a:lnSpc>
                    <a:spcPct val="100000"/>
                  </a:lnSpc>
                  <a:buNone/>
                </a:pPr>
                <a:r>
                  <a:rPr lang="es-ES" dirty="0">
                    <a:latin typeface="Arial" panose="020B0604020202020204" pitchFamily="34" charset="0"/>
                    <a:cs typeface="Arial" panose="020B0604020202020204" pitchFamily="34" charset="0"/>
                  </a:rPr>
                  <a:t>Sin campo continuo </a:t>
                </a:r>
                <a14:m>
                  <m:oMath xmlns:m="http://schemas.openxmlformats.org/officeDocument/2006/math">
                    <m:sSub>
                      <m:sSubPr>
                        <m:ctrlPr>
                          <a:rPr lang="es-ES" i="1">
                            <a:latin typeface="Cambria Math" panose="02040503050406030204" pitchFamily="18" charset="0"/>
                          </a:rPr>
                        </m:ctrlPr>
                      </m:sSubPr>
                      <m:e>
                        <m:r>
                          <a:rPr lang="es-ES" b="0" i="1" smtClean="0">
                            <a:latin typeface="Cambria Math" panose="02040503050406030204" pitchFamily="18" charset="0"/>
                          </a:rPr>
                          <m:t>𝐻</m:t>
                        </m:r>
                      </m:e>
                      <m:sub>
                        <m:r>
                          <a:rPr lang="es-ES" b="0" i="1" smtClean="0">
                            <a:latin typeface="Cambria Math" panose="02040503050406030204" pitchFamily="18" charset="0"/>
                            <a:ea typeface="Cambria Math" panose="02040503050406030204" pitchFamily="18" charset="0"/>
                          </a:rPr>
                          <m:t>𝑐𝑐</m:t>
                        </m:r>
                      </m:sub>
                    </m:sSub>
                    <m:r>
                      <a:rPr lang="es-ES" b="0" i="1" smtClean="0">
                        <a:latin typeface="Cambria Math" panose="02040503050406030204" pitchFamily="18" charset="0"/>
                      </a:rPr>
                      <m:t>=</m:t>
                    </m:r>
                    <m:r>
                      <a:rPr lang="es-ES" i="1">
                        <a:latin typeface="Cambria Math" panose="02040503050406030204" pitchFamily="18" charset="0"/>
                        <a:ea typeface="Cambria Math" panose="02040503050406030204" pitchFamily="18" charset="0"/>
                      </a:rPr>
                      <m:t>0</m:t>
                    </m:r>
                    <m:r>
                      <a:rPr lang="es-ES" b="0" i="1" smtClean="0">
                        <a:latin typeface="Cambria Math" panose="02040503050406030204" pitchFamily="18" charset="0"/>
                        <a:ea typeface="Cambria Math" panose="02040503050406030204" pitchFamily="18" charset="0"/>
                      </a:rPr>
                      <m:t> </m:t>
                    </m:r>
                  </m:oMath>
                </a14:m>
                <a:r>
                  <a:rPr lang="es-ES" dirty="0">
                    <a:latin typeface="Arial" panose="020B0604020202020204" pitchFamily="34" charset="0"/>
                    <a:cs typeface="Arial" panose="020B0604020202020204" pitchFamily="34" charset="0"/>
                  </a:rPr>
                  <a:t>las variaciones de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𝐻</m:t>
                        </m:r>
                      </m:e>
                      <m:sub>
                        <m:r>
                          <a:rPr lang="es-ES" i="1">
                            <a:latin typeface="Cambria Math" panose="02040503050406030204" pitchFamily="18" charset="0"/>
                            <a:ea typeface="Cambria Math" panose="02040503050406030204" pitchFamily="18" charset="0"/>
                          </a:rPr>
                          <m:t>𝑐</m:t>
                        </m:r>
                        <m:r>
                          <a:rPr lang="es-ES" b="0" i="1" smtClean="0">
                            <a:latin typeface="Cambria Math" panose="02040503050406030204" pitchFamily="18" charset="0"/>
                            <a:ea typeface="Cambria Math" panose="02040503050406030204" pitchFamily="18" charset="0"/>
                          </a:rPr>
                          <m:t>𝑎</m:t>
                        </m:r>
                      </m:sub>
                    </m:sSub>
                    <m:r>
                      <a:rPr lang="es-ES" b="0" i="1" smtClean="0">
                        <a:latin typeface="Cambria Math" panose="02040503050406030204" pitchFamily="18" charset="0"/>
                        <a:ea typeface="Cambria Math" panose="02040503050406030204" pitchFamily="18" charset="0"/>
                      </a:rPr>
                      <m:t> </m:t>
                    </m:r>
                  </m:oMath>
                </a14:m>
                <a:r>
                  <a:rPr lang="es-ES" dirty="0">
                    <a:latin typeface="Arial" panose="020B0604020202020204" pitchFamily="34" charset="0"/>
                    <a:cs typeface="Arial" panose="020B0604020202020204" pitchFamily="34" charset="0"/>
                  </a:rPr>
                  <a:t>tienen muy poca influencia sobre la magnetización </a:t>
                </a:r>
                <a14:m>
                  <m:oMath xmlns:m="http://schemas.openxmlformats.org/officeDocument/2006/math">
                    <m:r>
                      <a:rPr lang="es-ES" b="0" i="1" smtClean="0">
                        <a:latin typeface="Cambria Math" panose="02040503050406030204" pitchFamily="18" charset="0"/>
                      </a:rPr>
                      <m:t>𝑀</m:t>
                    </m:r>
                  </m:oMath>
                </a14:m>
                <a:r>
                  <a:rPr lang="es-ES" dirty="0">
                    <a:latin typeface="Arial" panose="020B0604020202020204" pitchFamily="34" charset="0"/>
                    <a:cs typeface="Arial" panose="020B0604020202020204" pitchFamily="34" charset="0"/>
                  </a:rPr>
                  <a:t> transversal. Si se aplica un campo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𝐻</m:t>
                        </m:r>
                      </m:e>
                      <m:sub>
                        <m:r>
                          <a:rPr lang="es-ES" i="1">
                            <a:latin typeface="Cambria Math" panose="02040503050406030204" pitchFamily="18" charset="0"/>
                            <a:ea typeface="Cambria Math" panose="02040503050406030204" pitchFamily="18" charset="0"/>
                          </a:rPr>
                          <m:t>𝑐𝑐</m:t>
                        </m:r>
                      </m:sub>
                    </m:sSub>
                  </m:oMath>
                </a14:m>
                <a:r>
                  <a:rPr lang="es-ES" dirty="0">
                    <a:latin typeface="Arial" panose="020B0604020202020204" pitchFamily="34" charset="0"/>
                    <a:cs typeface="Arial" panose="020B0604020202020204" pitchFamily="34" charset="0"/>
                  </a:rPr>
                  <a:t> pequeño la posición de equilibrio de </a:t>
                </a:r>
                <a14:m>
                  <m:oMath xmlns:m="http://schemas.openxmlformats.org/officeDocument/2006/math">
                    <m:r>
                      <a:rPr lang="es-ES" i="1">
                        <a:latin typeface="Cambria Math" panose="02040503050406030204" pitchFamily="18" charset="0"/>
                      </a:rPr>
                      <m:t>𝑀</m:t>
                    </m:r>
                  </m:oMath>
                </a14:m>
                <a:r>
                  <a:rPr lang="es-ES" dirty="0">
                    <a:latin typeface="Arial" panose="020B0604020202020204" pitchFamily="34" charset="0"/>
                    <a:cs typeface="Arial" panose="020B0604020202020204" pitchFamily="34" charset="0"/>
                  </a:rPr>
                  <a:t>se modifica y la magnetización oscilara de acuerdo a la corriente alterna incrementando </a:t>
                </a:r>
                <a14:m>
                  <m:oMath xmlns:m="http://schemas.openxmlformats.org/officeDocument/2006/math">
                    <m:sSub>
                      <m:sSubPr>
                        <m:ctrlPr>
                          <a:rPr lang="es-ES" i="1" smtClean="0">
                            <a:latin typeface="Cambria Math" panose="02040503050406030204" pitchFamily="18" charset="0"/>
                          </a:rPr>
                        </m:ctrlPr>
                      </m:sSubPr>
                      <m:e>
                        <m:r>
                          <a:rPr lang="es-ES" i="1" smtClean="0">
                            <a:latin typeface="Cambria Math" panose="02040503050406030204" pitchFamily="18" charset="0"/>
                            <a:ea typeface="Cambria Math" panose="02040503050406030204" pitchFamily="18" charset="0"/>
                          </a:rPr>
                          <m:t>𝜇</m:t>
                        </m:r>
                      </m:e>
                      <m:sub>
                        <m:r>
                          <a:rPr lang="es-ES" b="0" i="1" smtClean="0">
                            <a:latin typeface="Cambria Math" panose="02040503050406030204" pitchFamily="18" charset="0"/>
                          </a:rPr>
                          <m:t>𝑡</m:t>
                        </m:r>
                        <m:r>
                          <a:rPr lang="es-ES" b="0" i="1" smtClean="0">
                            <a:latin typeface="Cambria Math" panose="02040503050406030204" pitchFamily="18" charset="0"/>
                          </a:rPr>
                          <m:t>.</m:t>
                        </m:r>
                      </m:sub>
                    </m:sSub>
                  </m:oMath>
                </a14:m>
                <a:r>
                  <a:rPr lang="es-ES" dirty="0">
                    <a:latin typeface="Arial" panose="020B0604020202020204" pitchFamily="34" charset="0"/>
                    <a:cs typeface="Arial" panose="020B0604020202020204" pitchFamily="34" charset="0"/>
                  </a:rPr>
                  <a:t>En la medida que aumenta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𝐻</m:t>
                        </m:r>
                      </m:e>
                      <m:sub>
                        <m:r>
                          <a:rPr lang="es-ES" i="1">
                            <a:latin typeface="Cambria Math" panose="02040503050406030204" pitchFamily="18" charset="0"/>
                            <a:ea typeface="Cambria Math" panose="02040503050406030204" pitchFamily="18" charset="0"/>
                          </a:rPr>
                          <m:t>𝑐𝑐</m:t>
                        </m:r>
                      </m:sub>
                    </m:sSub>
                  </m:oMath>
                </a14:m>
                <a:r>
                  <a:rPr lang="es-ES" dirty="0">
                    <a:latin typeface="Arial" panose="020B0604020202020204" pitchFamily="34" charset="0"/>
                    <a:cs typeface="Arial" panose="020B0604020202020204" pitchFamily="34" charset="0"/>
                  </a:rPr>
                  <a:t>, </a:t>
                </a:r>
                <a14:m>
                  <m:oMath xmlns:m="http://schemas.openxmlformats.org/officeDocument/2006/math">
                    <m:r>
                      <a:rPr lang="es-ES" i="1">
                        <a:latin typeface="Cambria Math" panose="02040503050406030204" pitchFamily="18" charset="0"/>
                      </a:rPr>
                      <m:t>𝑀</m:t>
                    </m:r>
                  </m:oMath>
                </a14:m>
                <a:r>
                  <a:rPr lang="es-ES" dirty="0">
                    <a:latin typeface="Arial" panose="020B0604020202020204" pitchFamily="34" charset="0"/>
                    <a:cs typeface="Arial" panose="020B0604020202020204" pitchFamily="34" charset="0"/>
                  </a:rPr>
                  <a:t> se aproxima mas a la dirección axial y aumenta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𝜇</m:t>
                        </m:r>
                      </m:e>
                      <m:sub>
                        <m:r>
                          <a:rPr lang="es-ES" i="1">
                            <a:latin typeface="Cambria Math" panose="02040503050406030204" pitchFamily="18" charset="0"/>
                          </a:rPr>
                          <m:t>𝑡</m:t>
                        </m:r>
                        <m:r>
                          <a:rPr lang="es-ES" i="1">
                            <a:latin typeface="Cambria Math" panose="02040503050406030204" pitchFamily="18" charset="0"/>
                          </a:rPr>
                          <m:t>.</m:t>
                        </m:r>
                      </m:sub>
                    </m:sSub>
                  </m:oMath>
                </a14:m>
                <a:r>
                  <a:rPr lang="es-ES" dirty="0">
                    <a:latin typeface="Arial" panose="020B0604020202020204" pitchFamily="34" charset="0"/>
                    <a:cs typeface="Arial" panose="020B0604020202020204" pitchFamily="34" charset="0"/>
                  </a:rPr>
                  <a:t> Cuando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𝐻</m:t>
                        </m:r>
                      </m:e>
                      <m:sub>
                        <m:r>
                          <a:rPr lang="es-ES" i="1">
                            <a:latin typeface="Cambria Math" panose="02040503050406030204" pitchFamily="18" charset="0"/>
                            <a:ea typeface="Cambria Math" panose="02040503050406030204" pitchFamily="18" charset="0"/>
                          </a:rPr>
                          <m:t>𝑐𝑐</m:t>
                        </m:r>
                      </m:sub>
                    </m:sSub>
                  </m:oMath>
                </a14:m>
                <a:r>
                  <a:rPr lang="es-ES" dirty="0">
                    <a:latin typeface="Arial" panose="020B0604020202020204" pitchFamily="34" charset="0"/>
                    <a:cs typeface="Arial" panose="020B0604020202020204" pitchFamily="34" charset="0"/>
                  </a:rPr>
                  <a:t>es igual al campo de anisotropía  </a:t>
                </a:r>
                <a14:m>
                  <m:oMath xmlns:m="http://schemas.openxmlformats.org/officeDocument/2006/math">
                    <m:sSub>
                      <m:sSubPr>
                        <m:ctrlPr>
                          <a:rPr lang="es-ES" i="1">
                            <a:latin typeface="Cambria Math" panose="02040503050406030204" pitchFamily="18" charset="0"/>
                          </a:rPr>
                        </m:ctrlPr>
                      </m:sSubPr>
                      <m:e>
                        <m:r>
                          <a:rPr lang="es-ES" b="0" i="1" smtClean="0">
                            <a:latin typeface="Cambria Math" panose="02040503050406030204" pitchFamily="18" charset="0"/>
                          </a:rPr>
                          <m:t>±</m:t>
                        </m:r>
                        <m:r>
                          <a:rPr lang="es-ES" i="1">
                            <a:latin typeface="Cambria Math" panose="02040503050406030204" pitchFamily="18" charset="0"/>
                          </a:rPr>
                          <m:t>𝐻</m:t>
                        </m:r>
                      </m:e>
                      <m:sub>
                        <m:r>
                          <a:rPr lang="es-ES" b="0" i="1" smtClean="0">
                            <a:latin typeface="Cambria Math" panose="02040503050406030204" pitchFamily="18" charset="0"/>
                          </a:rPr>
                          <m:t>𝑘</m:t>
                        </m:r>
                      </m:sub>
                    </m:sSub>
                  </m:oMath>
                </a14:m>
                <a:r>
                  <a:rPr lang="es-ES" dirty="0">
                    <a:latin typeface="Arial" panose="020B0604020202020204" pitchFamily="34" charset="0"/>
                    <a:cs typeface="Arial" panose="020B0604020202020204" pitchFamily="34" charset="0"/>
                  </a:rPr>
                  <a:t> se produce el máximo de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𝜇</m:t>
                        </m:r>
                      </m:e>
                      <m:sub>
                        <m:r>
                          <a:rPr lang="es-ES" i="1">
                            <a:latin typeface="Cambria Math" panose="02040503050406030204" pitchFamily="18" charset="0"/>
                          </a:rPr>
                          <m:t>𝑡</m:t>
                        </m:r>
                        <m:r>
                          <a:rPr lang="es-ES" i="1">
                            <a:latin typeface="Cambria Math" panose="02040503050406030204" pitchFamily="18" charset="0"/>
                          </a:rPr>
                          <m:t>.</m:t>
                        </m:r>
                      </m:sub>
                    </m:sSub>
                  </m:oMath>
                </a14:m>
                <a:r>
                  <a:rPr lang="es-ES" dirty="0">
                    <a:latin typeface="Arial" panose="020B0604020202020204" pitchFamily="34" charset="0"/>
                    <a:cs typeface="Arial" panose="020B0604020202020204" pitchFamily="34" charset="0"/>
                  </a:rPr>
                  <a:t> y cualquier aumento posterior de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𝐻</m:t>
                        </m:r>
                      </m:e>
                      <m:sub>
                        <m:r>
                          <a:rPr lang="es-ES" i="1">
                            <a:latin typeface="Cambria Math" panose="02040503050406030204" pitchFamily="18" charset="0"/>
                            <a:ea typeface="Cambria Math" panose="02040503050406030204" pitchFamily="18" charset="0"/>
                          </a:rPr>
                          <m:t>𝑐𝑐</m:t>
                        </m:r>
                      </m:sub>
                    </m:sSub>
                  </m:oMath>
                </a14:m>
                <a:r>
                  <a:rPr lang="es-ES" dirty="0">
                    <a:latin typeface="Arial" panose="020B0604020202020204" pitchFamily="34" charset="0"/>
                    <a:cs typeface="Arial" panose="020B0604020202020204" pitchFamily="34" charset="0"/>
                  </a:rPr>
                  <a:t> produce una disminución de </a:t>
                </a:r>
                <a14:m>
                  <m:oMath xmlns:m="http://schemas.openxmlformats.org/officeDocument/2006/math">
                    <m:r>
                      <a:rPr lang="es-ES" b="0" i="1" smtClean="0">
                        <a:latin typeface="Cambria Math" panose="02040503050406030204" pitchFamily="18" charset="0"/>
                      </a:rPr>
                      <m:t>𝑍</m:t>
                    </m:r>
                  </m:oMath>
                </a14:m>
                <a:r>
                  <a:rPr lang="es-ES" dirty="0">
                    <a:latin typeface="Arial" panose="020B0604020202020204" pitchFamily="34" charset="0"/>
                    <a:cs typeface="Arial" panose="020B0604020202020204" pitchFamily="34" charset="0"/>
                  </a:rPr>
                  <a:t>. El grafico que se adjunto indica lo manifestado. </a:t>
                </a:r>
              </a:p>
            </p:txBody>
          </p:sp>
        </mc:Choice>
        <mc:Fallback>
          <p:sp>
            <p:nvSpPr>
              <p:cNvPr id="3" name="Marcador de contenido 2">
                <a:extLst>
                  <a:ext uri="{FF2B5EF4-FFF2-40B4-BE49-F238E27FC236}">
                    <a16:creationId xmlns:a16="http://schemas.microsoft.com/office/drawing/2014/main" xmlns="" xmlns:a14="http://schemas.microsoft.com/office/drawing/2010/main" id="{092AD00C-2E41-49EF-AAFB-0235E862675A}"/>
                  </a:ext>
                </a:extLst>
              </p:cNvPr>
              <p:cNvSpPr>
                <a:spLocks noGrp="1" noRot="1" noChangeAspect="1" noMove="1" noResize="1" noEditPoints="1" noAdjustHandles="1" noChangeArrowheads="1" noChangeShapeType="1" noTextEdit="1"/>
              </p:cNvSpPr>
              <p:nvPr>
                <p:ph idx="1"/>
              </p:nvPr>
            </p:nvSpPr>
            <p:spPr>
              <a:xfrm>
                <a:off x="379828" y="642938"/>
                <a:ext cx="7047914" cy="6075020"/>
              </a:xfrm>
              <a:blipFill>
                <a:blip r:embed="rId2" cstate="print"/>
                <a:stretch>
                  <a:fillRect l="-1557" t="-2207" r="-1557" b="-201"/>
                </a:stretch>
              </a:blipFill>
            </p:spPr>
            <p:txBody>
              <a:bodyPr/>
              <a:lstStyle/>
              <a:p>
                <a:r>
                  <a:rPr lang="es-ES">
                    <a:noFill/>
                  </a:rPr>
                  <a:t> </a:t>
                </a:r>
              </a:p>
            </p:txBody>
          </p:sp>
        </mc:Fallback>
      </mc:AlternateContent>
      <p:pic>
        <p:nvPicPr>
          <p:cNvPr id="4" name="Imagen 3">
            <a:extLst>
              <a:ext uri="{FF2B5EF4-FFF2-40B4-BE49-F238E27FC236}">
                <a16:creationId xmlns:a16="http://schemas.microsoft.com/office/drawing/2014/main" xmlns="" id="{3E50DF47-CA39-4152-A463-FF57D9E2FA59}"/>
              </a:ext>
            </a:extLst>
          </p:cNvPr>
          <p:cNvPicPr>
            <a:picLocks noChangeAspect="1"/>
          </p:cNvPicPr>
          <p:nvPr/>
        </p:nvPicPr>
        <p:blipFill>
          <a:blip r:embed="rId3" cstate="print"/>
          <a:stretch>
            <a:fillRect/>
          </a:stretch>
        </p:blipFill>
        <p:spPr>
          <a:xfrm>
            <a:off x="7853961" y="1814742"/>
            <a:ext cx="3958211" cy="4234366"/>
          </a:xfrm>
          <a:prstGeom prst="rect">
            <a:avLst/>
          </a:prstGeom>
        </p:spPr>
      </p:pic>
    </p:spTree>
    <p:extLst>
      <p:ext uri="{BB962C8B-B14F-4D97-AF65-F5344CB8AC3E}">
        <p14:creationId xmlns:p14="http://schemas.microsoft.com/office/powerpoint/2010/main" xmlns="" val="2950535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D0E32709-E189-431A-B8EE-90B2AD74AB50}"/>
              </a:ext>
            </a:extLst>
          </p:cNvPr>
          <p:cNvSpPr>
            <a:spLocks noGrp="1"/>
          </p:cNvSpPr>
          <p:nvPr>
            <p:ph type="title"/>
          </p:nvPr>
        </p:nvSpPr>
        <p:spPr>
          <a:xfrm>
            <a:off x="787681" y="181770"/>
            <a:ext cx="10515600" cy="367594"/>
          </a:xfrm>
        </p:spPr>
        <p:txBody>
          <a:bodyPr>
            <a:normAutofit fontScale="90000"/>
          </a:bodyPr>
          <a:lstStyle/>
          <a:p>
            <a:pPr algn="ctr"/>
            <a:r>
              <a:rPr lang="es-ES" b="1" dirty="0">
                <a:solidFill>
                  <a:srgbClr val="FF0000"/>
                </a:solidFill>
                <a:latin typeface="Arial" panose="020B0604020202020204" pitchFamily="34" charset="0"/>
                <a:cs typeface="Arial" panose="020B0604020202020204" pitchFamily="34" charset="0"/>
              </a:rPr>
              <a:t>Anisotropía magnética transversal</a:t>
            </a:r>
          </a:p>
        </p:txBody>
      </p:sp>
      <p:pic>
        <p:nvPicPr>
          <p:cNvPr id="5" name="Imagen 4">
            <a:extLst>
              <a:ext uri="{FF2B5EF4-FFF2-40B4-BE49-F238E27FC236}">
                <a16:creationId xmlns:a16="http://schemas.microsoft.com/office/drawing/2014/main" xmlns="" id="{817CD907-E1A4-4F21-8F60-0840B7665105}"/>
              </a:ext>
            </a:extLst>
          </p:cNvPr>
          <p:cNvPicPr>
            <a:picLocks noChangeAspect="1"/>
          </p:cNvPicPr>
          <p:nvPr/>
        </p:nvPicPr>
        <p:blipFill rotWithShape="1">
          <a:blip r:embed="rId2" cstate="print"/>
          <a:srcRect l="36590" t="8816" r="33978" b="31840"/>
          <a:stretch/>
        </p:blipFill>
        <p:spPr>
          <a:xfrm>
            <a:off x="517036" y="3027645"/>
            <a:ext cx="2771020" cy="2824515"/>
          </a:xfrm>
          <a:prstGeom prst="rect">
            <a:avLst/>
          </a:prstGeom>
        </p:spPr>
      </p:pic>
      <p:pic>
        <p:nvPicPr>
          <p:cNvPr id="7" name="Marcador de contenido 6">
            <a:extLst>
              <a:ext uri="{FF2B5EF4-FFF2-40B4-BE49-F238E27FC236}">
                <a16:creationId xmlns:a16="http://schemas.microsoft.com/office/drawing/2014/main" xmlns="" id="{76725939-DE6E-4164-A95C-79B36075E80E}"/>
              </a:ext>
            </a:extLst>
          </p:cNvPr>
          <p:cNvPicPr>
            <a:picLocks noGrp="1" noChangeAspect="1"/>
          </p:cNvPicPr>
          <p:nvPr>
            <p:ph idx="1"/>
          </p:nvPr>
        </p:nvPicPr>
        <p:blipFill rotWithShape="1">
          <a:blip r:embed="rId3" cstate="print"/>
          <a:srcRect l="36544" t="9126" r="33874" b="15223"/>
          <a:stretch/>
        </p:blipFill>
        <p:spPr>
          <a:xfrm>
            <a:off x="6045481" y="3027645"/>
            <a:ext cx="2759878" cy="3568020"/>
          </a:xfrm>
          <a:prstGeom prst="rect">
            <a:avLst/>
          </a:prstGeom>
        </p:spPr>
      </p:pic>
      <p:pic>
        <p:nvPicPr>
          <p:cNvPr id="8" name="Imagen 7">
            <a:extLst>
              <a:ext uri="{FF2B5EF4-FFF2-40B4-BE49-F238E27FC236}">
                <a16:creationId xmlns:a16="http://schemas.microsoft.com/office/drawing/2014/main" xmlns="" id="{DADF4542-682F-472A-B00B-DED12F941EBD}"/>
              </a:ext>
            </a:extLst>
          </p:cNvPr>
          <p:cNvPicPr>
            <a:picLocks noChangeAspect="1"/>
          </p:cNvPicPr>
          <p:nvPr/>
        </p:nvPicPr>
        <p:blipFill rotWithShape="1">
          <a:blip r:embed="rId4" cstate="print"/>
          <a:srcRect l="37038" t="8745" r="34577" b="23695"/>
          <a:stretch/>
        </p:blipFill>
        <p:spPr>
          <a:xfrm>
            <a:off x="3428868" y="3027645"/>
            <a:ext cx="2574387" cy="3097636"/>
          </a:xfrm>
          <a:prstGeom prst="rect">
            <a:avLst/>
          </a:prstGeom>
        </p:spPr>
      </p:pic>
      <p:pic>
        <p:nvPicPr>
          <p:cNvPr id="9" name="Imagen 8">
            <a:extLst>
              <a:ext uri="{FF2B5EF4-FFF2-40B4-BE49-F238E27FC236}">
                <a16:creationId xmlns:a16="http://schemas.microsoft.com/office/drawing/2014/main" xmlns="" id="{7DC23DC1-ADA4-4A68-9C32-BE519B51008B}"/>
              </a:ext>
            </a:extLst>
          </p:cNvPr>
          <p:cNvPicPr>
            <a:picLocks noChangeAspect="1"/>
          </p:cNvPicPr>
          <p:nvPr/>
        </p:nvPicPr>
        <p:blipFill rotWithShape="1">
          <a:blip r:embed="rId5" cstate="print"/>
          <a:srcRect l="36577" t="8517" r="34346" b="13458"/>
          <a:stretch/>
        </p:blipFill>
        <p:spPr>
          <a:xfrm>
            <a:off x="9003231" y="3027645"/>
            <a:ext cx="2630206" cy="3568020"/>
          </a:xfrm>
          <a:prstGeom prst="rect">
            <a:avLst/>
          </a:prstGeom>
        </p:spPr>
      </p:pic>
      <mc:AlternateContent xmlns:mc="http://schemas.openxmlformats.org/markup-compatibility/2006">
        <mc:Choice xmlns:a14="http://schemas.microsoft.com/office/drawing/2010/main" xmlns="" Requires="a14">
          <p:sp>
            <p:nvSpPr>
              <p:cNvPr id="10" name="CuadroTexto 9">
                <a:extLst>
                  <a:ext uri="{FF2B5EF4-FFF2-40B4-BE49-F238E27FC236}">
                    <a16:creationId xmlns:a16="http://schemas.microsoft.com/office/drawing/2014/main" id="{DDFB08F6-9259-4BAC-BEF3-3C6D60C35B6D}"/>
                  </a:ext>
                </a:extLst>
              </p:cNvPr>
              <p:cNvSpPr txBox="1"/>
              <p:nvPr/>
            </p:nvSpPr>
            <p:spPr>
              <a:xfrm>
                <a:off x="131274" y="1005840"/>
                <a:ext cx="11605228" cy="1477328"/>
              </a:xfrm>
              <a:prstGeom prst="rect">
                <a:avLst/>
              </a:prstGeom>
              <a:noFill/>
            </p:spPr>
            <p:txBody>
              <a:bodyPr wrap="none" rtlCol="0">
                <a:spAutoFit/>
              </a:bodyPr>
              <a:lstStyle/>
              <a:p>
                <a:r>
                  <a:rPr lang="es-ES" dirty="0">
                    <a:latin typeface="Arial" panose="020B0604020202020204" pitchFamily="34" charset="0"/>
                    <a:cs typeface="Arial" panose="020B0604020202020204" pitchFamily="34" charset="0"/>
                  </a:rPr>
                  <a:t>Se observa en los esquemas dos dominios magnéticos con anisotropía trasversal. Vemos que al aumentar el </a:t>
                </a:r>
              </a:p>
              <a:p>
                <a:r>
                  <a:rPr lang="es-ES" dirty="0">
                    <a:latin typeface="Arial" panose="020B0604020202020204" pitchFamily="34" charset="0"/>
                    <a:cs typeface="Arial" panose="020B0604020202020204" pitchFamily="34" charset="0"/>
                  </a:rPr>
                  <a:t>campo  </a:t>
                </a:r>
                <a14:m>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𝐻</m:t>
                        </m:r>
                      </m:e>
                      <m:sub>
                        <m:r>
                          <a:rPr lang="es-ES" b="0" i="1" smtClean="0">
                            <a:latin typeface="Cambria Math" panose="02040503050406030204" pitchFamily="18" charset="0"/>
                          </a:rPr>
                          <m:t>𝑐𝑐</m:t>
                        </m:r>
                      </m:sub>
                    </m:sSub>
                  </m:oMath>
                </a14:m>
                <a:r>
                  <a:rPr lang="es-ES" dirty="0">
                    <a:latin typeface="Arial" panose="020B0604020202020204" pitchFamily="34" charset="0"/>
                    <a:cs typeface="Arial" panose="020B0604020202020204" pitchFamily="34" charset="0"/>
                  </a:rPr>
                  <a:t>  el campo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𝐻</m:t>
                        </m:r>
                      </m:e>
                      <m:sub>
                        <m:r>
                          <a:rPr lang="es-ES" b="0" i="1" smtClean="0">
                            <a:latin typeface="Cambria Math" panose="02040503050406030204" pitchFamily="18" charset="0"/>
                          </a:rPr>
                          <m:t>𝑎𝑐</m:t>
                        </m:r>
                      </m:sub>
                    </m:sSub>
                  </m:oMath>
                </a14:m>
                <a:r>
                  <a:rPr lang="es-ES" dirty="0">
                    <a:latin typeface="Arial" panose="020B0604020202020204" pitchFamily="34" charset="0"/>
                    <a:cs typeface="Arial" panose="020B0604020202020204" pitchFamily="34" charset="0"/>
                  </a:rPr>
                  <a:t> hace oscilar momento magnético </a:t>
                </a:r>
                <a14:m>
                  <m:oMath xmlns:m="http://schemas.openxmlformats.org/officeDocument/2006/math">
                    <m:r>
                      <a:rPr lang="es-ES" b="0" i="1" smtClean="0">
                        <a:latin typeface="Cambria Math" panose="02040503050406030204" pitchFamily="18" charset="0"/>
                      </a:rPr>
                      <m:t>𝑀</m:t>
                    </m:r>
                  </m:oMath>
                </a14:m>
                <a:r>
                  <a:rPr lang="es-ES" dirty="0">
                    <a:latin typeface="Arial" panose="020B0604020202020204" pitchFamily="34" charset="0"/>
                    <a:cs typeface="Arial" panose="020B0604020202020204" pitchFamily="34" charset="0"/>
                  </a:rPr>
                  <a:t> alrededor de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𝐻</m:t>
                        </m:r>
                      </m:e>
                      <m:sub>
                        <m:r>
                          <a:rPr lang="es-ES" i="1">
                            <a:latin typeface="Cambria Math" panose="02040503050406030204" pitchFamily="18" charset="0"/>
                          </a:rPr>
                          <m:t>𝑐𝑐</m:t>
                        </m:r>
                      </m:sub>
                    </m:sSub>
                  </m:oMath>
                </a14:m>
                <a:r>
                  <a:rPr lang="es-ES" dirty="0">
                    <a:latin typeface="Arial" panose="020B0604020202020204" pitchFamily="34" charset="0"/>
                    <a:cs typeface="Arial" panose="020B0604020202020204" pitchFamily="34" charset="0"/>
                  </a:rPr>
                  <a:t>. Cuando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𝐻</m:t>
                        </m:r>
                      </m:e>
                      <m:sub>
                        <m:r>
                          <a:rPr lang="es-ES" i="1">
                            <a:latin typeface="Cambria Math" panose="02040503050406030204" pitchFamily="18" charset="0"/>
                          </a:rPr>
                          <m:t>𝑐𝑐</m:t>
                        </m:r>
                      </m:sub>
                    </m:sSub>
                  </m:oMath>
                </a14:m>
                <a:r>
                  <a:rPr lang="es-ES" dirty="0">
                    <a:latin typeface="Arial" panose="020B0604020202020204" pitchFamily="34" charset="0"/>
                    <a:cs typeface="Arial" panose="020B0604020202020204" pitchFamily="34" charset="0"/>
                  </a:rPr>
                  <a:t> llega a valer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𝐻</m:t>
                        </m:r>
                      </m:e>
                      <m:sub>
                        <m:r>
                          <a:rPr lang="es-ES" b="0" i="1" smtClean="0">
                            <a:latin typeface="Cambria Math" panose="02040503050406030204" pitchFamily="18" charset="0"/>
                          </a:rPr>
                          <m:t>𝑘</m:t>
                        </m:r>
                      </m:sub>
                    </m:sSub>
                  </m:oMath>
                </a14:m>
                <a:r>
                  <a:rPr lang="es-ES" dirty="0">
                    <a:latin typeface="Arial" panose="020B0604020202020204" pitchFamily="34" charset="0"/>
                    <a:cs typeface="Arial" panose="020B0604020202020204" pitchFamily="34" charset="0"/>
                  </a:rPr>
                  <a:t> el </a:t>
                </a:r>
              </a:p>
              <a:p>
                <a:r>
                  <a:rPr lang="es-ES" dirty="0">
                    <a:latin typeface="Arial" panose="020B0604020202020204" pitchFamily="34" charset="0"/>
                    <a:cs typeface="Arial" panose="020B0604020202020204" pitchFamily="34" charset="0"/>
                  </a:rPr>
                  <a:t>momento magnético  es colineal con el campo exterior. Llamamos a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𝐻</m:t>
                        </m:r>
                      </m:e>
                      <m:sub>
                        <m:r>
                          <a:rPr lang="es-ES" i="1">
                            <a:latin typeface="Cambria Math" panose="02040503050406030204" pitchFamily="18" charset="0"/>
                          </a:rPr>
                          <m:t>𝑘</m:t>
                        </m:r>
                      </m:sub>
                    </m:sSub>
                  </m:oMath>
                </a14:m>
                <a:r>
                  <a:rPr lang="es-ES" dirty="0">
                    <a:latin typeface="Arial" panose="020B0604020202020204" pitchFamily="34" charset="0"/>
                    <a:cs typeface="Arial" panose="020B0604020202020204" pitchFamily="34" charset="0"/>
                  </a:rPr>
                  <a:t> campo de anisotropía y es el campo </a:t>
                </a:r>
              </a:p>
              <a:p>
                <a:r>
                  <a:rPr lang="es-ES" dirty="0">
                    <a:latin typeface="Arial" panose="020B0604020202020204" pitchFamily="34" charset="0"/>
                    <a:cs typeface="Arial" panose="020B0604020202020204" pitchFamily="34" charset="0"/>
                  </a:rPr>
                  <a:t>efectivo con magnitud tal que ejerce la misma rotación sobre </a:t>
                </a:r>
                <a14:m>
                  <m:oMath xmlns:m="http://schemas.openxmlformats.org/officeDocument/2006/math">
                    <m:r>
                      <a:rPr lang="es-ES" i="1">
                        <a:latin typeface="Cambria Math" panose="02040503050406030204" pitchFamily="18" charset="0"/>
                      </a:rPr>
                      <m:t>𝑀</m:t>
                    </m:r>
                  </m:oMath>
                </a14:m>
                <a:r>
                  <a:rPr lang="es-ES" dirty="0">
                    <a:latin typeface="Arial" panose="020B0604020202020204" pitchFamily="34" charset="0"/>
                    <a:cs typeface="Arial" panose="020B0604020202020204" pitchFamily="34" charset="0"/>
                  </a:rPr>
                  <a:t> que la anisotropía del material. A partir de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𝐻</m:t>
                        </m:r>
                      </m:e>
                      <m:sub>
                        <m:r>
                          <a:rPr lang="es-ES" i="1">
                            <a:latin typeface="Cambria Math" panose="02040503050406030204" pitchFamily="18" charset="0"/>
                          </a:rPr>
                          <m:t>𝑘</m:t>
                        </m:r>
                      </m:sub>
                    </m:sSub>
                  </m:oMath>
                </a14:m>
                <a:r>
                  <a:rPr lang="es-ES" dirty="0">
                    <a:latin typeface="Arial" panose="020B0604020202020204" pitchFamily="34" charset="0"/>
                    <a:cs typeface="Arial" panose="020B0604020202020204" pitchFamily="34" charset="0"/>
                  </a:rPr>
                  <a:t> </a:t>
                </a:r>
              </a:p>
              <a:p>
                <a:r>
                  <a:rPr lang="es-ES" dirty="0">
                    <a:latin typeface="Arial" panose="020B0604020202020204" pitchFamily="34" charset="0"/>
                    <a:cs typeface="Arial" panose="020B0604020202020204" pitchFamily="34" charset="0"/>
                  </a:rPr>
                  <a:t>la impedancia comienza a disminuir.</a:t>
                </a:r>
              </a:p>
            </p:txBody>
          </p:sp>
        </mc:Choice>
        <mc:Fallback>
          <p:sp>
            <p:nvSpPr>
              <p:cNvPr id="10" name="CuadroTexto 9">
                <a:extLst>
                  <a:ext uri="{FF2B5EF4-FFF2-40B4-BE49-F238E27FC236}">
                    <a16:creationId xmlns:a16="http://schemas.microsoft.com/office/drawing/2014/main" xmlns="" xmlns:a14="http://schemas.microsoft.com/office/drawing/2010/main" id="{DDFB08F6-9259-4BAC-BEF3-3C6D60C35B6D}"/>
                  </a:ext>
                </a:extLst>
              </p:cNvPr>
              <p:cNvSpPr txBox="1">
                <a:spLocks noRot="1" noChangeAspect="1" noMove="1" noResize="1" noEditPoints="1" noAdjustHandles="1" noChangeArrowheads="1" noChangeShapeType="1" noTextEdit="1"/>
              </p:cNvSpPr>
              <p:nvPr/>
            </p:nvSpPr>
            <p:spPr>
              <a:xfrm>
                <a:off x="131274" y="1005840"/>
                <a:ext cx="11605228" cy="1477328"/>
              </a:xfrm>
              <a:prstGeom prst="rect">
                <a:avLst/>
              </a:prstGeom>
              <a:blipFill>
                <a:blip r:embed="rId6" cstate="print"/>
                <a:stretch>
                  <a:fillRect l="-473" t="-2066" b="-5785"/>
                </a:stretch>
              </a:blipFill>
            </p:spPr>
            <p:txBody>
              <a:bodyPr/>
              <a:lstStyle/>
              <a:p>
                <a:r>
                  <a:rPr lang="es-ES">
                    <a:noFill/>
                  </a:rPr>
                  <a:t> </a:t>
                </a:r>
              </a:p>
            </p:txBody>
          </p:sp>
        </mc:Fallback>
      </mc:AlternateContent>
    </p:spTree>
    <p:extLst>
      <p:ext uri="{BB962C8B-B14F-4D97-AF65-F5344CB8AC3E}">
        <p14:creationId xmlns:p14="http://schemas.microsoft.com/office/powerpoint/2010/main" xmlns="" val="8935563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CDBD941-73F6-4A8A-90CC-BF2A9D2578B9}"/>
              </a:ext>
            </a:extLst>
          </p:cNvPr>
          <p:cNvSpPr>
            <a:spLocks noGrp="1"/>
          </p:cNvSpPr>
          <p:nvPr>
            <p:ph type="title"/>
          </p:nvPr>
        </p:nvSpPr>
        <p:spPr>
          <a:xfrm>
            <a:off x="1042988" y="145114"/>
            <a:ext cx="10317739" cy="423788"/>
          </a:xfrm>
        </p:spPr>
        <p:txBody>
          <a:bodyPr>
            <a:noAutofit/>
          </a:bodyPr>
          <a:lstStyle/>
          <a:p>
            <a:pPr algn="ctr"/>
            <a:r>
              <a:rPr lang="es-ES" sz="2800" b="1" dirty="0">
                <a:solidFill>
                  <a:srgbClr val="FF0000"/>
                </a:solidFill>
                <a:latin typeface="Arial" panose="020B0604020202020204" pitchFamily="34" charset="0"/>
                <a:cs typeface="Arial" panose="020B0604020202020204" pitchFamily="34" charset="0"/>
              </a:rPr>
              <a:t>Resonancia ferromagnética</a:t>
            </a:r>
          </a:p>
        </p:txBody>
      </p:sp>
      <mc:AlternateContent xmlns:mc="http://schemas.openxmlformats.org/markup-compatibility/2006">
        <mc:Choice xmlns:a14="http://schemas.microsoft.com/office/drawing/2010/main" xmlns="" Requires="a14">
          <p:sp>
            <p:nvSpPr>
              <p:cNvPr id="3" name="Marcador de contenido 2">
                <a:extLst>
                  <a:ext uri="{FF2B5EF4-FFF2-40B4-BE49-F238E27FC236}">
                    <a16:creationId xmlns:a16="http://schemas.microsoft.com/office/drawing/2014/main" id="{1D061162-6491-41C3-893F-0D05B96A8A6F}"/>
                  </a:ext>
                </a:extLst>
              </p:cNvPr>
              <p:cNvSpPr>
                <a:spLocks noGrp="1"/>
              </p:cNvSpPr>
              <p:nvPr>
                <p:ph idx="1"/>
              </p:nvPr>
            </p:nvSpPr>
            <p:spPr>
              <a:xfrm>
                <a:off x="180109" y="757237"/>
                <a:ext cx="11735666" cy="5945765"/>
              </a:xfrm>
            </p:spPr>
            <p:txBody>
              <a:bodyPr>
                <a:noAutofit/>
              </a:bodyPr>
              <a:lstStyle/>
              <a:p>
                <a:pPr marL="0" indent="0" algn="just">
                  <a:lnSpc>
                    <a:spcPct val="120000"/>
                  </a:lnSpc>
                  <a:buNone/>
                </a:pPr>
                <a:r>
                  <a:rPr lang="es-ES" sz="1800" dirty="0">
                    <a:latin typeface="Arial" panose="020B0604020202020204" pitchFamily="34" charset="0"/>
                    <a:cs typeface="Arial" panose="020B0604020202020204" pitchFamily="34" charset="0"/>
                  </a:rPr>
                  <a:t>La resonancia ferromagnética, observada por primera vez por Griffiths en 1946, ocurre cuando un material ferromagnético  es puesto en presencia de un campo magnético. Recordemos que los átomos ferromagnéticos poseen un momento magnético neto dado por los electrones no apareados. Si sobre un átomo ferromagnético actúa un campo magnético exterior </a:t>
                </a:r>
                <a14:m>
                  <m:oMath xmlns:m="http://schemas.openxmlformats.org/officeDocument/2006/math">
                    <m:sSub>
                      <m:sSubPr>
                        <m:ctrlPr>
                          <a:rPr lang="es-ES" sz="1800" i="1">
                            <a:latin typeface="Cambria Math" panose="02040503050406030204" pitchFamily="18" charset="0"/>
                          </a:rPr>
                        </m:ctrlPr>
                      </m:sSubPr>
                      <m:e>
                        <m:r>
                          <a:rPr lang="es-ES" sz="1800" i="1">
                            <a:latin typeface="Cambria Math" panose="02040503050406030204" pitchFamily="18" charset="0"/>
                          </a:rPr>
                          <m:t>𝐻</m:t>
                        </m:r>
                      </m:e>
                      <m:sub>
                        <m:r>
                          <a:rPr lang="es-ES" sz="1800" i="1">
                            <a:latin typeface="Cambria Math" panose="02040503050406030204" pitchFamily="18" charset="0"/>
                          </a:rPr>
                          <m:t>𝑐𝑐</m:t>
                        </m:r>
                      </m:sub>
                    </m:sSub>
                    <m:r>
                      <a:rPr lang="es-ES" sz="1800" i="1">
                        <a:latin typeface="Cambria Math" panose="02040503050406030204" pitchFamily="18" charset="0"/>
                      </a:rPr>
                      <m:t> </m:t>
                    </m:r>
                  </m:oMath>
                </a14:m>
                <a:r>
                  <a:rPr lang="es-ES" sz="1800" dirty="0">
                    <a:latin typeface="Arial" panose="020B0604020202020204" pitchFamily="34" charset="0"/>
                    <a:cs typeface="Arial" panose="020B0604020202020204" pitchFamily="34" charset="0"/>
                  </a:rPr>
                  <a:t>continuo, el momentos magnéticos del electrones comienzan a precesar alrededor del campo con una frecuencia dada por la expresión de Larmor, como ya fue comentado. La posición de equilibrio del momento magnético de un átomo </a:t>
                </a:r>
                <a14:m>
                  <m:oMath xmlns:m="http://schemas.openxmlformats.org/officeDocument/2006/math">
                    <m:acc>
                      <m:accPr>
                        <m:chr m:val="⃗"/>
                        <m:ctrlPr>
                          <a:rPr lang="es-ES" sz="1800" i="1" smtClean="0">
                            <a:latin typeface="Cambria Math" panose="02040503050406030204" pitchFamily="18" charset="0"/>
                            <a:ea typeface="Cambria Math" panose="02040503050406030204" pitchFamily="18" charset="0"/>
                            <a:cs typeface="Arial" panose="020B0604020202020204" pitchFamily="34" charset="0"/>
                          </a:rPr>
                        </m:ctrlPr>
                      </m:accPr>
                      <m:e>
                        <m:r>
                          <a:rPr lang="es-ES" sz="1800" i="1">
                            <a:latin typeface="Cambria Math" panose="02040503050406030204" pitchFamily="18" charset="0"/>
                            <a:ea typeface="Cambria Math" panose="02040503050406030204" pitchFamily="18" charset="0"/>
                            <a:cs typeface="Arial" panose="020B0604020202020204" pitchFamily="34" charset="0"/>
                          </a:rPr>
                          <m:t>𝜇</m:t>
                        </m:r>
                      </m:e>
                    </m:acc>
                  </m:oMath>
                </a14:m>
                <a:r>
                  <a:rPr lang="es-ES" sz="1800" dirty="0">
                    <a:latin typeface="Arial" panose="020B0604020202020204" pitchFamily="34" charset="0"/>
                    <a:cs typeface="Arial" panose="020B0604020202020204" pitchFamily="34" charset="0"/>
                  </a:rPr>
                  <a:t> en el campo magnético externo es la dirección paralela al campo, como lo muestra la expresión </a:t>
                </a:r>
              </a:p>
              <a:p>
                <a:pPr marL="0" indent="0" algn="just">
                  <a:lnSpc>
                    <a:spcPct val="120000"/>
                  </a:lnSpc>
                  <a:buNone/>
                </a:pPr>
                <a14:m>
                  <m:oMathPara xmlns:m="http://schemas.openxmlformats.org/officeDocument/2006/math">
                    <m:oMathParaPr>
                      <m:jc m:val="centerGroup"/>
                    </m:oMathParaPr>
                    <m:oMath xmlns:m="http://schemas.openxmlformats.org/officeDocument/2006/math">
                      <m:acc>
                        <m:accPr>
                          <m:chr m:val="⃗"/>
                          <m:ctrlPr>
                            <a:rPr lang="es-ES" sz="1800" i="1" smtClean="0">
                              <a:latin typeface="Cambria Math" panose="02040503050406030204" pitchFamily="18" charset="0"/>
                              <a:ea typeface="Cambria Math" panose="02040503050406030204" pitchFamily="18" charset="0"/>
                              <a:cs typeface="Arial" panose="020B0604020202020204" pitchFamily="34" charset="0"/>
                            </a:rPr>
                          </m:ctrlPr>
                        </m:accPr>
                        <m:e>
                          <m:r>
                            <a:rPr lang="es-ES" sz="1800" i="1">
                              <a:latin typeface="Cambria Math" panose="02040503050406030204" pitchFamily="18" charset="0"/>
                              <a:ea typeface="Cambria Math" panose="02040503050406030204" pitchFamily="18" charset="0"/>
                              <a:cs typeface="Arial" panose="020B0604020202020204" pitchFamily="34" charset="0"/>
                            </a:rPr>
                            <m:t>𝜏</m:t>
                          </m:r>
                        </m:e>
                      </m:acc>
                      <m:r>
                        <a:rPr lang="es-ES" sz="18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s-ES" sz="1800" i="1">
                              <a:latin typeface="Cambria Math" panose="02040503050406030204" pitchFamily="18" charset="0"/>
                              <a:ea typeface="Cambria Math" panose="02040503050406030204" pitchFamily="18" charset="0"/>
                              <a:cs typeface="Arial" panose="020B0604020202020204" pitchFamily="34" charset="0"/>
                            </a:rPr>
                          </m:ctrlPr>
                        </m:accPr>
                        <m:e>
                          <m:r>
                            <a:rPr lang="es-ES" sz="1800" i="1">
                              <a:latin typeface="Cambria Math" panose="02040503050406030204" pitchFamily="18" charset="0"/>
                              <a:ea typeface="Cambria Math" panose="02040503050406030204" pitchFamily="18" charset="0"/>
                              <a:cs typeface="Arial" panose="020B0604020202020204" pitchFamily="34" charset="0"/>
                            </a:rPr>
                            <m:t>𝜇</m:t>
                          </m:r>
                        </m:e>
                      </m:acc>
                      <m:r>
                        <a:rPr lang="es-ES" sz="18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s-ES" sz="1800" i="1" smtClean="0">
                              <a:latin typeface="Cambria Math" panose="02040503050406030204" pitchFamily="18" charset="0"/>
                              <a:ea typeface="Cambria Math" panose="02040503050406030204" pitchFamily="18" charset="0"/>
                              <a:cs typeface="Arial" panose="020B0604020202020204" pitchFamily="34" charset="0"/>
                            </a:rPr>
                          </m:ctrlPr>
                        </m:sSubPr>
                        <m:e>
                          <m:acc>
                            <m:accPr>
                              <m:chr m:val="⃗"/>
                              <m:ctrlPr>
                                <a:rPr lang="es-ES" sz="1800" i="1" smtClean="0">
                                  <a:latin typeface="Cambria Math" panose="02040503050406030204" pitchFamily="18" charset="0"/>
                                  <a:ea typeface="Cambria Math" panose="02040503050406030204" pitchFamily="18" charset="0"/>
                                  <a:cs typeface="Arial" panose="020B0604020202020204" pitchFamily="34" charset="0"/>
                                </a:rPr>
                              </m:ctrlPr>
                            </m:accPr>
                            <m:e>
                              <m:r>
                                <a:rPr lang="es-ES" sz="1800" b="0" i="1" smtClean="0">
                                  <a:latin typeface="Cambria Math" panose="02040503050406030204" pitchFamily="18" charset="0"/>
                                  <a:ea typeface="Cambria Math" panose="02040503050406030204" pitchFamily="18" charset="0"/>
                                  <a:cs typeface="Arial" panose="020B0604020202020204" pitchFamily="34" charset="0"/>
                                </a:rPr>
                                <m:t>𝐻</m:t>
                              </m:r>
                            </m:e>
                          </m:acc>
                        </m:e>
                        <m:sub>
                          <m:r>
                            <a:rPr lang="es-ES" sz="1800" b="0" i="1" smtClean="0">
                              <a:latin typeface="Cambria Math" panose="02040503050406030204" pitchFamily="18" charset="0"/>
                              <a:ea typeface="Cambria Math" panose="02040503050406030204" pitchFamily="18" charset="0"/>
                              <a:cs typeface="Arial" panose="020B0604020202020204" pitchFamily="34" charset="0"/>
                            </a:rPr>
                            <m:t>𝑐𝑐</m:t>
                          </m:r>
                        </m:sub>
                      </m:sSub>
                    </m:oMath>
                  </m:oMathPara>
                </a14:m>
                <a:endParaRPr lang="es-ES" sz="1800" dirty="0">
                  <a:latin typeface="Arial" panose="020B0604020202020204" pitchFamily="34" charset="0"/>
                  <a:cs typeface="Arial" panose="020B0604020202020204" pitchFamily="34" charset="0"/>
                </a:endParaRPr>
              </a:p>
              <a:p>
                <a:pPr marL="0" indent="0" algn="just">
                  <a:lnSpc>
                    <a:spcPct val="120000"/>
                  </a:lnSpc>
                  <a:buNone/>
                </a:pPr>
                <a:r>
                  <a:rPr lang="es-ES" sz="1800" dirty="0">
                    <a:latin typeface="Arial" panose="020B0604020202020204" pitchFamily="34" charset="0"/>
                    <a:cs typeface="Arial" panose="020B0604020202020204" pitchFamily="34" charset="0"/>
                  </a:rPr>
                  <a:t>En presencia de un campo perpendicular o por agitación térmica, el momento magnético </a:t>
                </a:r>
                <a14:m>
                  <m:oMath xmlns:m="http://schemas.openxmlformats.org/officeDocument/2006/math">
                    <m:acc>
                      <m:accPr>
                        <m:chr m:val="⃗"/>
                        <m:ctrlPr>
                          <a:rPr lang="es-ES" sz="1800" i="1">
                            <a:latin typeface="Cambria Math" panose="02040503050406030204" pitchFamily="18" charset="0"/>
                            <a:ea typeface="Cambria Math" panose="02040503050406030204" pitchFamily="18" charset="0"/>
                            <a:cs typeface="Arial" panose="020B0604020202020204" pitchFamily="34" charset="0"/>
                          </a:rPr>
                        </m:ctrlPr>
                      </m:accPr>
                      <m:e>
                        <m:r>
                          <a:rPr lang="es-ES" sz="1800" i="1">
                            <a:latin typeface="Cambria Math" panose="02040503050406030204" pitchFamily="18" charset="0"/>
                            <a:ea typeface="Cambria Math" panose="02040503050406030204" pitchFamily="18" charset="0"/>
                            <a:cs typeface="Arial" panose="020B0604020202020204" pitchFamily="34" charset="0"/>
                          </a:rPr>
                          <m:t>𝜇</m:t>
                        </m:r>
                      </m:e>
                    </m:acc>
                  </m:oMath>
                </a14:m>
                <a:r>
                  <a:rPr lang="es-ES" sz="1800" dirty="0">
                    <a:latin typeface="Arial" panose="020B0604020202020204" pitchFamily="34" charset="0"/>
                    <a:cs typeface="Arial" panose="020B0604020202020204" pitchFamily="34" charset="0"/>
                  </a:rPr>
                  <a:t> comenzara a precesar en torno a </a:t>
                </a:r>
                <a14:m>
                  <m:oMath xmlns:m="http://schemas.openxmlformats.org/officeDocument/2006/math">
                    <m:sSub>
                      <m:sSubPr>
                        <m:ctrlPr>
                          <a:rPr lang="es-ES" sz="1800" i="1">
                            <a:latin typeface="Cambria Math" panose="02040503050406030204" pitchFamily="18" charset="0"/>
                          </a:rPr>
                        </m:ctrlPr>
                      </m:sSubPr>
                      <m:e>
                        <m:r>
                          <a:rPr lang="es-ES" sz="1800" i="1">
                            <a:latin typeface="Cambria Math" panose="02040503050406030204" pitchFamily="18" charset="0"/>
                          </a:rPr>
                          <m:t>𝐻</m:t>
                        </m:r>
                      </m:e>
                      <m:sub>
                        <m:r>
                          <a:rPr lang="es-ES" sz="1800" i="1">
                            <a:latin typeface="Cambria Math" panose="02040503050406030204" pitchFamily="18" charset="0"/>
                          </a:rPr>
                          <m:t>𝑐𝑐</m:t>
                        </m:r>
                      </m:sub>
                    </m:sSub>
                    <m:r>
                      <a:rPr lang="es-ES" sz="1800" i="1">
                        <a:latin typeface="Cambria Math" panose="02040503050406030204" pitchFamily="18" charset="0"/>
                      </a:rPr>
                      <m:t> </m:t>
                    </m:r>
                    <m:r>
                      <a:rPr lang="es-ES" sz="1800" b="0" i="1" smtClean="0">
                        <a:latin typeface="Cambria Math" panose="02040503050406030204" pitchFamily="18" charset="0"/>
                      </a:rPr>
                      <m:t> </m:t>
                    </m:r>
                  </m:oMath>
                </a14:m>
                <a:r>
                  <a:rPr lang="es-ES" sz="1800" dirty="0">
                    <a:latin typeface="Arial" panose="020B0604020202020204" pitchFamily="34" charset="0"/>
                    <a:cs typeface="Arial" panose="020B0604020202020204" pitchFamily="34" charset="0"/>
                  </a:rPr>
                  <a:t>saliendo del equilibrio. Luego, el torque </a:t>
                </a:r>
                <a14:m>
                  <m:oMath xmlns:m="http://schemas.openxmlformats.org/officeDocument/2006/math">
                    <m:acc>
                      <m:accPr>
                        <m:chr m:val="⃗"/>
                        <m:ctrlPr>
                          <a:rPr lang="es-ES" sz="1800" i="1">
                            <a:latin typeface="Cambria Math" panose="02040503050406030204" pitchFamily="18" charset="0"/>
                            <a:ea typeface="Cambria Math" panose="02040503050406030204" pitchFamily="18" charset="0"/>
                            <a:cs typeface="Arial" panose="020B0604020202020204" pitchFamily="34" charset="0"/>
                          </a:rPr>
                        </m:ctrlPr>
                      </m:accPr>
                      <m:e>
                        <m:r>
                          <a:rPr lang="es-ES" sz="1800" i="1">
                            <a:latin typeface="Cambria Math" panose="02040503050406030204" pitchFamily="18" charset="0"/>
                            <a:ea typeface="Cambria Math" panose="02040503050406030204" pitchFamily="18" charset="0"/>
                            <a:cs typeface="Arial" panose="020B0604020202020204" pitchFamily="34" charset="0"/>
                          </a:rPr>
                          <m:t>𝜏</m:t>
                        </m:r>
                        <m:r>
                          <a:rPr lang="es-ES" sz="1800" b="0" i="1" smtClean="0">
                            <a:latin typeface="Cambria Math" panose="02040503050406030204" pitchFamily="18" charset="0"/>
                            <a:ea typeface="Cambria Math" panose="02040503050406030204" pitchFamily="18" charset="0"/>
                            <a:cs typeface="Arial" panose="020B0604020202020204" pitchFamily="34" charset="0"/>
                          </a:rPr>
                          <m:t>,</m:t>
                        </m:r>
                      </m:e>
                    </m:acc>
                  </m:oMath>
                </a14:m>
                <a:r>
                  <a:rPr lang="es-ES" sz="1800" dirty="0">
                    <a:latin typeface="Arial" panose="020B0604020202020204" pitchFamily="34" charset="0"/>
                    <a:cs typeface="Arial" panose="020B0604020202020204" pitchFamily="34" charset="0"/>
                  </a:rPr>
                  <a:t> genera una variación del momento angular (ojo momento angular del electrón). </a:t>
                </a:r>
                <a14:m>
                  <m:oMath xmlns:m="http://schemas.openxmlformats.org/officeDocument/2006/math">
                    <m:f>
                      <m:fPr>
                        <m:ctrlPr>
                          <a:rPr lang="es-ES" sz="1800" i="1">
                            <a:latin typeface="Cambria Math" panose="02040503050406030204" pitchFamily="18" charset="0"/>
                            <a:cs typeface="Arial" panose="020B0604020202020204" pitchFamily="34" charset="0"/>
                          </a:rPr>
                        </m:ctrlPr>
                      </m:fPr>
                      <m:num>
                        <m:r>
                          <a:rPr lang="es-ES" sz="1800" i="1">
                            <a:latin typeface="Cambria Math" panose="02040503050406030204" pitchFamily="18" charset="0"/>
                            <a:cs typeface="Arial" panose="020B0604020202020204" pitchFamily="34" charset="0"/>
                          </a:rPr>
                          <m:t>𝑑</m:t>
                        </m:r>
                        <m:acc>
                          <m:accPr>
                            <m:chr m:val="⃗"/>
                            <m:ctrlPr>
                              <a:rPr lang="es-ES" sz="1800" i="1">
                                <a:latin typeface="Cambria Math" panose="02040503050406030204" pitchFamily="18" charset="0"/>
                                <a:cs typeface="Arial" panose="020B0604020202020204" pitchFamily="34" charset="0"/>
                              </a:rPr>
                            </m:ctrlPr>
                          </m:accPr>
                          <m:e>
                            <m:r>
                              <a:rPr lang="es-ES" sz="1800" i="1">
                                <a:latin typeface="Cambria Math" panose="02040503050406030204" pitchFamily="18" charset="0"/>
                                <a:cs typeface="Arial" panose="020B0604020202020204" pitchFamily="34" charset="0"/>
                              </a:rPr>
                              <m:t>𝐿</m:t>
                            </m:r>
                          </m:e>
                        </m:acc>
                      </m:num>
                      <m:den>
                        <m:r>
                          <a:rPr lang="es-ES" sz="1800" i="1">
                            <a:latin typeface="Cambria Math" panose="02040503050406030204" pitchFamily="18" charset="0"/>
                            <a:cs typeface="Arial" panose="020B0604020202020204" pitchFamily="34" charset="0"/>
                          </a:rPr>
                          <m:t>𝑑𝑡</m:t>
                        </m:r>
                      </m:den>
                    </m:f>
                    <m:r>
                      <a:rPr lang="es-ES" sz="1800" i="1">
                        <a:latin typeface="Cambria Math" panose="02040503050406030204" pitchFamily="18" charset="0"/>
                        <a:cs typeface="Arial" panose="020B0604020202020204" pitchFamily="34" charset="0"/>
                      </a:rPr>
                      <m:t>=</m:t>
                    </m:r>
                    <m:acc>
                      <m:accPr>
                        <m:chr m:val="⃗"/>
                        <m:ctrlPr>
                          <a:rPr lang="es-ES" sz="1800" i="1">
                            <a:latin typeface="Cambria Math" panose="02040503050406030204" pitchFamily="18" charset="0"/>
                            <a:ea typeface="Cambria Math" panose="02040503050406030204" pitchFamily="18" charset="0"/>
                            <a:cs typeface="Arial" panose="020B0604020202020204" pitchFamily="34" charset="0"/>
                          </a:rPr>
                        </m:ctrlPr>
                      </m:accPr>
                      <m:e>
                        <m:r>
                          <a:rPr lang="es-ES" sz="1800" i="1">
                            <a:latin typeface="Cambria Math" panose="02040503050406030204" pitchFamily="18" charset="0"/>
                            <a:ea typeface="Cambria Math" panose="02040503050406030204" pitchFamily="18" charset="0"/>
                            <a:cs typeface="Arial" panose="020B0604020202020204" pitchFamily="34" charset="0"/>
                          </a:rPr>
                          <m:t>𝜏</m:t>
                        </m:r>
                      </m:e>
                    </m:acc>
                  </m:oMath>
                </a14:m>
                <a:r>
                  <a:rPr lang="es-ES" sz="1800" dirty="0">
                    <a:latin typeface="Arial" panose="020B0604020202020204" pitchFamily="34" charset="0"/>
                    <a:cs typeface="Arial" panose="020B0604020202020204" pitchFamily="34" charset="0"/>
                  </a:rPr>
                  <a:t> o bien como </a:t>
                </a:r>
                <a14:m>
                  <m:oMath xmlns:m="http://schemas.openxmlformats.org/officeDocument/2006/math">
                    <m:acc>
                      <m:accPr>
                        <m:chr m:val="⃗"/>
                        <m:ctrlPr>
                          <a:rPr lang="es-ES" sz="1800" i="1">
                            <a:latin typeface="Cambria Math" panose="02040503050406030204" pitchFamily="18" charset="0"/>
                            <a:cs typeface="Arial" panose="020B0604020202020204" pitchFamily="34" charset="0"/>
                          </a:rPr>
                        </m:ctrlPr>
                      </m:accPr>
                      <m:e>
                        <m:r>
                          <a:rPr lang="es-ES" sz="1800" i="1">
                            <a:latin typeface="Cambria Math" panose="02040503050406030204" pitchFamily="18" charset="0"/>
                            <a:cs typeface="Arial" panose="020B0604020202020204" pitchFamily="34" charset="0"/>
                          </a:rPr>
                          <m:t>𝐿</m:t>
                        </m:r>
                      </m:e>
                    </m:acc>
                    <m:r>
                      <a:rPr lang="es-ES" sz="1800" i="1">
                        <a:latin typeface="Cambria Math" panose="02040503050406030204" pitchFamily="18" charset="0"/>
                        <a:cs typeface="Arial" panose="020B0604020202020204" pitchFamily="34" charset="0"/>
                      </a:rPr>
                      <m:t>=ℏ</m:t>
                    </m:r>
                    <m:acc>
                      <m:accPr>
                        <m:chr m:val="⃗"/>
                        <m:ctrlPr>
                          <a:rPr lang="es-ES" sz="1800" i="1">
                            <a:latin typeface="Cambria Math" panose="02040503050406030204" pitchFamily="18" charset="0"/>
                            <a:cs typeface="Arial" panose="020B0604020202020204" pitchFamily="34" charset="0"/>
                          </a:rPr>
                        </m:ctrlPr>
                      </m:accPr>
                      <m:e>
                        <m:r>
                          <a:rPr lang="es-ES" sz="1800" i="1">
                            <a:latin typeface="Cambria Math" panose="02040503050406030204" pitchFamily="18" charset="0"/>
                            <a:cs typeface="Arial" panose="020B0604020202020204" pitchFamily="34" charset="0"/>
                          </a:rPr>
                          <m:t>𝑆</m:t>
                        </m:r>
                      </m:e>
                    </m:acc>
                  </m:oMath>
                </a14:m>
                <a:r>
                  <a:rPr lang="es-ES" sz="1800" dirty="0">
                    <a:latin typeface="Arial" panose="020B0604020202020204" pitchFamily="34" charset="0"/>
                    <a:cs typeface="Arial" panose="020B0604020202020204" pitchFamily="34" charset="0"/>
                  </a:rPr>
                  <a:t>, remplazando </a:t>
                </a:r>
                <a14:m>
                  <m:oMath xmlns:m="http://schemas.openxmlformats.org/officeDocument/2006/math">
                    <m:f>
                      <m:fPr>
                        <m:ctrlPr>
                          <a:rPr lang="es-ES" sz="1800" i="1">
                            <a:latin typeface="Cambria Math" panose="02040503050406030204" pitchFamily="18" charset="0"/>
                            <a:cs typeface="Arial" panose="020B0604020202020204" pitchFamily="34" charset="0"/>
                          </a:rPr>
                        </m:ctrlPr>
                      </m:fPr>
                      <m:num>
                        <m:r>
                          <a:rPr lang="es-ES" sz="1800" i="1">
                            <a:latin typeface="Cambria Math" panose="02040503050406030204" pitchFamily="18" charset="0"/>
                            <a:cs typeface="Arial" panose="020B0604020202020204" pitchFamily="34" charset="0"/>
                          </a:rPr>
                          <m:t>𝑑</m:t>
                        </m:r>
                        <m:acc>
                          <m:accPr>
                            <m:chr m:val="⃗"/>
                            <m:ctrlPr>
                              <a:rPr lang="es-ES" sz="1800" i="1">
                                <a:latin typeface="Cambria Math" panose="02040503050406030204" pitchFamily="18" charset="0"/>
                                <a:cs typeface="Arial" panose="020B0604020202020204" pitchFamily="34" charset="0"/>
                              </a:rPr>
                            </m:ctrlPr>
                          </m:accPr>
                          <m:e>
                            <m:r>
                              <a:rPr lang="es-ES" sz="1800" i="1">
                                <a:latin typeface="Cambria Math" panose="02040503050406030204" pitchFamily="18" charset="0"/>
                                <a:cs typeface="Arial" panose="020B0604020202020204" pitchFamily="34" charset="0"/>
                              </a:rPr>
                              <m:t>𝑆</m:t>
                            </m:r>
                          </m:e>
                        </m:acc>
                      </m:num>
                      <m:den>
                        <m:r>
                          <a:rPr lang="es-ES" sz="1800" i="1">
                            <a:latin typeface="Cambria Math" panose="02040503050406030204" pitchFamily="18" charset="0"/>
                            <a:cs typeface="Arial" panose="020B0604020202020204" pitchFamily="34" charset="0"/>
                          </a:rPr>
                          <m:t>𝑑𝑡</m:t>
                        </m:r>
                      </m:den>
                    </m:f>
                    <m:r>
                      <a:rPr lang="es-ES" sz="1800" i="1">
                        <a:latin typeface="Cambria Math" panose="02040503050406030204" pitchFamily="18" charset="0"/>
                        <a:cs typeface="Arial" panose="020B0604020202020204" pitchFamily="34" charset="0"/>
                      </a:rPr>
                      <m:t>=</m:t>
                    </m:r>
                    <m:acc>
                      <m:accPr>
                        <m:chr m:val="⃗"/>
                        <m:ctrlPr>
                          <a:rPr lang="es-ES" sz="1800" i="1">
                            <a:latin typeface="Cambria Math" panose="02040503050406030204" pitchFamily="18" charset="0"/>
                            <a:ea typeface="Cambria Math" panose="02040503050406030204" pitchFamily="18" charset="0"/>
                            <a:cs typeface="Arial" panose="020B0604020202020204" pitchFamily="34" charset="0"/>
                          </a:rPr>
                        </m:ctrlPr>
                      </m:accPr>
                      <m:e>
                        <m:r>
                          <a:rPr lang="es-ES" sz="1800" i="1">
                            <a:latin typeface="Cambria Math" panose="02040503050406030204" pitchFamily="18" charset="0"/>
                            <a:ea typeface="Cambria Math" panose="02040503050406030204" pitchFamily="18" charset="0"/>
                            <a:cs typeface="Arial" panose="020B0604020202020204" pitchFamily="34" charset="0"/>
                          </a:rPr>
                          <m:t>𝜇</m:t>
                        </m:r>
                      </m:e>
                    </m:acc>
                    <m:r>
                      <a:rPr lang="es-ES" sz="1800" i="1">
                        <a:latin typeface="Cambria Math" panose="02040503050406030204" pitchFamily="18" charset="0"/>
                        <a:ea typeface="Cambria Math" panose="02040503050406030204" pitchFamily="18" charset="0"/>
                        <a:cs typeface="Arial" panose="020B0604020202020204" pitchFamily="34" charset="0"/>
                      </a:rPr>
                      <m:t>×</m:t>
                    </m:r>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acc>
                          <m:accPr>
                            <m:chr m:val="⃗"/>
                            <m:ctrlPr>
                              <a:rPr lang="es-ES" sz="1800" i="1">
                                <a:latin typeface="Cambria Math" panose="02040503050406030204" pitchFamily="18" charset="0"/>
                                <a:ea typeface="Cambria Math" panose="02040503050406030204" pitchFamily="18" charset="0"/>
                                <a:cs typeface="Arial" panose="020B0604020202020204" pitchFamily="34" charset="0"/>
                              </a:rPr>
                            </m:ctrlPr>
                          </m:accPr>
                          <m:e>
                            <m:r>
                              <a:rPr lang="es-ES" sz="1800" i="1">
                                <a:latin typeface="Cambria Math" panose="02040503050406030204" pitchFamily="18" charset="0"/>
                                <a:ea typeface="Cambria Math" panose="02040503050406030204" pitchFamily="18" charset="0"/>
                                <a:cs typeface="Arial" panose="020B0604020202020204" pitchFamily="34" charset="0"/>
                              </a:rPr>
                              <m:t>𝐻</m:t>
                            </m:r>
                          </m:e>
                        </m:acc>
                      </m:e>
                      <m:sub>
                        <m:r>
                          <a:rPr lang="es-ES" sz="1800" i="1">
                            <a:latin typeface="Cambria Math" panose="02040503050406030204" pitchFamily="18" charset="0"/>
                            <a:ea typeface="Cambria Math" panose="02040503050406030204" pitchFamily="18" charset="0"/>
                            <a:cs typeface="Arial" panose="020B0604020202020204" pitchFamily="34" charset="0"/>
                          </a:rPr>
                          <m:t>𝑐𝑐</m:t>
                        </m:r>
                      </m:sub>
                    </m:sSub>
                    <m:r>
                      <a:rPr lang="es-ES" sz="1800" i="1">
                        <a:latin typeface="Cambria Math" panose="02040503050406030204" pitchFamily="18" charset="0"/>
                        <a:ea typeface="Cambria Math" panose="02040503050406030204" pitchFamily="18" charset="0"/>
                        <a:cs typeface="Arial" panose="020B0604020202020204" pitchFamily="34" charset="0"/>
                      </a:rPr>
                      <m:t>=</m:t>
                    </m:r>
                    <m:f>
                      <m:fPr>
                        <m:ctrlPr>
                          <a:rPr lang="es-ES" sz="1800" i="1">
                            <a:latin typeface="Cambria Math" panose="02040503050406030204" pitchFamily="18" charset="0"/>
                            <a:ea typeface="Cambria Math" panose="02040503050406030204" pitchFamily="18" charset="0"/>
                            <a:cs typeface="Arial" panose="020B0604020202020204" pitchFamily="34" charset="0"/>
                          </a:rPr>
                        </m:ctrlPr>
                      </m:fPr>
                      <m:num>
                        <m:r>
                          <a:rPr lang="es-ES" sz="1800" i="1">
                            <a:latin typeface="Cambria Math" panose="02040503050406030204" pitchFamily="18" charset="0"/>
                            <a:ea typeface="Cambria Math" panose="02040503050406030204" pitchFamily="18" charset="0"/>
                            <a:cs typeface="Arial" panose="020B0604020202020204" pitchFamily="34" charset="0"/>
                          </a:rPr>
                          <m:t>−</m:t>
                        </m:r>
                        <m:r>
                          <a:rPr lang="es-ES" sz="1800" i="1">
                            <a:latin typeface="Cambria Math" panose="02040503050406030204" pitchFamily="18" charset="0"/>
                            <a:ea typeface="Cambria Math" panose="02040503050406030204" pitchFamily="18" charset="0"/>
                            <a:cs typeface="Arial" panose="020B0604020202020204" pitchFamily="34" charset="0"/>
                          </a:rPr>
                          <m:t>𝑔</m:t>
                        </m:r>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𝜇</m:t>
                            </m:r>
                          </m:e>
                          <m:sub>
                            <m:r>
                              <a:rPr lang="es-ES" sz="1800" i="1">
                                <a:latin typeface="Cambria Math" panose="02040503050406030204" pitchFamily="18" charset="0"/>
                                <a:ea typeface="Cambria Math" panose="02040503050406030204" pitchFamily="18" charset="0"/>
                                <a:cs typeface="Arial" panose="020B0604020202020204" pitchFamily="34" charset="0"/>
                              </a:rPr>
                              <m:t>𝐵</m:t>
                            </m:r>
                          </m:sub>
                        </m:sSub>
                      </m:num>
                      <m:den>
                        <m:r>
                          <a:rPr lang="es-ES" sz="1800" i="1">
                            <a:latin typeface="Cambria Math" panose="02040503050406030204" pitchFamily="18" charset="0"/>
                            <a:ea typeface="Cambria Math" panose="02040503050406030204" pitchFamily="18" charset="0"/>
                            <a:cs typeface="Arial" panose="020B0604020202020204" pitchFamily="34" charset="0"/>
                          </a:rPr>
                          <m:t>ℏ</m:t>
                        </m:r>
                      </m:den>
                    </m:f>
                  </m:oMath>
                </a14:m>
                <a:r>
                  <a:rPr lang="es-ES" sz="1800" dirty="0">
                    <a:latin typeface="Arial" panose="020B0604020202020204" pitchFamily="34" charset="0"/>
                    <a:cs typeface="Arial" panose="020B0604020202020204" pitchFamily="34" charset="0"/>
                  </a:rPr>
                  <a:t> </a:t>
                </a:r>
                <a14:m>
                  <m:oMath xmlns:m="http://schemas.openxmlformats.org/officeDocument/2006/math">
                    <m:acc>
                      <m:accPr>
                        <m:chr m:val="⃗"/>
                        <m:ctrlPr>
                          <a:rPr lang="es-ES" sz="1800" i="1">
                            <a:latin typeface="Cambria Math" panose="02040503050406030204" pitchFamily="18" charset="0"/>
                            <a:cs typeface="Arial" panose="020B0604020202020204" pitchFamily="34" charset="0"/>
                          </a:rPr>
                        </m:ctrlPr>
                      </m:accPr>
                      <m:e>
                        <m:r>
                          <a:rPr lang="es-ES" sz="1800" i="1">
                            <a:latin typeface="Cambria Math" panose="02040503050406030204" pitchFamily="18" charset="0"/>
                            <a:cs typeface="Arial" panose="020B0604020202020204" pitchFamily="34" charset="0"/>
                          </a:rPr>
                          <m:t>𝑆</m:t>
                        </m:r>
                      </m:e>
                    </m:acc>
                    <m:r>
                      <a:rPr lang="es-ES" sz="1800" i="1">
                        <a:latin typeface="Cambria Math" panose="02040503050406030204" pitchFamily="18" charset="0"/>
                        <a:ea typeface="Cambria Math" panose="02040503050406030204" pitchFamily="18" charset="0"/>
                        <a:cs typeface="Arial" panose="020B0604020202020204" pitchFamily="34" charset="0"/>
                      </a:rPr>
                      <m:t>×</m:t>
                    </m:r>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acc>
                          <m:accPr>
                            <m:chr m:val="⃗"/>
                            <m:ctrlPr>
                              <a:rPr lang="es-ES" sz="1800" i="1">
                                <a:latin typeface="Cambria Math" panose="02040503050406030204" pitchFamily="18" charset="0"/>
                                <a:ea typeface="Cambria Math" panose="02040503050406030204" pitchFamily="18" charset="0"/>
                                <a:cs typeface="Arial" panose="020B0604020202020204" pitchFamily="34" charset="0"/>
                              </a:rPr>
                            </m:ctrlPr>
                          </m:accPr>
                          <m:e>
                            <m:r>
                              <a:rPr lang="es-ES" sz="1800" i="1">
                                <a:latin typeface="Cambria Math" panose="02040503050406030204" pitchFamily="18" charset="0"/>
                                <a:ea typeface="Cambria Math" panose="02040503050406030204" pitchFamily="18" charset="0"/>
                                <a:cs typeface="Arial" panose="020B0604020202020204" pitchFamily="34" charset="0"/>
                              </a:rPr>
                              <m:t>𝐻</m:t>
                            </m:r>
                          </m:e>
                        </m:acc>
                      </m:e>
                      <m:sub>
                        <m:r>
                          <a:rPr lang="es-ES" sz="1800" i="1">
                            <a:latin typeface="Cambria Math" panose="02040503050406030204" pitchFamily="18" charset="0"/>
                            <a:ea typeface="Cambria Math" panose="02040503050406030204" pitchFamily="18" charset="0"/>
                            <a:cs typeface="Arial" panose="020B0604020202020204" pitchFamily="34" charset="0"/>
                          </a:rPr>
                          <m:t>𝑐𝑐</m:t>
                        </m:r>
                      </m:sub>
                    </m:sSub>
                  </m:oMath>
                </a14:m>
                <a:endParaRPr lang="es-ES" sz="1800" dirty="0">
                  <a:latin typeface="Arial" panose="020B0604020202020204" pitchFamily="34" charset="0"/>
                  <a:cs typeface="Arial" panose="020B0604020202020204" pitchFamily="34" charset="0"/>
                </a:endParaRPr>
              </a:p>
              <a:p>
                <a:pPr marL="0" indent="0" algn="ctr">
                  <a:lnSpc>
                    <a:spcPct val="120000"/>
                  </a:lnSpc>
                  <a:buNone/>
                </a:pPr>
                <a:r>
                  <a:rPr lang="es-ES" sz="1800" dirty="0">
                    <a:latin typeface="Arial" panose="020B0604020202020204" pitchFamily="34" charset="0"/>
                    <a:cs typeface="Arial" panose="020B0604020202020204" pitchFamily="34" charset="0"/>
                  </a:rPr>
                  <a:t>y como </a:t>
                </a:r>
                <a14:m>
                  <m:oMath xmlns:m="http://schemas.openxmlformats.org/officeDocument/2006/math">
                    <m:f>
                      <m:fPr>
                        <m:ctrlPr>
                          <a:rPr lang="es-ES" sz="1800" i="1">
                            <a:latin typeface="Cambria Math" panose="02040503050406030204" pitchFamily="18" charset="0"/>
                            <a:ea typeface="Cambria Math" panose="02040503050406030204" pitchFamily="18" charset="0"/>
                            <a:cs typeface="Arial" panose="020B0604020202020204" pitchFamily="34" charset="0"/>
                          </a:rPr>
                        </m:ctrlPr>
                      </m:fPr>
                      <m:num>
                        <m:r>
                          <a:rPr lang="es-ES" sz="1800" i="1">
                            <a:latin typeface="Cambria Math" panose="02040503050406030204" pitchFamily="18" charset="0"/>
                            <a:ea typeface="Cambria Math" panose="02040503050406030204" pitchFamily="18" charset="0"/>
                            <a:cs typeface="Arial" panose="020B0604020202020204" pitchFamily="34" charset="0"/>
                          </a:rPr>
                          <m:t>𝑔</m:t>
                        </m:r>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r>
                              <a:rPr lang="es-ES" sz="1800" i="1">
                                <a:latin typeface="Cambria Math" panose="02040503050406030204" pitchFamily="18" charset="0"/>
                                <a:ea typeface="Cambria Math" panose="02040503050406030204" pitchFamily="18" charset="0"/>
                                <a:cs typeface="Arial" panose="020B0604020202020204" pitchFamily="34" charset="0"/>
                              </a:rPr>
                              <m:t>𝜇</m:t>
                            </m:r>
                          </m:e>
                          <m:sub>
                            <m:r>
                              <a:rPr lang="es-ES" sz="1800" i="1">
                                <a:latin typeface="Cambria Math" panose="02040503050406030204" pitchFamily="18" charset="0"/>
                                <a:ea typeface="Cambria Math" panose="02040503050406030204" pitchFamily="18" charset="0"/>
                                <a:cs typeface="Arial" panose="020B0604020202020204" pitchFamily="34" charset="0"/>
                              </a:rPr>
                              <m:t>𝐵</m:t>
                            </m:r>
                          </m:sub>
                        </m:sSub>
                      </m:num>
                      <m:den>
                        <m:r>
                          <a:rPr lang="es-ES" sz="1800" i="1">
                            <a:latin typeface="Cambria Math" panose="02040503050406030204" pitchFamily="18" charset="0"/>
                            <a:ea typeface="Cambria Math" panose="02040503050406030204" pitchFamily="18" charset="0"/>
                            <a:cs typeface="Arial" panose="020B0604020202020204" pitchFamily="34" charset="0"/>
                          </a:rPr>
                          <m:t>ℏ</m:t>
                        </m:r>
                      </m:den>
                    </m:f>
                    <m:r>
                      <a:rPr lang="es-ES" sz="1800" i="1">
                        <a:latin typeface="Cambria Math" panose="02040503050406030204" pitchFamily="18" charset="0"/>
                        <a:ea typeface="Cambria Math" panose="02040503050406030204" pitchFamily="18" charset="0"/>
                        <a:cs typeface="Arial" panose="020B0604020202020204" pitchFamily="34" charset="0"/>
                      </a:rPr>
                      <m:t>=</m:t>
                    </m:r>
                    <m:r>
                      <a:rPr lang="es-ES" sz="1800" i="1">
                        <a:latin typeface="Cambria Math" panose="02040503050406030204" pitchFamily="18" charset="0"/>
                        <a:ea typeface="Cambria Math" panose="02040503050406030204" pitchFamily="18" charset="0"/>
                        <a:cs typeface="Arial" panose="020B0604020202020204" pitchFamily="34" charset="0"/>
                      </a:rPr>
                      <m:t>𝛾</m:t>
                    </m:r>
                  </m:oMath>
                </a14:m>
                <a:r>
                  <a:rPr lang="es-ES" sz="1800" dirty="0">
                    <a:latin typeface="Arial" panose="020B0604020202020204" pitchFamily="34" charset="0"/>
                    <a:cs typeface="Arial" panose="020B0604020202020204" pitchFamily="34" charset="0"/>
                  </a:rPr>
                  <a:t>   queda </a:t>
                </a:r>
                <a14:m>
                  <m:oMath xmlns:m="http://schemas.openxmlformats.org/officeDocument/2006/math">
                    <m:f>
                      <m:fPr>
                        <m:ctrlPr>
                          <a:rPr lang="es-ES" sz="1800" i="1">
                            <a:latin typeface="Cambria Math" panose="02040503050406030204" pitchFamily="18" charset="0"/>
                            <a:cs typeface="Arial" panose="020B0604020202020204" pitchFamily="34" charset="0"/>
                          </a:rPr>
                        </m:ctrlPr>
                      </m:fPr>
                      <m:num>
                        <m:r>
                          <a:rPr lang="es-ES" sz="1800" i="1">
                            <a:latin typeface="Cambria Math" panose="02040503050406030204" pitchFamily="18" charset="0"/>
                            <a:cs typeface="Arial" panose="020B0604020202020204" pitchFamily="34" charset="0"/>
                          </a:rPr>
                          <m:t>𝑑</m:t>
                        </m:r>
                        <m:acc>
                          <m:accPr>
                            <m:chr m:val="⃗"/>
                            <m:ctrlPr>
                              <a:rPr lang="es-ES" sz="1800" i="1">
                                <a:latin typeface="Cambria Math" panose="02040503050406030204" pitchFamily="18" charset="0"/>
                                <a:cs typeface="Arial" panose="020B0604020202020204" pitchFamily="34" charset="0"/>
                              </a:rPr>
                            </m:ctrlPr>
                          </m:accPr>
                          <m:e>
                            <m:r>
                              <a:rPr lang="es-ES" sz="1800" i="1">
                                <a:latin typeface="Cambria Math" panose="02040503050406030204" pitchFamily="18" charset="0"/>
                                <a:cs typeface="Arial" panose="020B0604020202020204" pitchFamily="34" charset="0"/>
                              </a:rPr>
                              <m:t>𝑆</m:t>
                            </m:r>
                          </m:e>
                        </m:acc>
                      </m:num>
                      <m:den>
                        <m:r>
                          <a:rPr lang="es-ES" sz="1800" i="1">
                            <a:latin typeface="Cambria Math" panose="02040503050406030204" pitchFamily="18" charset="0"/>
                            <a:cs typeface="Arial" panose="020B0604020202020204" pitchFamily="34" charset="0"/>
                          </a:rPr>
                          <m:t>𝑑𝑡</m:t>
                        </m:r>
                      </m:den>
                    </m:f>
                    <m:r>
                      <a:rPr lang="es-ES" sz="1800" i="1">
                        <a:latin typeface="Cambria Math" panose="02040503050406030204" pitchFamily="18" charset="0"/>
                        <a:cs typeface="Arial" panose="020B0604020202020204" pitchFamily="34" charset="0"/>
                      </a:rPr>
                      <m:t>=−</m:t>
                    </m:r>
                    <m:r>
                      <a:rPr lang="es-ES" sz="1800" i="1">
                        <a:latin typeface="Cambria Math" panose="02040503050406030204" pitchFamily="18" charset="0"/>
                        <a:ea typeface="Cambria Math" panose="02040503050406030204" pitchFamily="18" charset="0"/>
                        <a:cs typeface="Arial" panose="020B0604020202020204" pitchFamily="34" charset="0"/>
                      </a:rPr>
                      <m:t>𝛾</m:t>
                    </m:r>
                    <m:acc>
                      <m:accPr>
                        <m:chr m:val="⃗"/>
                        <m:ctrlPr>
                          <a:rPr lang="es-ES" sz="1800" i="1">
                            <a:latin typeface="Cambria Math" panose="02040503050406030204" pitchFamily="18" charset="0"/>
                            <a:ea typeface="Cambria Math" panose="02040503050406030204" pitchFamily="18" charset="0"/>
                            <a:cs typeface="Arial" panose="020B0604020202020204" pitchFamily="34" charset="0"/>
                          </a:rPr>
                        </m:ctrlPr>
                      </m:accPr>
                      <m:e>
                        <m:r>
                          <a:rPr lang="es-ES" sz="1800" i="1">
                            <a:latin typeface="Cambria Math" panose="02040503050406030204" pitchFamily="18" charset="0"/>
                            <a:ea typeface="Cambria Math" panose="02040503050406030204" pitchFamily="18" charset="0"/>
                            <a:cs typeface="Arial" panose="020B0604020202020204" pitchFamily="34" charset="0"/>
                          </a:rPr>
                          <m:t>𝑆</m:t>
                        </m:r>
                      </m:e>
                    </m:acc>
                    <m:r>
                      <a:rPr lang="es-ES" sz="1800" i="1">
                        <a:latin typeface="Cambria Math" panose="02040503050406030204" pitchFamily="18" charset="0"/>
                        <a:ea typeface="Cambria Math" panose="02040503050406030204" pitchFamily="18" charset="0"/>
                        <a:cs typeface="Arial" panose="020B0604020202020204" pitchFamily="34" charset="0"/>
                      </a:rPr>
                      <m:t>×</m:t>
                    </m:r>
                    <m:sSub>
                      <m:sSubPr>
                        <m:ctrlPr>
                          <a:rPr lang="es-ES" sz="1800" i="1">
                            <a:latin typeface="Cambria Math" panose="02040503050406030204" pitchFamily="18" charset="0"/>
                            <a:ea typeface="Cambria Math" panose="02040503050406030204" pitchFamily="18" charset="0"/>
                            <a:cs typeface="Arial" panose="020B0604020202020204" pitchFamily="34" charset="0"/>
                          </a:rPr>
                        </m:ctrlPr>
                      </m:sSubPr>
                      <m:e>
                        <m:acc>
                          <m:accPr>
                            <m:chr m:val="⃗"/>
                            <m:ctrlPr>
                              <a:rPr lang="es-ES" sz="1800" i="1">
                                <a:latin typeface="Cambria Math" panose="02040503050406030204" pitchFamily="18" charset="0"/>
                                <a:ea typeface="Cambria Math" panose="02040503050406030204" pitchFamily="18" charset="0"/>
                                <a:cs typeface="Arial" panose="020B0604020202020204" pitchFamily="34" charset="0"/>
                              </a:rPr>
                            </m:ctrlPr>
                          </m:accPr>
                          <m:e>
                            <m:r>
                              <a:rPr lang="es-ES" sz="1800" i="1">
                                <a:latin typeface="Cambria Math" panose="02040503050406030204" pitchFamily="18" charset="0"/>
                                <a:ea typeface="Cambria Math" panose="02040503050406030204" pitchFamily="18" charset="0"/>
                                <a:cs typeface="Arial" panose="020B0604020202020204" pitchFamily="34" charset="0"/>
                              </a:rPr>
                              <m:t>𝐻</m:t>
                            </m:r>
                          </m:e>
                        </m:acc>
                      </m:e>
                      <m:sub>
                        <m:r>
                          <a:rPr lang="es-ES" sz="1800" i="1">
                            <a:latin typeface="Cambria Math" panose="02040503050406030204" pitchFamily="18" charset="0"/>
                            <a:ea typeface="Cambria Math" panose="02040503050406030204" pitchFamily="18" charset="0"/>
                            <a:cs typeface="Arial" panose="020B0604020202020204" pitchFamily="34" charset="0"/>
                          </a:rPr>
                          <m:t>𝑐𝑐</m:t>
                        </m:r>
                      </m:sub>
                    </m:sSub>
                  </m:oMath>
                </a14:m>
                <a:endParaRPr lang="es-ES" sz="1800" dirty="0">
                  <a:latin typeface="Arial" panose="020B0604020202020204" pitchFamily="34" charset="0"/>
                  <a:cs typeface="Arial" panose="020B0604020202020204" pitchFamily="34" charset="0"/>
                </a:endParaRPr>
              </a:p>
              <a:p>
                <a:pPr marL="0" indent="0" algn="just">
                  <a:lnSpc>
                    <a:spcPct val="120000"/>
                  </a:lnSpc>
                  <a:buNone/>
                </a:pPr>
                <a:r>
                  <a:rPr lang="es-ES" sz="1800" dirty="0">
                    <a:latin typeface="Arial" panose="020B0604020202020204" pitchFamily="34" charset="0"/>
                    <a:cs typeface="Arial" panose="020B0604020202020204" pitchFamily="34" charset="0"/>
                  </a:rPr>
                  <a:t>Expresión que indica como el espín </a:t>
                </a:r>
                <a:r>
                  <a:rPr lang="es-ES" sz="1800" dirty="0" err="1">
                    <a:latin typeface="Arial" panose="020B0604020202020204" pitchFamily="34" charset="0"/>
                    <a:cs typeface="Arial" panose="020B0604020202020204" pitchFamily="34" charset="0"/>
                  </a:rPr>
                  <a:t>precesa</a:t>
                </a:r>
                <a:r>
                  <a:rPr lang="es-ES" sz="1800" dirty="0">
                    <a:latin typeface="Arial" panose="020B0604020202020204" pitchFamily="34" charset="0"/>
                    <a:cs typeface="Arial" panose="020B0604020202020204" pitchFamily="34" charset="0"/>
                  </a:rPr>
                  <a:t> en torno al campo magnético</a:t>
                </a:r>
              </a:p>
            </p:txBody>
          </p:sp>
        </mc:Choice>
        <mc:Fallback>
          <p:sp>
            <p:nvSpPr>
              <p:cNvPr id="3" name="Marcador de contenido 2">
                <a:extLst>
                  <a:ext uri="{FF2B5EF4-FFF2-40B4-BE49-F238E27FC236}">
                    <a16:creationId xmlns:a16="http://schemas.microsoft.com/office/drawing/2014/main" xmlns="" xmlns:a14="http://schemas.microsoft.com/office/drawing/2010/main" id="{1D061162-6491-41C3-893F-0D05B96A8A6F}"/>
                  </a:ext>
                </a:extLst>
              </p:cNvPr>
              <p:cNvSpPr>
                <a:spLocks noGrp="1" noRot="1" noChangeAspect="1" noMove="1" noResize="1" noEditPoints="1" noAdjustHandles="1" noChangeArrowheads="1" noChangeShapeType="1" noTextEdit="1"/>
              </p:cNvSpPr>
              <p:nvPr>
                <p:ph idx="1"/>
              </p:nvPr>
            </p:nvSpPr>
            <p:spPr>
              <a:xfrm>
                <a:off x="180109" y="757237"/>
                <a:ext cx="11735666" cy="5945765"/>
              </a:xfrm>
              <a:blipFill>
                <a:blip r:embed="rId2" cstate="print"/>
                <a:stretch>
                  <a:fillRect l="-468" r="-416"/>
                </a:stretch>
              </a:blipFill>
            </p:spPr>
            <p:txBody>
              <a:bodyPr/>
              <a:lstStyle/>
              <a:p>
                <a:r>
                  <a:rPr lang="es-ES">
                    <a:noFill/>
                  </a:rPr>
                  <a:t> </a:t>
                </a:r>
              </a:p>
            </p:txBody>
          </p:sp>
        </mc:Fallback>
      </mc:AlternateContent>
    </p:spTree>
    <p:extLst>
      <p:ext uri="{BB962C8B-B14F-4D97-AF65-F5344CB8AC3E}">
        <p14:creationId xmlns:p14="http://schemas.microsoft.com/office/powerpoint/2010/main" xmlns="" val="22621505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4C27D8D-AB4F-475B-8D46-879E929478E3}"/>
              </a:ext>
            </a:extLst>
          </p:cNvPr>
          <p:cNvSpPr>
            <a:spLocks noGrp="1"/>
          </p:cNvSpPr>
          <p:nvPr>
            <p:ph type="title"/>
          </p:nvPr>
        </p:nvSpPr>
        <p:spPr>
          <a:xfrm>
            <a:off x="838200" y="1"/>
            <a:ext cx="10515600" cy="390234"/>
          </a:xfrm>
        </p:spPr>
        <p:txBody>
          <a:bodyPr>
            <a:normAutofit fontScale="90000"/>
          </a:bodyPr>
          <a:lstStyle/>
          <a:p>
            <a:pPr algn="ctr"/>
            <a:r>
              <a:rPr lang="es-ES" sz="2800" b="1" dirty="0">
                <a:solidFill>
                  <a:srgbClr val="FF0000"/>
                </a:solidFill>
                <a:latin typeface="Arial" panose="020B0604020202020204" pitchFamily="34" charset="0"/>
                <a:cs typeface="Arial" panose="020B0604020202020204" pitchFamily="34" charset="0"/>
              </a:rPr>
              <a:t>Resonancia ferromagnética</a:t>
            </a:r>
            <a:endParaRPr lang="es-ES" sz="2800" dirty="0"/>
          </a:p>
        </p:txBody>
      </p:sp>
      <mc:AlternateContent xmlns:mc="http://schemas.openxmlformats.org/markup-compatibility/2006">
        <mc:Choice xmlns:a14="http://schemas.microsoft.com/office/drawing/2010/main" xmlns="" Requires="a14">
          <p:sp>
            <p:nvSpPr>
              <p:cNvPr id="3" name="Marcador de contenido 2">
                <a:extLst>
                  <a:ext uri="{FF2B5EF4-FFF2-40B4-BE49-F238E27FC236}">
                    <a16:creationId xmlns:a16="http://schemas.microsoft.com/office/drawing/2014/main" id="{C55478D0-2894-46CB-81AB-7D804203E36C}"/>
                  </a:ext>
                </a:extLst>
              </p:cNvPr>
              <p:cNvSpPr>
                <a:spLocks noGrp="1"/>
              </p:cNvSpPr>
              <p:nvPr>
                <p:ph idx="1"/>
              </p:nvPr>
            </p:nvSpPr>
            <p:spPr>
              <a:xfrm>
                <a:off x="185738" y="514350"/>
                <a:ext cx="8617274" cy="3891395"/>
              </a:xfrm>
            </p:spPr>
            <p:txBody>
              <a:bodyPr>
                <a:normAutofit fontScale="47500" lnSpcReduction="20000"/>
              </a:bodyPr>
              <a:lstStyle/>
              <a:p>
                <a:pPr marL="0" indent="0" algn="just">
                  <a:lnSpc>
                    <a:spcPct val="120000"/>
                  </a:lnSpc>
                  <a:buNone/>
                </a:pPr>
                <a:r>
                  <a:rPr lang="es-ES" sz="2900" dirty="0">
                    <a:latin typeface="Arial" panose="020B0604020202020204" pitchFamily="34" charset="0"/>
                    <a:cs typeface="Arial" panose="020B0604020202020204" pitchFamily="34" charset="0"/>
                  </a:rPr>
                  <a:t>Lo expuesto es solo para un electrón pero un material ferromagnético posee gran cantidad de átomos con las características expuesta. Dicho de otro modo, todos los momentos magnéticos alineados en torno al campo aplicado. Es posible calcular la magnetización macroscópica </a:t>
                </a:r>
                <a14:m>
                  <m:oMath xmlns:m="http://schemas.openxmlformats.org/officeDocument/2006/math">
                    <m:acc>
                      <m:accPr>
                        <m:chr m:val="⃗"/>
                        <m:ctrlPr>
                          <a:rPr lang="es-ES" sz="2900" i="1">
                            <a:latin typeface="Cambria Math" panose="02040503050406030204" pitchFamily="18" charset="0"/>
                            <a:cs typeface="Arial" panose="020B0604020202020204" pitchFamily="34" charset="0"/>
                          </a:rPr>
                        </m:ctrlPr>
                      </m:accPr>
                      <m:e>
                        <m:r>
                          <a:rPr lang="es-ES" sz="2900" i="1">
                            <a:latin typeface="Cambria Math" panose="02040503050406030204" pitchFamily="18" charset="0"/>
                            <a:cs typeface="Arial" panose="020B0604020202020204" pitchFamily="34" charset="0"/>
                          </a:rPr>
                          <m:t>𝑀</m:t>
                        </m:r>
                        <m:r>
                          <a:rPr lang="es-ES" sz="2900" b="0" i="1" smtClean="0">
                            <a:latin typeface="Cambria Math" panose="02040503050406030204" pitchFamily="18" charset="0"/>
                            <a:cs typeface="Arial" panose="020B0604020202020204" pitchFamily="34" charset="0"/>
                          </a:rPr>
                          <m:t>,</m:t>
                        </m:r>
                      </m:e>
                    </m:acc>
                  </m:oMath>
                </a14:m>
                <a:r>
                  <a:rPr lang="es-ES" sz="2900" dirty="0">
                    <a:latin typeface="Arial" panose="020B0604020202020204" pitchFamily="34" charset="0"/>
                    <a:cs typeface="Arial" panose="020B0604020202020204" pitchFamily="34" charset="0"/>
                  </a:rPr>
                  <a:t> será </a:t>
                </a:r>
              </a:p>
              <a:p>
                <a:pPr marL="0" indent="0" algn="just">
                  <a:lnSpc>
                    <a:spcPct val="120000"/>
                  </a:lnSpc>
                  <a:buNone/>
                </a:pPr>
                <a14:m>
                  <m:oMathPara xmlns:m="http://schemas.openxmlformats.org/officeDocument/2006/math">
                    <m:oMathParaPr>
                      <m:jc m:val="centerGroup"/>
                    </m:oMathParaPr>
                    <m:oMath xmlns:m="http://schemas.openxmlformats.org/officeDocument/2006/math">
                      <m:acc>
                        <m:accPr>
                          <m:chr m:val="⃗"/>
                          <m:ctrlPr>
                            <a:rPr lang="es-ES" sz="2900" i="1">
                              <a:latin typeface="Cambria Math" panose="02040503050406030204" pitchFamily="18" charset="0"/>
                              <a:cs typeface="Arial" panose="020B0604020202020204" pitchFamily="34" charset="0"/>
                            </a:rPr>
                          </m:ctrlPr>
                        </m:accPr>
                        <m:e>
                          <m:r>
                            <a:rPr lang="es-ES" sz="2900" i="1">
                              <a:latin typeface="Cambria Math" panose="02040503050406030204" pitchFamily="18" charset="0"/>
                              <a:cs typeface="Arial" panose="020B0604020202020204" pitchFamily="34" charset="0"/>
                            </a:rPr>
                            <m:t>𝑀</m:t>
                          </m:r>
                        </m:e>
                      </m:acc>
                      <m:r>
                        <a:rPr lang="es-ES" sz="2900" i="1">
                          <a:latin typeface="Cambria Math" panose="02040503050406030204" pitchFamily="18" charset="0"/>
                          <a:cs typeface="Arial" panose="020B0604020202020204" pitchFamily="34" charset="0"/>
                        </a:rPr>
                        <m:t>=</m:t>
                      </m:r>
                      <m:f>
                        <m:fPr>
                          <m:ctrlPr>
                            <a:rPr lang="es-ES" sz="2900" i="1">
                              <a:latin typeface="Cambria Math" panose="02040503050406030204" pitchFamily="18" charset="0"/>
                              <a:cs typeface="Arial" panose="020B0604020202020204" pitchFamily="34" charset="0"/>
                            </a:rPr>
                          </m:ctrlPr>
                        </m:fPr>
                        <m:num>
                          <m:r>
                            <a:rPr lang="es-ES" sz="2900" i="1">
                              <a:latin typeface="Cambria Math" panose="02040503050406030204" pitchFamily="18" charset="0"/>
                              <a:cs typeface="Arial" panose="020B0604020202020204" pitchFamily="34" charset="0"/>
                            </a:rPr>
                            <m:t>1</m:t>
                          </m:r>
                        </m:num>
                        <m:den>
                          <m:r>
                            <a:rPr lang="es-ES" sz="2900" i="1">
                              <a:latin typeface="Cambria Math" panose="02040503050406030204" pitchFamily="18" charset="0"/>
                              <a:cs typeface="Arial" panose="020B0604020202020204" pitchFamily="34" charset="0"/>
                            </a:rPr>
                            <m:t>𝑉</m:t>
                          </m:r>
                        </m:den>
                      </m:f>
                      <m:nary>
                        <m:naryPr>
                          <m:chr m:val="∑"/>
                          <m:subHide m:val="on"/>
                          <m:supHide m:val="on"/>
                          <m:ctrlPr>
                            <a:rPr lang="es-ES" sz="2900" i="1">
                              <a:latin typeface="Cambria Math" panose="02040503050406030204" pitchFamily="18" charset="0"/>
                              <a:cs typeface="Arial" panose="020B0604020202020204" pitchFamily="34" charset="0"/>
                            </a:rPr>
                          </m:ctrlPr>
                        </m:naryPr>
                        <m:sub/>
                        <m:sup/>
                        <m:e>
                          <m:sSub>
                            <m:sSubPr>
                              <m:ctrlPr>
                                <a:rPr lang="es-ES" sz="2900" i="1">
                                  <a:latin typeface="Cambria Math" panose="02040503050406030204" pitchFamily="18" charset="0"/>
                                  <a:cs typeface="Arial" panose="020B0604020202020204" pitchFamily="34" charset="0"/>
                                </a:rPr>
                              </m:ctrlPr>
                            </m:sSubPr>
                            <m:e>
                              <m:acc>
                                <m:accPr>
                                  <m:chr m:val="⃗"/>
                                  <m:ctrlPr>
                                    <a:rPr lang="es-ES" sz="2900" i="1">
                                      <a:latin typeface="Cambria Math" panose="02040503050406030204" pitchFamily="18" charset="0"/>
                                      <a:cs typeface="Arial" panose="020B0604020202020204" pitchFamily="34" charset="0"/>
                                    </a:rPr>
                                  </m:ctrlPr>
                                </m:accPr>
                                <m:e>
                                  <m:r>
                                    <a:rPr lang="es-ES" sz="2900" i="1">
                                      <a:latin typeface="Cambria Math" panose="02040503050406030204" pitchFamily="18" charset="0"/>
                                      <a:ea typeface="Cambria Math" panose="02040503050406030204" pitchFamily="18" charset="0"/>
                                      <a:cs typeface="Arial" panose="020B0604020202020204" pitchFamily="34" charset="0"/>
                                    </a:rPr>
                                    <m:t>𝜇</m:t>
                                  </m:r>
                                </m:e>
                              </m:acc>
                            </m:e>
                            <m:sub>
                              <m:r>
                                <a:rPr lang="es-ES" sz="2900" i="1">
                                  <a:latin typeface="Cambria Math" panose="02040503050406030204" pitchFamily="18" charset="0"/>
                                  <a:cs typeface="Arial" panose="020B0604020202020204" pitchFamily="34" charset="0"/>
                                </a:rPr>
                                <m:t>𝑖</m:t>
                              </m:r>
                            </m:sub>
                          </m:sSub>
                        </m:e>
                      </m:nary>
                    </m:oMath>
                  </m:oMathPara>
                </a14:m>
                <a:endParaRPr lang="es-ES" sz="2900" dirty="0">
                  <a:latin typeface="Arial" panose="020B0604020202020204" pitchFamily="34" charset="0"/>
                  <a:cs typeface="Arial" panose="020B0604020202020204" pitchFamily="34" charset="0"/>
                </a:endParaRPr>
              </a:p>
              <a:p>
                <a:pPr marL="0" indent="0" algn="just">
                  <a:lnSpc>
                    <a:spcPct val="120000"/>
                  </a:lnSpc>
                  <a:buNone/>
                </a:pPr>
                <a:r>
                  <a:rPr lang="es-ES" sz="2900" dirty="0">
                    <a:latin typeface="Arial" panose="020B0604020202020204" pitchFamily="34" charset="0"/>
                    <a:cs typeface="Arial" panose="020B0604020202020204" pitchFamily="34" charset="0"/>
                  </a:rPr>
                  <a:t>Donde  </a:t>
                </a:r>
                <a14:m>
                  <m:oMath xmlns:m="http://schemas.openxmlformats.org/officeDocument/2006/math">
                    <m:r>
                      <a:rPr lang="es-ES" sz="2900" i="1">
                        <a:latin typeface="Cambria Math" panose="02040503050406030204" pitchFamily="18" charset="0"/>
                        <a:cs typeface="Arial" panose="020B0604020202020204" pitchFamily="34" charset="0"/>
                      </a:rPr>
                      <m:t>𝑉</m:t>
                    </m:r>
                  </m:oMath>
                </a14:m>
                <a:r>
                  <a:rPr lang="es-ES" sz="2900" dirty="0">
                    <a:latin typeface="Arial" panose="020B0604020202020204" pitchFamily="34" charset="0"/>
                    <a:cs typeface="Arial" panose="020B0604020202020204" pitchFamily="34" charset="0"/>
                  </a:rPr>
                  <a:t> es el volumen de la muestra. Luego la ecuación de movimiento de la magnetización será</a:t>
                </a:r>
              </a:p>
              <a:p>
                <a:pPr marL="0" indent="0" algn="just">
                  <a:lnSpc>
                    <a:spcPct val="120000"/>
                  </a:lnSpc>
                  <a:buNone/>
                </a:pPr>
                <a14:m>
                  <m:oMathPara xmlns:m="http://schemas.openxmlformats.org/officeDocument/2006/math">
                    <m:oMathParaPr>
                      <m:jc m:val="centerGroup"/>
                    </m:oMathParaPr>
                    <m:oMath xmlns:m="http://schemas.openxmlformats.org/officeDocument/2006/math">
                      <m:f>
                        <m:fPr>
                          <m:ctrlPr>
                            <a:rPr lang="es-ES" sz="2900" i="1">
                              <a:latin typeface="Cambria Math" panose="02040503050406030204" pitchFamily="18" charset="0"/>
                              <a:cs typeface="Arial" panose="020B0604020202020204" pitchFamily="34" charset="0"/>
                            </a:rPr>
                          </m:ctrlPr>
                        </m:fPr>
                        <m:num>
                          <m:r>
                            <a:rPr lang="es-ES" sz="2900" i="1">
                              <a:latin typeface="Cambria Math" panose="02040503050406030204" pitchFamily="18" charset="0"/>
                              <a:cs typeface="Arial" panose="020B0604020202020204" pitchFamily="34" charset="0"/>
                            </a:rPr>
                            <m:t>𝑑</m:t>
                          </m:r>
                          <m:acc>
                            <m:accPr>
                              <m:chr m:val="⃗"/>
                              <m:ctrlPr>
                                <a:rPr lang="es-ES" sz="2900" i="1">
                                  <a:latin typeface="Cambria Math" panose="02040503050406030204" pitchFamily="18" charset="0"/>
                                  <a:cs typeface="Arial" panose="020B0604020202020204" pitchFamily="34" charset="0"/>
                                </a:rPr>
                              </m:ctrlPr>
                            </m:accPr>
                            <m:e>
                              <m:r>
                                <a:rPr lang="es-ES" sz="2900" i="1">
                                  <a:latin typeface="Cambria Math" panose="02040503050406030204" pitchFamily="18" charset="0"/>
                                  <a:cs typeface="Arial" panose="020B0604020202020204" pitchFamily="34" charset="0"/>
                                </a:rPr>
                                <m:t>𝑀</m:t>
                              </m:r>
                            </m:e>
                          </m:acc>
                        </m:num>
                        <m:den>
                          <m:r>
                            <a:rPr lang="es-ES" sz="2900" i="1">
                              <a:latin typeface="Cambria Math" panose="02040503050406030204" pitchFamily="18" charset="0"/>
                              <a:cs typeface="Arial" panose="020B0604020202020204" pitchFamily="34" charset="0"/>
                            </a:rPr>
                            <m:t>𝑑𝑡</m:t>
                          </m:r>
                        </m:den>
                      </m:f>
                      <m:r>
                        <a:rPr lang="es-ES" sz="2900" i="1">
                          <a:latin typeface="Cambria Math" panose="02040503050406030204" pitchFamily="18" charset="0"/>
                          <a:cs typeface="Arial" panose="020B0604020202020204" pitchFamily="34" charset="0"/>
                        </a:rPr>
                        <m:t>=−</m:t>
                      </m:r>
                      <m:r>
                        <a:rPr lang="es-ES" sz="2900" i="1">
                          <a:latin typeface="Cambria Math" panose="02040503050406030204" pitchFamily="18" charset="0"/>
                          <a:ea typeface="Cambria Math" panose="02040503050406030204" pitchFamily="18" charset="0"/>
                          <a:cs typeface="Arial" panose="020B0604020202020204" pitchFamily="34" charset="0"/>
                        </a:rPr>
                        <m:t>𝛾</m:t>
                      </m:r>
                      <m:acc>
                        <m:accPr>
                          <m:chr m:val="⃗"/>
                          <m:ctrlPr>
                            <a:rPr lang="es-ES" sz="2900" i="1">
                              <a:latin typeface="Cambria Math" panose="02040503050406030204" pitchFamily="18" charset="0"/>
                              <a:ea typeface="Cambria Math" panose="02040503050406030204" pitchFamily="18" charset="0"/>
                              <a:cs typeface="Arial" panose="020B0604020202020204" pitchFamily="34" charset="0"/>
                            </a:rPr>
                          </m:ctrlPr>
                        </m:accPr>
                        <m:e>
                          <m:r>
                            <a:rPr lang="es-ES" sz="2900" i="1">
                              <a:latin typeface="Cambria Math" panose="02040503050406030204" pitchFamily="18" charset="0"/>
                              <a:ea typeface="Cambria Math" panose="02040503050406030204" pitchFamily="18" charset="0"/>
                              <a:cs typeface="Arial" panose="020B0604020202020204" pitchFamily="34" charset="0"/>
                            </a:rPr>
                            <m:t>𝑀</m:t>
                          </m:r>
                        </m:e>
                      </m:acc>
                      <m:r>
                        <a:rPr lang="es-ES" sz="2900" i="1">
                          <a:latin typeface="Cambria Math" panose="02040503050406030204" pitchFamily="18" charset="0"/>
                          <a:ea typeface="Cambria Math" panose="02040503050406030204" pitchFamily="18" charset="0"/>
                          <a:cs typeface="Arial" panose="020B0604020202020204" pitchFamily="34" charset="0"/>
                        </a:rPr>
                        <m:t>×</m:t>
                      </m:r>
                      <m:sSub>
                        <m:sSubPr>
                          <m:ctrlPr>
                            <a:rPr lang="es-ES" sz="2900" i="1">
                              <a:latin typeface="Cambria Math" panose="02040503050406030204" pitchFamily="18" charset="0"/>
                              <a:ea typeface="Cambria Math" panose="02040503050406030204" pitchFamily="18" charset="0"/>
                              <a:cs typeface="Arial" panose="020B0604020202020204" pitchFamily="34" charset="0"/>
                            </a:rPr>
                          </m:ctrlPr>
                        </m:sSubPr>
                        <m:e>
                          <m:acc>
                            <m:accPr>
                              <m:chr m:val="⃗"/>
                              <m:ctrlPr>
                                <a:rPr lang="es-ES" sz="2900" i="1">
                                  <a:latin typeface="Cambria Math" panose="02040503050406030204" pitchFamily="18" charset="0"/>
                                  <a:ea typeface="Cambria Math" panose="02040503050406030204" pitchFamily="18" charset="0"/>
                                  <a:cs typeface="Arial" panose="020B0604020202020204" pitchFamily="34" charset="0"/>
                                </a:rPr>
                              </m:ctrlPr>
                            </m:accPr>
                            <m:e>
                              <m:r>
                                <a:rPr lang="es-ES" sz="2900" i="1">
                                  <a:latin typeface="Cambria Math" panose="02040503050406030204" pitchFamily="18" charset="0"/>
                                  <a:ea typeface="Cambria Math" panose="02040503050406030204" pitchFamily="18" charset="0"/>
                                  <a:cs typeface="Arial" panose="020B0604020202020204" pitchFamily="34" charset="0"/>
                                </a:rPr>
                                <m:t>𝐻</m:t>
                              </m:r>
                            </m:e>
                          </m:acc>
                        </m:e>
                        <m:sub>
                          <m:r>
                            <a:rPr lang="es-ES" sz="2900" i="1">
                              <a:latin typeface="Cambria Math" panose="02040503050406030204" pitchFamily="18" charset="0"/>
                              <a:ea typeface="Cambria Math" panose="02040503050406030204" pitchFamily="18" charset="0"/>
                              <a:cs typeface="Arial" panose="020B0604020202020204" pitchFamily="34" charset="0"/>
                            </a:rPr>
                            <m:t>𝑐𝑐</m:t>
                          </m:r>
                        </m:sub>
                      </m:sSub>
                    </m:oMath>
                  </m:oMathPara>
                </a14:m>
                <a:endParaRPr lang="es-ES" sz="2900" dirty="0">
                  <a:latin typeface="Arial" panose="020B0604020202020204" pitchFamily="34" charset="0"/>
                  <a:cs typeface="Arial" panose="020B0604020202020204" pitchFamily="34" charset="0"/>
                </a:endParaRPr>
              </a:p>
              <a:p>
                <a:pPr marL="0" indent="0" algn="just">
                  <a:lnSpc>
                    <a:spcPct val="120000"/>
                  </a:lnSpc>
                  <a:buNone/>
                </a:pPr>
                <a:r>
                  <a:rPr lang="es-ES" sz="2900" dirty="0">
                    <a:latin typeface="Arial" panose="020B0604020202020204" pitchFamily="34" charset="0"/>
                    <a:cs typeface="Arial" panose="020B0604020202020204" pitchFamily="34" charset="0"/>
                  </a:rPr>
                  <a:t> Si ahora se introduce un nuevo campo magnético, pero alterno </a:t>
                </a:r>
                <a14:m>
                  <m:oMath xmlns:m="http://schemas.openxmlformats.org/officeDocument/2006/math">
                    <m:sSub>
                      <m:sSubPr>
                        <m:ctrlPr>
                          <a:rPr lang="es-ES" sz="2900" i="1">
                            <a:latin typeface="Cambria Math" panose="02040503050406030204" pitchFamily="18" charset="0"/>
                            <a:cs typeface="Arial" panose="020B0604020202020204" pitchFamily="34" charset="0"/>
                          </a:rPr>
                        </m:ctrlPr>
                      </m:sSubPr>
                      <m:e>
                        <m:r>
                          <a:rPr lang="es-ES" sz="2900" i="1">
                            <a:latin typeface="Cambria Math" panose="02040503050406030204" pitchFamily="18" charset="0"/>
                            <a:cs typeface="Arial" panose="020B0604020202020204" pitchFamily="34" charset="0"/>
                          </a:rPr>
                          <m:t>𝐻</m:t>
                        </m:r>
                      </m:e>
                      <m:sub>
                        <m:r>
                          <a:rPr lang="es-ES" sz="2900" i="1">
                            <a:latin typeface="Cambria Math" panose="02040503050406030204" pitchFamily="18" charset="0"/>
                            <a:ea typeface="Cambria Math" panose="02040503050406030204" pitchFamily="18" charset="0"/>
                            <a:cs typeface="Arial" panose="020B0604020202020204" pitchFamily="34" charset="0"/>
                          </a:rPr>
                          <m:t>𝑐𝑎</m:t>
                        </m:r>
                      </m:sub>
                    </m:sSub>
                  </m:oMath>
                </a14:m>
                <a:r>
                  <a:rPr lang="es-ES" sz="2900" dirty="0">
                    <a:latin typeface="Arial" panose="020B0604020202020204" pitchFamily="34" charset="0"/>
                    <a:cs typeface="Arial" panose="020B0604020202020204" pitchFamily="34" charset="0"/>
                  </a:rPr>
                  <a:t> y perpendicular a </a:t>
                </a:r>
                <a14:m>
                  <m:oMath xmlns:m="http://schemas.openxmlformats.org/officeDocument/2006/math">
                    <m:sSub>
                      <m:sSubPr>
                        <m:ctrlPr>
                          <a:rPr lang="es-ES" sz="2900" i="1">
                            <a:latin typeface="Cambria Math" panose="02040503050406030204" pitchFamily="18" charset="0"/>
                          </a:rPr>
                        </m:ctrlPr>
                      </m:sSubPr>
                      <m:e>
                        <m:r>
                          <a:rPr lang="es-ES" sz="2900" i="1">
                            <a:latin typeface="Cambria Math" panose="02040503050406030204" pitchFamily="18" charset="0"/>
                          </a:rPr>
                          <m:t>𝐻</m:t>
                        </m:r>
                      </m:e>
                      <m:sub>
                        <m:r>
                          <a:rPr lang="es-ES" sz="2900" i="1">
                            <a:latin typeface="Cambria Math" panose="02040503050406030204" pitchFamily="18" charset="0"/>
                          </a:rPr>
                          <m:t>𝑐𝑐</m:t>
                        </m:r>
                      </m:sub>
                    </m:sSub>
                  </m:oMath>
                </a14:m>
                <a:r>
                  <a:rPr lang="es-ES" sz="2900" dirty="0">
                    <a:latin typeface="Arial" panose="020B0604020202020204" pitchFamily="34" charset="0"/>
                    <a:cs typeface="Arial" panose="020B0604020202020204" pitchFamily="34" charset="0"/>
                  </a:rPr>
                  <a:t>, la magnetización </a:t>
                </a:r>
                <a:r>
                  <a:rPr lang="es-ES" sz="2900" dirty="0" err="1">
                    <a:latin typeface="Arial" panose="020B0604020202020204" pitchFamily="34" charset="0"/>
                    <a:cs typeface="Arial" panose="020B0604020202020204" pitchFamily="34" charset="0"/>
                  </a:rPr>
                  <a:t>precesará</a:t>
                </a:r>
                <a:r>
                  <a:rPr lang="es-ES" sz="2900" dirty="0">
                    <a:latin typeface="Arial" panose="020B0604020202020204" pitchFamily="34" charset="0"/>
                    <a:cs typeface="Arial" panose="020B0604020202020204" pitchFamily="34" charset="0"/>
                  </a:rPr>
                  <a:t> alrededor de la suma de ambos campos </a:t>
                </a:r>
                <a14:m>
                  <m:oMath xmlns:m="http://schemas.openxmlformats.org/officeDocument/2006/math">
                    <m:sSub>
                      <m:sSubPr>
                        <m:ctrlPr>
                          <a:rPr lang="es-ES" sz="2900" i="1">
                            <a:latin typeface="Cambria Math" panose="02040503050406030204" pitchFamily="18" charset="0"/>
                            <a:cs typeface="Arial" panose="020B0604020202020204" pitchFamily="34" charset="0"/>
                          </a:rPr>
                        </m:ctrlPr>
                      </m:sSubPr>
                      <m:e>
                        <m:r>
                          <a:rPr lang="es-ES" sz="2900" i="1">
                            <a:latin typeface="Cambria Math" panose="02040503050406030204" pitchFamily="18" charset="0"/>
                            <a:cs typeface="Arial" panose="020B0604020202020204" pitchFamily="34" charset="0"/>
                          </a:rPr>
                          <m:t>𝐻</m:t>
                        </m:r>
                      </m:e>
                      <m:sub>
                        <m:r>
                          <a:rPr lang="es-ES" sz="2900" i="1">
                            <a:latin typeface="Cambria Math" panose="02040503050406030204" pitchFamily="18" charset="0"/>
                            <a:cs typeface="Arial" panose="020B0604020202020204" pitchFamily="34" charset="0"/>
                          </a:rPr>
                          <m:t>𝑡𝑜𝑡</m:t>
                        </m:r>
                      </m:sub>
                    </m:sSub>
                    <m:r>
                      <a:rPr lang="es-ES" sz="2900">
                        <a:latin typeface="Cambria Math" panose="02040503050406030204" pitchFamily="18" charset="0"/>
                        <a:cs typeface="Arial" panose="020B0604020202020204" pitchFamily="34" charset="0"/>
                      </a:rPr>
                      <m:t>,</m:t>
                    </m:r>
                  </m:oMath>
                </a14:m>
                <a:r>
                  <a:rPr lang="es-ES" sz="2900" dirty="0">
                    <a:latin typeface="Arial" panose="020B0604020202020204" pitchFamily="34" charset="0"/>
                    <a:cs typeface="Arial" panose="020B0604020202020204" pitchFamily="34" charset="0"/>
                  </a:rPr>
                  <a:t> formando un ángulo </a:t>
                </a:r>
                <a14:m>
                  <m:oMath xmlns:m="http://schemas.openxmlformats.org/officeDocument/2006/math">
                    <m:r>
                      <a:rPr lang="es-ES" sz="2900" i="1">
                        <a:latin typeface="Cambria Math" panose="02040503050406030204" pitchFamily="18" charset="0"/>
                        <a:ea typeface="Cambria Math" panose="02040503050406030204" pitchFamily="18" charset="0"/>
                        <a:cs typeface="Arial" panose="020B0604020202020204" pitchFamily="34" charset="0"/>
                      </a:rPr>
                      <m:t>𝜃</m:t>
                    </m:r>
                  </m:oMath>
                </a14:m>
                <a:r>
                  <a:rPr lang="es-ES" sz="2900" dirty="0">
                    <a:latin typeface="Arial" panose="020B0604020202020204" pitchFamily="34" charset="0"/>
                    <a:cs typeface="Arial" panose="020B0604020202020204" pitchFamily="34" charset="0"/>
                  </a:rPr>
                  <a:t> con </a:t>
                </a:r>
                <a14:m>
                  <m:oMath xmlns:m="http://schemas.openxmlformats.org/officeDocument/2006/math">
                    <m:sSub>
                      <m:sSubPr>
                        <m:ctrlPr>
                          <a:rPr lang="es-ES" sz="2900" i="1">
                            <a:latin typeface="Cambria Math" panose="02040503050406030204" pitchFamily="18" charset="0"/>
                            <a:cs typeface="Arial" panose="020B0604020202020204" pitchFamily="34" charset="0"/>
                          </a:rPr>
                        </m:ctrlPr>
                      </m:sSubPr>
                      <m:e>
                        <m:r>
                          <a:rPr lang="es-ES" sz="2900" i="1">
                            <a:latin typeface="Cambria Math" panose="02040503050406030204" pitchFamily="18" charset="0"/>
                            <a:cs typeface="Arial" panose="020B0604020202020204" pitchFamily="34" charset="0"/>
                          </a:rPr>
                          <m:t>𝐻</m:t>
                        </m:r>
                      </m:e>
                      <m:sub>
                        <m:r>
                          <a:rPr lang="es-ES" sz="2900" i="1">
                            <a:latin typeface="Cambria Math" panose="02040503050406030204" pitchFamily="18" charset="0"/>
                            <a:ea typeface="Cambria Math" panose="02040503050406030204" pitchFamily="18" charset="0"/>
                            <a:cs typeface="Arial" panose="020B0604020202020204" pitchFamily="34" charset="0"/>
                          </a:rPr>
                          <m:t>𝑐𝑐</m:t>
                        </m:r>
                      </m:sub>
                    </m:sSub>
                  </m:oMath>
                </a14:m>
                <a:r>
                  <a:rPr lang="es-ES" sz="2900" dirty="0">
                    <a:latin typeface="Arial" panose="020B0604020202020204" pitchFamily="34" charset="0"/>
                    <a:cs typeface="Arial" panose="020B0604020202020204" pitchFamily="34" charset="0"/>
                  </a:rPr>
                  <a:t>. Si aumentamos la frecuencia de </a:t>
                </a:r>
                <a14:m>
                  <m:oMath xmlns:m="http://schemas.openxmlformats.org/officeDocument/2006/math">
                    <m:sSub>
                      <m:sSubPr>
                        <m:ctrlPr>
                          <a:rPr lang="es-ES" sz="2900" i="1">
                            <a:latin typeface="Cambria Math" panose="02040503050406030204" pitchFamily="18" charset="0"/>
                            <a:cs typeface="Arial" panose="020B0604020202020204" pitchFamily="34" charset="0"/>
                          </a:rPr>
                        </m:ctrlPr>
                      </m:sSubPr>
                      <m:e>
                        <m:r>
                          <a:rPr lang="es-ES" sz="2900" i="1">
                            <a:latin typeface="Cambria Math" panose="02040503050406030204" pitchFamily="18" charset="0"/>
                            <a:cs typeface="Arial" panose="020B0604020202020204" pitchFamily="34" charset="0"/>
                          </a:rPr>
                          <m:t>𝐻</m:t>
                        </m:r>
                      </m:e>
                      <m:sub>
                        <m:r>
                          <a:rPr lang="es-ES" sz="2900" i="1">
                            <a:latin typeface="Cambria Math" panose="02040503050406030204" pitchFamily="18" charset="0"/>
                            <a:ea typeface="Cambria Math" panose="02040503050406030204" pitchFamily="18" charset="0"/>
                            <a:cs typeface="Arial" panose="020B0604020202020204" pitchFamily="34" charset="0"/>
                          </a:rPr>
                          <m:t>𝑐𝑎</m:t>
                        </m:r>
                      </m:sub>
                    </m:sSub>
                  </m:oMath>
                </a14:m>
                <a:r>
                  <a:rPr lang="es-ES" sz="2900" dirty="0">
                    <a:latin typeface="Arial" panose="020B0604020202020204" pitchFamily="34" charset="0"/>
                    <a:cs typeface="Arial" panose="020B0604020202020204" pitchFamily="34" charset="0"/>
                  </a:rPr>
                  <a:t>, el ángulo  </a:t>
                </a:r>
                <a14:m>
                  <m:oMath xmlns:m="http://schemas.openxmlformats.org/officeDocument/2006/math">
                    <m:r>
                      <a:rPr lang="es-ES" sz="2900" i="1">
                        <a:latin typeface="Cambria Math" panose="02040503050406030204" pitchFamily="18" charset="0"/>
                        <a:ea typeface="Cambria Math" panose="02040503050406030204" pitchFamily="18" charset="0"/>
                        <a:cs typeface="Arial" panose="020B0604020202020204" pitchFamily="34" charset="0"/>
                      </a:rPr>
                      <m:t>𝜃</m:t>
                    </m:r>
                  </m:oMath>
                </a14:m>
                <a:r>
                  <a:rPr lang="es-ES" sz="2900" dirty="0">
                    <a:latin typeface="Arial" panose="020B0604020202020204" pitchFamily="34" charset="0"/>
                    <a:cs typeface="Arial" panose="020B0604020202020204" pitchFamily="34" charset="0"/>
                  </a:rPr>
                  <a:t> se incrementa. Cuando nos aproximamos a </a:t>
                </a:r>
                <a14:m>
                  <m:oMath xmlns:m="http://schemas.openxmlformats.org/officeDocument/2006/math">
                    <m:sSub>
                      <m:sSubPr>
                        <m:ctrlPr>
                          <a:rPr lang="es-ES" sz="2900" i="1">
                            <a:latin typeface="Cambria Math" panose="02040503050406030204" pitchFamily="18" charset="0"/>
                            <a:cs typeface="Arial" panose="020B0604020202020204" pitchFamily="34" charset="0"/>
                          </a:rPr>
                        </m:ctrlPr>
                      </m:sSubPr>
                      <m:e>
                        <m:r>
                          <a:rPr lang="es-ES" sz="2900" i="1">
                            <a:latin typeface="Cambria Math" panose="02040503050406030204" pitchFamily="18" charset="0"/>
                            <a:ea typeface="Cambria Math" panose="02040503050406030204" pitchFamily="18" charset="0"/>
                            <a:cs typeface="Arial" panose="020B0604020202020204" pitchFamily="34" charset="0"/>
                          </a:rPr>
                          <m:t>𝜔</m:t>
                        </m:r>
                      </m:e>
                      <m:sub>
                        <m:r>
                          <a:rPr lang="es-ES" sz="2900" i="1">
                            <a:latin typeface="Cambria Math" panose="02040503050406030204" pitchFamily="18" charset="0"/>
                            <a:cs typeface="Arial" panose="020B0604020202020204" pitchFamily="34" charset="0"/>
                          </a:rPr>
                          <m:t>0</m:t>
                        </m:r>
                      </m:sub>
                    </m:sSub>
                  </m:oMath>
                </a14:m>
                <a:r>
                  <a:rPr lang="es-ES" sz="2900" dirty="0">
                    <a:latin typeface="Arial" panose="020B0604020202020204" pitchFamily="34" charset="0"/>
                    <a:cs typeface="Arial" panose="020B0604020202020204" pitchFamily="34" charset="0"/>
                  </a:rPr>
                  <a:t> ,frecuencia de </a:t>
                </a:r>
                <a:r>
                  <a:rPr lang="es-ES" sz="2900" dirty="0" err="1">
                    <a:latin typeface="Arial" panose="020B0604020202020204" pitchFamily="34" charset="0"/>
                    <a:cs typeface="Arial" panose="020B0604020202020204" pitchFamily="34" charset="0"/>
                  </a:rPr>
                  <a:t>Lamor</a:t>
                </a:r>
                <a:r>
                  <a:rPr lang="es-ES" sz="2900" dirty="0">
                    <a:latin typeface="Arial" panose="020B0604020202020204" pitchFamily="34" charset="0"/>
                    <a:cs typeface="Arial" panose="020B0604020202020204" pitchFamily="34" charset="0"/>
                  </a:rPr>
                  <a:t>, </a:t>
                </a:r>
                <a14:m>
                  <m:oMath xmlns:m="http://schemas.openxmlformats.org/officeDocument/2006/math">
                    <m:sSub>
                      <m:sSubPr>
                        <m:ctrlPr>
                          <a:rPr lang="es-ES" sz="2900" i="1">
                            <a:latin typeface="Cambria Math" panose="02040503050406030204" pitchFamily="18" charset="0"/>
                            <a:cs typeface="Arial" panose="020B0604020202020204" pitchFamily="34" charset="0"/>
                          </a:rPr>
                        </m:ctrlPr>
                      </m:sSubPr>
                      <m:e>
                        <m:r>
                          <a:rPr lang="es-ES" sz="2900" i="1">
                            <a:latin typeface="Cambria Math" panose="02040503050406030204" pitchFamily="18" charset="0"/>
                            <a:cs typeface="Arial" panose="020B0604020202020204" pitchFamily="34" charset="0"/>
                          </a:rPr>
                          <m:t>𝐻</m:t>
                        </m:r>
                      </m:e>
                      <m:sub>
                        <m:r>
                          <a:rPr lang="es-ES" sz="2900" i="1">
                            <a:latin typeface="Cambria Math" panose="02040503050406030204" pitchFamily="18" charset="0"/>
                            <a:cs typeface="Arial" panose="020B0604020202020204" pitchFamily="34" charset="0"/>
                          </a:rPr>
                          <m:t>𝑡𝑜𝑡</m:t>
                        </m:r>
                      </m:sub>
                    </m:sSub>
                  </m:oMath>
                </a14:m>
                <a:r>
                  <a:rPr lang="es-ES" sz="2900" dirty="0">
                    <a:latin typeface="Arial" panose="020B0604020202020204" pitchFamily="34" charset="0"/>
                    <a:cs typeface="Arial" panose="020B0604020202020204" pitchFamily="34" charset="0"/>
                  </a:rPr>
                  <a:t> es perpendicular a </a:t>
                </a:r>
                <a14:m>
                  <m:oMath xmlns:m="http://schemas.openxmlformats.org/officeDocument/2006/math">
                    <m:sSub>
                      <m:sSubPr>
                        <m:ctrlPr>
                          <a:rPr lang="es-ES" sz="2900" i="1">
                            <a:latin typeface="Cambria Math" panose="02040503050406030204" pitchFamily="18" charset="0"/>
                            <a:cs typeface="Arial" panose="020B0604020202020204" pitchFamily="34" charset="0"/>
                          </a:rPr>
                        </m:ctrlPr>
                      </m:sSubPr>
                      <m:e>
                        <m:r>
                          <a:rPr lang="es-ES" sz="2900" i="1">
                            <a:latin typeface="Cambria Math" panose="02040503050406030204" pitchFamily="18" charset="0"/>
                            <a:cs typeface="Arial" panose="020B0604020202020204" pitchFamily="34" charset="0"/>
                          </a:rPr>
                          <m:t>𝐻</m:t>
                        </m:r>
                      </m:e>
                      <m:sub>
                        <m:r>
                          <a:rPr lang="es-ES" sz="2900" i="1">
                            <a:latin typeface="Cambria Math" panose="02040503050406030204" pitchFamily="18" charset="0"/>
                            <a:ea typeface="Cambria Math" panose="02040503050406030204" pitchFamily="18" charset="0"/>
                            <a:cs typeface="Arial" panose="020B0604020202020204" pitchFamily="34" charset="0"/>
                          </a:rPr>
                          <m:t>𝑐𝑐</m:t>
                        </m:r>
                        <m:r>
                          <a:rPr lang="es-ES" sz="2900" i="1">
                            <a:latin typeface="Cambria Math" panose="02040503050406030204" pitchFamily="18" charset="0"/>
                            <a:ea typeface="Cambria Math" panose="02040503050406030204" pitchFamily="18" charset="0"/>
                            <a:cs typeface="Arial" panose="020B0604020202020204" pitchFamily="34" charset="0"/>
                          </a:rPr>
                          <m:t>..</m:t>
                        </m:r>
                      </m:sub>
                    </m:sSub>
                  </m:oMath>
                </a14:m>
                <a:r>
                  <a:rPr lang="es-ES" sz="2900" dirty="0">
                    <a:latin typeface="Arial" panose="020B0604020202020204" pitchFamily="34" charset="0"/>
                    <a:cs typeface="Arial" panose="020B0604020202020204" pitchFamily="34" charset="0"/>
                  </a:rPr>
                  <a:t> Este fenómeno se llama Resonancia </a:t>
                </a:r>
                <a:r>
                  <a:rPr lang="es-ES" sz="2900" dirty="0" err="1">
                    <a:latin typeface="Arial" panose="020B0604020202020204" pitchFamily="34" charset="0"/>
                    <a:cs typeface="Arial" panose="020B0604020202020204" pitchFamily="34" charset="0"/>
                  </a:rPr>
                  <a:t>Ferromagnetica</a:t>
                </a:r>
                <a:endParaRPr lang="es-ES" sz="2900" dirty="0">
                  <a:latin typeface="Arial" panose="020B0604020202020204" pitchFamily="34" charset="0"/>
                  <a:cs typeface="Arial" panose="020B0604020202020204" pitchFamily="34" charset="0"/>
                </a:endParaRPr>
              </a:p>
            </p:txBody>
          </p:sp>
        </mc:Choice>
        <mc:Fallback>
          <p:sp>
            <p:nvSpPr>
              <p:cNvPr id="3" name="Marcador de contenido 2">
                <a:extLst>
                  <a:ext uri="{FF2B5EF4-FFF2-40B4-BE49-F238E27FC236}">
                    <a16:creationId xmlns:a16="http://schemas.microsoft.com/office/drawing/2014/main" xmlns="" xmlns:a14="http://schemas.microsoft.com/office/drawing/2010/main" id="{C55478D0-2894-46CB-81AB-7D804203E36C}"/>
                  </a:ext>
                </a:extLst>
              </p:cNvPr>
              <p:cNvSpPr>
                <a:spLocks noGrp="1" noRot="1" noChangeAspect="1" noMove="1" noResize="1" noEditPoints="1" noAdjustHandles="1" noChangeArrowheads="1" noChangeShapeType="1" noTextEdit="1"/>
              </p:cNvSpPr>
              <p:nvPr>
                <p:ph idx="1"/>
              </p:nvPr>
            </p:nvSpPr>
            <p:spPr>
              <a:xfrm>
                <a:off x="185738" y="514350"/>
                <a:ext cx="8617274" cy="3891395"/>
              </a:xfrm>
              <a:blipFill>
                <a:blip r:embed="rId2" cstate="print"/>
                <a:stretch>
                  <a:fillRect l="-212" t="-156" r="-212"/>
                </a:stretch>
              </a:blipFill>
            </p:spPr>
            <p:txBody>
              <a:bodyPr/>
              <a:lstStyle/>
              <a:p>
                <a:r>
                  <a:rPr lang="es-ES">
                    <a:noFill/>
                  </a:rPr>
                  <a:t> </a:t>
                </a:r>
              </a:p>
            </p:txBody>
          </p:sp>
        </mc:Fallback>
      </mc:AlternateContent>
      <p:pic>
        <p:nvPicPr>
          <p:cNvPr id="4" name="Imagen 3">
            <a:extLst>
              <a:ext uri="{FF2B5EF4-FFF2-40B4-BE49-F238E27FC236}">
                <a16:creationId xmlns:a16="http://schemas.microsoft.com/office/drawing/2014/main" xmlns="" id="{0487B573-3362-478F-8AFA-C92B19B3AD4F}"/>
              </a:ext>
            </a:extLst>
          </p:cNvPr>
          <p:cNvPicPr>
            <a:picLocks noChangeAspect="1"/>
          </p:cNvPicPr>
          <p:nvPr/>
        </p:nvPicPr>
        <p:blipFill rotWithShape="1">
          <a:blip r:embed="rId3" cstate="print"/>
          <a:srcRect l="44659" t="30313" r="35341" b="29915"/>
          <a:stretch/>
        </p:blipFill>
        <p:spPr>
          <a:xfrm>
            <a:off x="7674946" y="3675074"/>
            <a:ext cx="2761424" cy="3058810"/>
          </a:xfrm>
          <a:prstGeom prst="rect">
            <a:avLst/>
          </a:prstGeom>
        </p:spPr>
      </p:pic>
      <p:pic>
        <p:nvPicPr>
          <p:cNvPr id="5" name="Imagen 4">
            <a:extLst>
              <a:ext uri="{FF2B5EF4-FFF2-40B4-BE49-F238E27FC236}">
                <a16:creationId xmlns:a16="http://schemas.microsoft.com/office/drawing/2014/main" xmlns="" id="{999365B0-343A-40CF-906E-95B5C99A5847}"/>
              </a:ext>
            </a:extLst>
          </p:cNvPr>
          <p:cNvPicPr>
            <a:picLocks noChangeAspect="1"/>
          </p:cNvPicPr>
          <p:nvPr/>
        </p:nvPicPr>
        <p:blipFill rotWithShape="1">
          <a:blip r:embed="rId4" cstate="print"/>
          <a:srcRect l="39236" t="30855" r="39649" b="30855"/>
          <a:stretch/>
        </p:blipFill>
        <p:spPr>
          <a:xfrm>
            <a:off x="8899994" y="514350"/>
            <a:ext cx="2761424" cy="2789248"/>
          </a:xfrm>
          <a:prstGeom prst="rect">
            <a:avLst/>
          </a:prstGeom>
        </p:spPr>
      </p:pic>
      <p:pic>
        <p:nvPicPr>
          <p:cNvPr id="6" name="Imagen 5">
            <a:extLst>
              <a:ext uri="{FF2B5EF4-FFF2-40B4-BE49-F238E27FC236}">
                <a16:creationId xmlns:a16="http://schemas.microsoft.com/office/drawing/2014/main" xmlns="" id="{95935F1A-4807-4899-83B5-250EC2A8A902}"/>
              </a:ext>
            </a:extLst>
          </p:cNvPr>
          <p:cNvPicPr>
            <a:picLocks noChangeAspect="1"/>
          </p:cNvPicPr>
          <p:nvPr/>
        </p:nvPicPr>
        <p:blipFill rotWithShape="1">
          <a:blip r:embed="rId5" cstate="print"/>
          <a:srcRect l="38906" t="39337" r="19023" b="12678"/>
          <a:stretch/>
        </p:blipFill>
        <p:spPr>
          <a:xfrm>
            <a:off x="1155998" y="3933971"/>
            <a:ext cx="4837391" cy="2789248"/>
          </a:xfrm>
          <a:prstGeom prst="rect">
            <a:avLst/>
          </a:prstGeom>
        </p:spPr>
      </p:pic>
    </p:spTree>
    <p:extLst>
      <p:ext uri="{BB962C8B-B14F-4D97-AF65-F5344CB8AC3E}">
        <p14:creationId xmlns:p14="http://schemas.microsoft.com/office/powerpoint/2010/main" xmlns="" val="38295829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520C8F86-8AD7-4B46-8360-F0401C675DA8}"/>
              </a:ext>
            </a:extLst>
          </p:cNvPr>
          <p:cNvSpPr>
            <a:spLocks noGrp="1"/>
          </p:cNvSpPr>
          <p:nvPr>
            <p:ph type="title"/>
          </p:nvPr>
        </p:nvSpPr>
        <p:spPr>
          <a:xfrm>
            <a:off x="838200" y="193964"/>
            <a:ext cx="10515600" cy="487073"/>
          </a:xfrm>
        </p:spPr>
        <p:txBody>
          <a:bodyPr>
            <a:noAutofit/>
          </a:bodyPr>
          <a:lstStyle/>
          <a:p>
            <a:r>
              <a:rPr lang="es-ES" sz="3200" b="1" dirty="0">
                <a:solidFill>
                  <a:srgbClr val="FF0000"/>
                </a:solidFill>
                <a:latin typeface="Arial" panose="020B0604020202020204" pitchFamily="34" charset="0"/>
                <a:cs typeface="Arial" panose="020B0604020202020204" pitchFamily="34" charset="0"/>
              </a:rPr>
              <a:t>Resonancia ferromagnética</a:t>
            </a:r>
            <a:endParaRPr lang="es-ES" sz="3200" dirty="0"/>
          </a:p>
        </p:txBody>
      </p:sp>
      <mc:AlternateContent xmlns:mc="http://schemas.openxmlformats.org/markup-compatibility/2006">
        <mc:Choice xmlns:a14="http://schemas.microsoft.com/office/drawing/2010/main" xmlns="" Requires="a14">
          <p:sp>
            <p:nvSpPr>
              <p:cNvPr id="3" name="Marcador de contenido 2">
                <a:extLst>
                  <a:ext uri="{FF2B5EF4-FFF2-40B4-BE49-F238E27FC236}">
                    <a16:creationId xmlns:a16="http://schemas.microsoft.com/office/drawing/2014/main" id="{D7CCA0B1-1484-456A-8B03-8594A975E900}"/>
                  </a:ext>
                </a:extLst>
              </p:cNvPr>
              <p:cNvSpPr>
                <a:spLocks noGrp="1"/>
              </p:cNvSpPr>
              <p:nvPr>
                <p:ph idx="1"/>
              </p:nvPr>
            </p:nvSpPr>
            <p:spPr>
              <a:xfrm>
                <a:off x="304800" y="681038"/>
                <a:ext cx="7384473" cy="5982998"/>
              </a:xfrm>
            </p:spPr>
            <p:txBody>
              <a:bodyPr>
                <a:normAutofit fontScale="62500" lnSpcReduction="20000"/>
              </a:bodyPr>
              <a:lstStyle/>
              <a:p>
                <a:pPr marL="0" indent="0" algn="just">
                  <a:lnSpc>
                    <a:spcPct val="120000"/>
                  </a:lnSpc>
                  <a:buNone/>
                </a:pPr>
                <a:r>
                  <a:rPr lang="es-ES" dirty="0">
                    <a:latin typeface="Arial" panose="020B0604020202020204" pitchFamily="34" charset="0"/>
                    <a:cs typeface="Arial" panose="020B0604020202020204" pitchFamily="34" charset="0"/>
                  </a:rPr>
                  <a:t>Calculemos el valor de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𝜔</m:t>
                        </m:r>
                      </m:e>
                      <m:sub>
                        <m:r>
                          <a:rPr lang="es-ES" i="1">
                            <a:latin typeface="Cambria Math" panose="02040503050406030204" pitchFamily="18" charset="0"/>
                            <a:cs typeface="Arial" panose="020B0604020202020204" pitchFamily="34" charset="0"/>
                          </a:rPr>
                          <m:t>0</m:t>
                        </m:r>
                      </m:sub>
                    </m:sSub>
                    <m:r>
                      <a:rPr lang="es-ES" b="0" i="0" smtClean="0">
                        <a:latin typeface="Cambria Math" panose="02040503050406030204" pitchFamily="18" charset="0"/>
                        <a:cs typeface="Arial" panose="020B0604020202020204" pitchFamily="34" charset="0"/>
                      </a:rPr>
                      <m:t>=</m:t>
                    </m:r>
                    <m:r>
                      <m:rPr>
                        <m:sty m:val="p"/>
                      </m:rPr>
                      <a:rPr lang="el-GR" b="0" i="1" smtClean="0">
                        <a:latin typeface="Cambria Math" panose="02040503050406030204" pitchFamily="18" charset="0"/>
                        <a:ea typeface="Cambria Math" panose="02040503050406030204" pitchFamily="18" charset="0"/>
                        <a:cs typeface="Arial" panose="020B0604020202020204" pitchFamily="34" charset="0"/>
                      </a:rPr>
                      <m:t>γ</m:t>
                    </m:r>
                  </m:oMath>
                </a14:m>
                <a:r>
                  <a:rPr lang="es-ES" dirty="0">
                    <a:latin typeface="Arial" panose="020B0604020202020204" pitchFamily="34" charset="0"/>
                    <a:cs typeface="Arial" panose="020B0604020202020204" pitchFamily="34" charset="0"/>
                  </a:rPr>
                  <a:t>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𝐻</m:t>
                        </m:r>
                      </m:e>
                      <m:sub>
                        <m:r>
                          <a:rPr lang="es-ES" b="0" i="1" smtClean="0">
                            <a:latin typeface="Cambria Math" panose="02040503050406030204" pitchFamily="18" charset="0"/>
                            <a:cs typeface="Arial" panose="020B0604020202020204" pitchFamily="34" charset="0"/>
                          </a:rPr>
                          <m:t>𝑐𝑐</m:t>
                        </m:r>
                      </m:sub>
                    </m:sSub>
                  </m:oMath>
                </a14:m>
                <a:r>
                  <a:rPr lang="es-ES" dirty="0">
                    <a:latin typeface="Arial" panose="020B0604020202020204" pitchFamily="34" charset="0"/>
                    <a:cs typeface="Arial" panose="020B0604020202020204" pitchFamily="34" charset="0"/>
                  </a:rPr>
                  <a:t>, como </a:t>
                </a:r>
                <a14:m>
                  <m:oMath xmlns:m="http://schemas.openxmlformats.org/officeDocument/2006/math">
                    <m:r>
                      <a:rPr lang="es-ES" i="1" smtClean="0">
                        <a:latin typeface="Cambria Math" panose="02040503050406030204" pitchFamily="18" charset="0"/>
                        <a:ea typeface="Cambria Math" panose="02040503050406030204" pitchFamily="18" charset="0"/>
                        <a:cs typeface="Arial" panose="020B0604020202020204" pitchFamily="34" charset="0"/>
                      </a:rPr>
                      <m:t>𝛾</m:t>
                    </m:r>
                    <m:r>
                      <a:rPr lang="es-ES" b="0" i="0" smtClean="0">
                        <a:latin typeface="Cambria Math" panose="02040503050406030204" pitchFamily="18" charset="0"/>
                        <a:ea typeface="Cambria Math" panose="02040503050406030204" pitchFamily="18" charset="0"/>
                        <a:cs typeface="Arial" panose="020B0604020202020204" pitchFamily="34" charset="0"/>
                      </a:rPr>
                      <m:t>=</m:t>
                    </m:r>
                    <m:f>
                      <m:fPr>
                        <m:ctrlPr>
                          <a:rPr lang="es-ES" i="1">
                            <a:latin typeface="Cambria Math" panose="02040503050406030204" pitchFamily="18" charset="0"/>
                            <a:ea typeface="Cambria Math" panose="02040503050406030204" pitchFamily="18" charset="0"/>
                            <a:cs typeface="Arial" panose="020B0604020202020204" pitchFamily="34" charset="0"/>
                          </a:rPr>
                        </m:ctrlPr>
                      </m:fPr>
                      <m:num>
                        <m:r>
                          <a:rPr lang="es-ES" i="1">
                            <a:latin typeface="Cambria Math" panose="02040503050406030204" pitchFamily="18" charset="0"/>
                            <a:ea typeface="Cambria Math" panose="02040503050406030204" pitchFamily="18" charset="0"/>
                            <a:cs typeface="Arial" panose="020B0604020202020204" pitchFamily="34" charset="0"/>
                          </a:rPr>
                          <m:t>𝑔</m:t>
                        </m:r>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𝜇</m:t>
                            </m:r>
                          </m:e>
                          <m:sub>
                            <m:r>
                              <a:rPr lang="es-ES" i="1">
                                <a:latin typeface="Cambria Math" panose="02040503050406030204" pitchFamily="18" charset="0"/>
                                <a:ea typeface="Cambria Math" panose="02040503050406030204" pitchFamily="18" charset="0"/>
                                <a:cs typeface="Arial" panose="020B0604020202020204" pitchFamily="34" charset="0"/>
                              </a:rPr>
                              <m:t>𝐵</m:t>
                            </m:r>
                          </m:sub>
                        </m:sSub>
                      </m:num>
                      <m:den>
                        <m:r>
                          <a:rPr lang="es-ES" i="1">
                            <a:latin typeface="Cambria Math" panose="02040503050406030204" pitchFamily="18" charset="0"/>
                            <a:ea typeface="Cambria Math" panose="02040503050406030204" pitchFamily="18" charset="0"/>
                            <a:cs typeface="Arial" panose="020B0604020202020204" pitchFamily="34" charset="0"/>
                          </a:rPr>
                          <m:t>ℏ</m:t>
                        </m:r>
                      </m:den>
                    </m:f>
                  </m:oMath>
                </a14:m>
                <a:r>
                  <a:rPr lang="es-ES" dirty="0">
                    <a:latin typeface="Arial" panose="020B0604020202020204" pitchFamily="34" charset="0"/>
                    <a:cs typeface="Arial" panose="020B0604020202020204" pitchFamily="34" charset="0"/>
                  </a:rPr>
                  <a:t> para </a:t>
                </a:r>
                <a14:m>
                  <m:oMath xmlns:m="http://schemas.openxmlformats.org/officeDocument/2006/math">
                    <m:r>
                      <a:rPr lang="es-ES" b="0" i="1" smtClean="0">
                        <a:latin typeface="Cambria Math" panose="02040503050406030204" pitchFamily="18" charset="0"/>
                        <a:ea typeface="Cambria Math" panose="02040503050406030204" pitchFamily="18" charset="0"/>
                        <a:cs typeface="Arial" panose="020B0604020202020204" pitchFamily="34" charset="0"/>
                      </a:rPr>
                      <m:t>𝑔</m:t>
                    </m:r>
                    <m:r>
                      <a:rPr lang="es-ES" b="0" i="1" smtClean="0">
                        <a:latin typeface="Cambria Math" panose="02040503050406030204" pitchFamily="18" charset="0"/>
                        <a:ea typeface="Cambria Math" panose="02040503050406030204" pitchFamily="18" charset="0"/>
                        <a:cs typeface="Arial" panose="020B0604020202020204" pitchFamily="34" charset="0"/>
                      </a:rPr>
                      <m:t>=2</m:t>
                    </m:r>
                  </m:oMath>
                </a14:m>
                <a:r>
                  <a:rPr lang="es-ES" dirty="0">
                    <a:latin typeface="Arial" panose="020B0604020202020204" pitchFamily="34" charset="0"/>
                    <a:cs typeface="Arial" panose="020B0604020202020204" pitchFamily="34" charset="0"/>
                  </a:rPr>
                  <a:t> es </a:t>
                </a:r>
                <a14:m>
                  <m:oMath xmlns:m="http://schemas.openxmlformats.org/officeDocument/2006/math">
                    <m:r>
                      <a:rPr lang="es-ES" b="0" i="1" smtClean="0">
                        <a:latin typeface="Cambria Math" panose="02040503050406030204" pitchFamily="18" charset="0"/>
                        <a:ea typeface="Cambria Math" panose="02040503050406030204" pitchFamily="18" charset="0"/>
                        <a:cs typeface="Arial" panose="020B0604020202020204" pitchFamily="34" charset="0"/>
                      </a:rPr>
                      <m:t>2</m:t>
                    </m:r>
                    <m:r>
                      <a:rPr lang="es-ES" b="0" i="1" smtClean="0">
                        <a:latin typeface="Cambria Math" panose="02040503050406030204" pitchFamily="18" charset="0"/>
                        <a:ea typeface="Cambria Math" panose="02040503050406030204" pitchFamily="18" charset="0"/>
                        <a:cs typeface="Arial" panose="020B0604020202020204" pitchFamily="34" charset="0"/>
                      </a:rPr>
                      <m:t>𝜋</m:t>
                    </m:r>
                    <m:r>
                      <a:rPr lang="es-ES" b="0" i="1" smtClean="0">
                        <a:latin typeface="Cambria Math" panose="02040503050406030204" pitchFamily="18" charset="0"/>
                        <a:ea typeface="Cambria Math" panose="02040503050406030204" pitchFamily="18" charset="0"/>
                        <a:cs typeface="Arial" panose="020B0604020202020204" pitchFamily="34" charset="0"/>
                      </a:rPr>
                      <m:t>.2.8</m:t>
                    </m:r>
                    <m:f>
                      <m:fPr>
                        <m:ctrlPr>
                          <a:rPr lang="es-ES" b="0" i="1" smtClean="0">
                            <a:latin typeface="Cambria Math" panose="02040503050406030204" pitchFamily="18" charset="0"/>
                            <a:ea typeface="Cambria Math" panose="02040503050406030204" pitchFamily="18" charset="0"/>
                            <a:cs typeface="Arial" panose="020B0604020202020204" pitchFamily="34" charset="0"/>
                          </a:rPr>
                        </m:ctrlPr>
                      </m:fPr>
                      <m:num>
                        <m:r>
                          <a:rPr lang="es-ES" i="1">
                            <a:latin typeface="Cambria Math" panose="02040503050406030204" pitchFamily="18" charset="0"/>
                            <a:ea typeface="Cambria Math" panose="02040503050406030204" pitchFamily="18" charset="0"/>
                            <a:cs typeface="Arial" panose="020B0604020202020204" pitchFamily="34" charset="0"/>
                          </a:rPr>
                          <m:t>𝐺𝐻𝑧</m:t>
                        </m:r>
                      </m:num>
                      <m:den>
                        <m:r>
                          <a:rPr lang="es-ES" b="0" i="1" smtClean="0">
                            <a:latin typeface="Cambria Math" panose="02040503050406030204" pitchFamily="18" charset="0"/>
                            <a:ea typeface="Cambria Math" panose="02040503050406030204" pitchFamily="18" charset="0"/>
                            <a:cs typeface="Arial" panose="020B0604020202020204" pitchFamily="34" charset="0"/>
                          </a:rPr>
                          <m:t>𝑘𝑂𝑒</m:t>
                        </m:r>
                      </m:den>
                    </m:f>
                  </m:oMath>
                </a14:m>
                <a:r>
                  <a:rPr lang="es-ES" dirty="0">
                    <a:latin typeface="Arial" panose="020B0604020202020204" pitchFamily="34" charset="0"/>
                    <a:cs typeface="Arial" panose="020B0604020202020204" pitchFamily="34" charset="0"/>
                  </a:rPr>
                  <a:t>, luego para un campo de algunos </a:t>
                </a:r>
                <a14:m>
                  <m:oMath xmlns:m="http://schemas.openxmlformats.org/officeDocument/2006/math">
                    <m:r>
                      <a:rPr lang="es-ES" i="1">
                        <a:latin typeface="Cambria Math" panose="02040503050406030204" pitchFamily="18" charset="0"/>
                        <a:ea typeface="Cambria Math" panose="02040503050406030204" pitchFamily="18" charset="0"/>
                        <a:cs typeface="Arial" panose="020B0604020202020204" pitchFamily="34" charset="0"/>
                      </a:rPr>
                      <m:t>𝑘𝑂</m:t>
                    </m:r>
                    <m:r>
                      <a:rPr lang="es-ES" b="0" i="1" smtClean="0">
                        <a:latin typeface="Cambria Math" panose="02040503050406030204" pitchFamily="18" charset="0"/>
                        <a:ea typeface="Cambria Math" panose="02040503050406030204" pitchFamily="18" charset="0"/>
                        <a:cs typeface="Arial" panose="020B0604020202020204" pitchFamily="34" charset="0"/>
                      </a:rPr>
                      <m:t>𝑒</m:t>
                    </m:r>
                  </m:oMath>
                </a14:m>
                <a:r>
                  <a:rPr lang="es-ES" dirty="0">
                    <a:latin typeface="Arial" panose="020B0604020202020204" pitchFamily="34" charset="0"/>
                    <a:cs typeface="Arial" panose="020B0604020202020204" pitchFamily="34" charset="0"/>
                  </a:rPr>
                  <a:t>, la frecuencia estaría en la zona de las microondas. El problema de determinar la frecuencia de resonancia </a:t>
                </a:r>
                <a14:m>
                  <m:oMath xmlns:m="http://schemas.openxmlformats.org/officeDocument/2006/math">
                    <m:sSub>
                      <m:sSubPr>
                        <m:ctrlPr>
                          <a:rPr lang="es-ES" i="1" smtClean="0">
                            <a:latin typeface="Cambria Math" panose="02040503050406030204" pitchFamily="18" charset="0"/>
                            <a:ea typeface="Cambria Math" panose="02040503050406030204" pitchFamily="18" charset="0"/>
                            <a:cs typeface="Arial" panose="020B0604020202020204" pitchFamily="34" charset="0"/>
                          </a:rPr>
                        </m:ctrlPr>
                      </m:sSubPr>
                      <m:e>
                        <m:r>
                          <a:rPr lang="es-ES" i="1" smtClean="0">
                            <a:latin typeface="Cambria Math" panose="02040503050406030204" pitchFamily="18" charset="0"/>
                            <a:ea typeface="Cambria Math" panose="02040503050406030204" pitchFamily="18" charset="0"/>
                            <a:cs typeface="Arial" panose="020B0604020202020204" pitchFamily="34" charset="0"/>
                          </a:rPr>
                          <m:t>𝜔</m:t>
                        </m:r>
                      </m:e>
                      <m:sub>
                        <m:r>
                          <a:rPr lang="es-ES" b="0" i="1" smtClean="0">
                            <a:latin typeface="Cambria Math" panose="02040503050406030204" pitchFamily="18" charset="0"/>
                            <a:ea typeface="Cambria Math" panose="02040503050406030204" pitchFamily="18" charset="0"/>
                            <a:cs typeface="Arial" panose="020B0604020202020204" pitchFamily="34" charset="0"/>
                          </a:rPr>
                          <m:t>0</m:t>
                        </m:r>
                      </m:sub>
                    </m:sSub>
                  </m:oMath>
                </a14:m>
                <a:r>
                  <a:rPr lang="es-ES" dirty="0">
                    <a:latin typeface="Arial" panose="020B0604020202020204" pitchFamily="34" charset="0"/>
                    <a:cs typeface="Arial" panose="020B0604020202020204" pitchFamily="34" charset="0"/>
                  </a:rPr>
                  <a:t> es un poco mas complicado de lo aquí expuesto, pues, existe según la forma de la muestra un campo de desmagnetización que se opone  al campo aplicado, también la anisotropía lo modifican. Luego la frecuencia depende de varios factores, en general los mecanismos mencionados son de perdidas o relajación y son descritos fenomenológicamente. Por tanto la expresión de la ecuación de movimiento de la magnetización se debe modificar agregando un segundo termino, sin entrar en detalles. </a:t>
                </a:r>
              </a:p>
              <a:p>
                <a:pPr marL="0" indent="0" algn="just">
                  <a:lnSpc>
                    <a:spcPct val="120000"/>
                  </a:lnSpc>
                  <a:buNone/>
                </a:pPr>
                <a14:m>
                  <m:oMathPara xmlns:m="http://schemas.openxmlformats.org/officeDocument/2006/math">
                    <m:oMathParaPr>
                      <m:jc m:val="centerGroup"/>
                    </m:oMathParaPr>
                    <m:oMath xmlns:m="http://schemas.openxmlformats.org/officeDocument/2006/math">
                      <m:f>
                        <m:fPr>
                          <m:ctrlPr>
                            <a:rPr lang="es-ES" i="1">
                              <a:latin typeface="Cambria Math" panose="02040503050406030204" pitchFamily="18" charset="0"/>
                              <a:cs typeface="Arial" panose="020B0604020202020204" pitchFamily="34" charset="0"/>
                            </a:rPr>
                          </m:ctrlPr>
                        </m:fPr>
                        <m:num>
                          <m:r>
                            <a:rPr lang="es-ES" i="1">
                              <a:latin typeface="Cambria Math" panose="02040503050406030204" pitchFamily="18" charset="0"/>
                              <a:cs typeface="Arial" panose="020B0604020202020204" pitchFamily="34" charset="0"/>
                            </a:rPr>
                            <m:t>𝑑</m:t>
                          </m:r>
                          <m:acc>
                            <m:accPr>
                              <m:chr m:val="⃗"/>
                              <m:ctrlPr>
                                <a:rPr lang="es-ES" i="1">
                                  <a:latin typeface="Cambria Math" panose="02040503050406030204" pitchFamily="18" charset="0"/>
                                  <a:cs typeface="Arial" panose="020B0604020202020204" pitchFamily="34" charset="0"/>
                                </a:rPr>
                              </m:ctrlPr>
                            </m:accPr>
                            <m:e>
                              <m:r>
                                <a:rPr lang="es-ES" i="1">
                                  <a:latin typeface="Cambria Math" panose="02040503050406030204" pitchFamily="18" charset="0"/>
                                  <a:cs typeface="Arial" panose="020B0604020202020204" pitchFamily="34" charset="0"/>
                                </a:rPr>
                                <m:t>𝑀</m:t>
                              </m:r>
                            </m:e>
                          </m:acc>
                        </m:num>
                        <m:den>
                          <m:r>
                            <a:rPr lang="es-ES" i="1">
                              <a:latin typeface="Cambria Math" panose="02040503050406030204" pitchFamily="18" charset="0"/>
                              <a:cs typeface="Arial" panose="020B0604020202020204" pitchFamily="34" charset="0"/>
                            </a:rPr>
                            <m:t>𝑑𝑡</m:t>
                          </m:r>
                        </m:den>
                      </m:f>
                      <m:r>
                        <a:rPr lang="es-ES" i="1">
                          <a:latin typeface="Cambria Math" panose="02040503050406030204" pitchFamily="18" charset="0"/>
                          <a:cs typeface="Arial" panose="020B0604020202020204" pitchFamily="34" charset="0"/>
                        </a:rPr>
                        <m:t>=−</m:t>
                      </m:r>
                      <m:r>
                        <a:rPr lang="es-ES" i="1">
                          <a:latin typeface="Cambria Math" panose="02040503050406030204" pitchFamily="18" charset="0"/>
                          <a:ea typeface="Cambria Math" panose="02040503050406030204" pitchFamily="18" charset="0"/>
                          <a:cs typeface="Arial" panose="020B0604020202020204" pitchFamily="34" charset="0"/>
                        </a:rPr>
                        <m:t>𝛾</m:t>
                      </m:r>
                      <m:acc>
                        <m:accPr>
                          <m:chr m:val="⃗"/>
                          <m:ctrlPr>
                            <a:rPr lang="es-ES" i="1">
                              <a:latin typeface="Cambria Math" panose="02040503050406030204" pitchFamily="18" charset="0"/>
                              <a:ea typeface="Cambria Math" panose="02040503050406030204" pitchFamily="18" charset="0"/>
                              <a:cs typeface="Arial" panose="020B0604020202020204" pitchFamily="34" charset="0"/>
                            </a:rPr>
                          </m:ctrlPr>
                        </m:accPr>
                        <m:e>
                          <m:r>
                            <a:rPr lang="es-ES" i="1">
                              <a:latin typeface="Cambria Math" panose="02040503050406030204" pitchFamily="18" charset="0"/>
                              <a:ea typeface="Cambria Math" panose="02040503050406030204" pitchFamily="18" charset="0"/>
                              <a:cs typeface="Arial" panose="020B0604020202020204" pitchFamily="34" charset="0"/>
                            </a:rPr>
                            <m:t>𝑀</m:t>
                          </m:r>
                        </m:e>
                      </m:acc>
                      <m:r>
                        <a:rPr lang="es-ES" i="1">
                          <a:latin typeface="Cambria Math" panose="02040503050406030204" pitchFamily="18" charset="0"/>
                          <a:ea typeface="Cambria Math" panose="02040503050406030204" pitchFamily="18" charset="0"/>
                          <a:cs typeface="Arial" panose="020B0604020202020204" pitchFamily="34" charset="0"/>
                        </a:rPr>
                        <m:t>×</m:t>
                      </m:r>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acc>
                            <m:accPr>
                              <m:chr m:val="⃗"/>
                              <m:ctrlPr>
                                <a:rPr lang="es-ES" i="1">
                                  <a:latin typeface="Cambria Math" panose="02040503050406030204" pitchFamily="18" charset="0"/>
                                  <a:ea typeface="Cambria Math" panose="02040503050406030204" pitchFamily="18" charset="0"/>
                                  <a:cs typeface="Arial" panose="020B0604020202020204" pitchFamily="34" charset="0"/>
                                </a:rPr>
                              </m:ctrlPr>
                            </m:accPr>
                            <m:e>
                              <m:r>
                                <a:rPr lang="es-ES" i="1">
                                  <a:latin typeface="Cambria Math" panose="02040503050406030204" pitchFamily="18" charset="0"/>
                                  <a:ea typeface="Cambria Math" panose="02040503050406030204" pitchFamily="18" charset="0"/>
                                  <a:cs typeface="Arial" panose="020B0604020202020204" pitchFamily="34" charset="0"/>
                                </a:rPr>
                                <m:t>𝐻</m:t>
                              </m:r>
                            </m:e>
                          </m:acc>
                        </m:e>
                        <m:sub>
                          <m:r>
                            <a:rPr lang="es-ES" i="1">
                              <a:latin typeface="Cambria Math" panose="02040503050406030204" pitchFamily="18" charset="0"/>
                              <a:ea typeface="Cambria Math" panose="02040503050406030204" pitchFamily="18" charset="0"/>
                              <a:cs typeface="Arial" panose="020B0604020202020204" pitchFamily="34" charset="0"/>
                            </a:rPr>
                            <m:t>𝑐𝑐</m:t>
                          </m:r>
                        </m:sub>
                      </m:sSub>
                      <m:r>
                        <a:rPr lang="es-ES" b="0" i="1" smtClean="0">
                          <a:latin typeface="Cambria Math" panose="02040503050406030204" pitchFamily="18" charset="0"/>
                          <a:ea typeface="Cambria Math" panose="02040503050406030204" pitchFamily="18" charset="0"/>
                          <a:cs typeface="Arial" panose="020B0604020202020204" pitchFamily="34" charset="0"/>
                        </a:rPr>
                        <m:t>+</m:t>
                      </m:r>
                      <m:r>
                        <a:rPr lang="es-ES" b="0" i="1" smtClean="0">
                          <a:latin typeface="Cambria Math" panose="02040503050406030204" pitchFamily="18" charset="0"/>
                          <a:ea typeface="Cambria Math" panose="02040503050406030204" pitchFamily="18" charset="0"/>
                          <a:cs typeface="Arial" panose="020B0604020202020204" pitchFamily="34" charset="0"/>
                        </a:rPr>
                        <m:t>𝑡𝑒𝑟𝑚𝑖𝑛𝑜𝑠</m:t>
                      </m:r>
                      <m:r>
                        <a:rPr lang="es-ES" b="0" i="1" smtClean="0">
                          <a:latin typeface="Cambria Math" panose="02040503050406030204" pitchFamily="18" charset="0"/>
                          <a:ea typeface="Cambria Math" panose="02040503050406030204" pitchFamily="18" charset="0"/>
                          <a:cs typeface="Arial" panose="020B0604020202020204" pitchFamily="34" charset="0"/>
                        </a:rPr>
                        <m:t> </m:t>
                      </m:r>
                      <m:r>
                        <a:rPr lang="es-ES" b="0" i="1" smtClean="0">
                          <a:latin typeface="Cambria Math" panose="02040503050406030204" pitchFamily="18" charset="0"/>
                          <a:ea typeface="Cambria Math" panose="02040503050406030204" pitchFamily="18" charset="0"/>
                          <a:cs typeface="Arial" panose="020B0604020202020204" pitchFamily="34" charset="0"/>
                        </a:rPr>
                        <m:t>𝑑𝑒</m:t>
                      </m:r>
                      <m:r>
                        <a:rPr lang="es-ES" b="0" i="1" smtClean="0">
                          <a:latin typeface="Cambria Math" panose="02040503050406030204" pitchFamily="18" charset="0"/>
                          <a:ea typeface="Cambria Math" panose="02040503050406030204" pitchFamily="18" charset="0"/>
                          <a:cs typeface="Arial" panose="020B0604020202020204" pitchFamily="34" charset="0"/>
                        </a:rPr>
                        <m:t> </m:t>
                      </m:r>
                      <m:r>
                        <a:rPr lang="es-ES" b="0" i="1" smtClean="0">
                          <a:latin typeface="Cambria Math" panose="02040503050406030204" pitchFamily="18" charset="0"/>
                          <a:ea typeface="Cambria Math" panose="02040503050406030204" pitchFamily="18" charset="0"/>
                          <a:cs typeface="Arial" panose="020B0604020202020204" pitchFamily="34" charset="0"/>
                        </a:rPr>
                        <m:t>𝑟𝑒𝑙𝑎𝑗𝑎𝑐𝑖</m:t>
                      </m:r>
                      <m:r>
                        <a:rPr lang="es-ES" b="0" i="1" smtClean="0">
                          <a:latin typeface="Cambria Math" panose="02040503050406030204" pitchFamily="18" charset="0"/>
                          <a:ea typeface="Cambria Math" panose="02040503050406030204" pitchFamily="18" charset="0"/>
                          <a:cs typeface="Arial" panose="020B0604020202020204" pitchFamily="34" charset="0"/>
                        </a:rPr>
                        <m:t>ó</m:t>
                      </m:r>
                      <m:r>
                        <a:rPr lang="es-ES" b="0" i="1" smtClean="0">
                          <a:latin typeface="Cambria Math" panose="02040503050406030204" pitchFamily="18" charset="0"/>
                          <a:ea typeface="Cambria Math" panose="02040503050406030204" pitchFamily="18" charset="0"/>
                          <a:cs typeface="Arial" panose="020B0604020202020204" pitchFamily="34" charset="0"/>
                        </a:rPr>
                        <m:t>𝑛</m:t>
                      </m:r>
                    </m:oMath>
                  </m:oMathPara>
                </a14:m>
                <a:endParaRPr lang="es-ES" dirty="0">
                  <a:latin typeface="Arial" panose="020B0604020202020204" pitchFamily="34" charset="0"/>
                  <a:cs typeface="Arial" panose="020B0604020202020204" pitchFamily="34" charset="0"/>
                </a:endParaRPr>
              </a:p>
              <a:p>
                <a:pPr marL="0" indent="0" algn="just">
                  <a:lnSpc>
                    <a:spcPct val="120000"/>
                  </a:lnSpc>
                  <a:buNone/>
                </a:pPr>
                <a:r>
                  <a:rPr lang="es-ES" dirty="0">
                    <a:latin typeface="Arial" panose="020B0604020202020204" pitchFamily="34" charset="0"/>
                    <a:cs typeface="Arial" panose="020B0604020202020204" pitchFamily="34" charset="0"/>
                  </a:rPr>
                  <a:t>Esta expresión es conocida con el nombre de Landau-</a:t>
                </a:r>
                <a:r>
                  <a:rPr lang="es-ES" dirty="0" err="1">
                    <a:latin typeface="Arial" panose="020B0604020202020204" pitchFamily="34" charset="0"/>
                    <a:cs typeface="Arial" panose="020B0604020202020204" pitchFamily="34" charset="0"/>
                  </a:rPr>
                  <a:t>Lifshtz</a:t>
                </a:r>
                <a:r>
                  <a:rPr lang="es-ES" dirty="0">
                    <a:latin typeface="Arial" panose="020B0604020202020204" pitchFamily="34" charset="0"/>
                    <a:cs typeface="Arial" panose="020B0604020202020204" pitchFamily="34" charset="0"/>
                  </a:rPr>
                  <a:t>-Gilbert. La potencia de la señal de microonda absorbida por la muestra </a:t>
                </a:r>
                <a14:m>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𝑃</m:t>
                        </m:r>
                      </m:e>
                      <m:sub>
                        <m:r>
                          <a:rPr lang="es-ES" b="0" i="1" smtClean="0">
                            <a:latin typeface="Cambria Math" panose="02040503050406030204" pitchFamily="18" charset="0"/>
                          </a:rPr>
                          <m:t>𝑎𝑏𝑠</m:t>
                        </m:r>
                      </m:sub>
                    </m:sSub>
                  </m:oMath>
                </a14:m>
                <a:r>
                  <a:rPr lang="es-ES" dirty="0">
                    <a:latin typeface="Arial" panose="020B0604020202020204" pitchFamily="34" charset="0"/>
                    <a:cs typeface="Arial" panose="020B0604020202020204" pitchFamily="34" charset="0"/>
                  </a:rPr>
                  <a:t> se mide en función del campo de continua </a:t>
                </a:r>
                <a14:m>
                  <m:oMath xmlns:m="http://schemas.openxmlformats.org/officeDocument/2006/math">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acc>
                          <m:accPr>
                            <m:chr m:val="⃗"/>
                            <m:ctrlPr>
                              <a:rPr lang="es-ES" i="1">
                                <a:latin typeface="Cambria Math" panose="02040503050406030204" pitchFamily="18" charset="0"/>
                                <a:ea typeface="Cambria Math" panose="02040503050406030204" pitchFamily="18" charset="0"/>
                                <a:cs typeface="Arial" panose="020B0604020202020204" pitchFamily="34" charset="0"/>
                              </a:rPr>
                            </m:ctrlPr>
                          </m:accPr>
                          <m:e>
                            <m:r>
                              <a:rPr lang="es-ES" i="1">
                                <a:latin typeface="Cambria Math" panose="02040503050406030204" pitchFamily="18" charset="0"/>
                                <a:ea typeface="Cambria Math" panose="02040503050406030204" pitchFamily="18" charset="0"/>
                                <a:cs typeface="Arial" panose="020B0604020202020204" pitchFamily="34" charset="0"/>
                              </a:rPr>
                              <m:t>𝐻</m:t>
                            </m:r>
                          </m:e>
                        </m:acc>
                      </m:e>
                      <m:sub>
                        <m:r>
                          <a:rPr lang="es-ES" i="1">
                            <a:latin typeface="Cambria Math" panose="02040503050406030204" pitchFamily="18" charset="0"/>
                            <a:ea typeface="Cambria Math" panose="02040503050406030204" pitchFamily="18" charset="0"/>
                            <a:cs typeface="Arial" panose="020B0604020202020204" pitchFamily="34" charset="0"/>
                          </a:rPr>
                          <m:t>𝑐𝑐</m:t>
                        </m:r>
                      </m:sub>
                    </m:sSub>
                  </m:oMath>
                </a14:m>
                <a:r>
                  <a:rPr lang="es-ES" dirty="0">
                    <a:latin typeface="Arial" panose="020B0604020202020204" pitchFamily="34" charset="0"/>
                    <a:cs typeface="Arial" panose="020B0604020202020204" pitchFamily="34" charset="0"/>
                  </a:rPr>
                  <a:t> presentando un máximo en resonancia, como se observa en el esquema.</a:t>
                </a:r>
              </a:p>
              <a:p>
                <a:pPr marL="0" indent="0">
                  <a:buNone/>
                </a:pPr>
                <a:endParaRPr lang="es-ES" dirty="0"/>
              </a:p>
            </p:txBody>
          </p:sp>
        </mc:Choice>
        <mc:Fallback>
          <p:sp>
            <p:nvSpPr>
              <p:cNvPr id="3" name="Marcador de contenido 2">
                <a:extLst>
                  <a:ext uri="{FF2B5EF4-FFF2-40B4-BE49-F238E27FC236}">
                    <a16:creationId xmlns:a16="http://schemas.microsoft.com/office/drawing/2014/main" xmlns="" xmlns:a14="http://schemas.microsoft.com/office/drawing/2010/main" id="{D7CCA0B1-1484-456A-8B03-8594A975E900}"/>
                  </a:ext>
                </a:extLst>
              </p:cNvPr>
              <p:cNvSpPr>
                <a:spLocks noGrp="1" noRot="1" noChangeAspect="1" noMove="1" noResize="1" noEditPoints="1" noAdjustHandles="1" noChangeArrowheads="1" noChangeShapeType="1" noTextEdit="1"/>
              </p:cNvSpPr>
              <p:nvPr>
                <p:ph idx="1"/>
              </p:nvPr>
            </p:nvSpPr>
            <p:spPr>
              <a:xfrm>
                <a:off x="304800" y="681038"/>
                <a:ext cx="7384473" cy="5982998"/>
              </a:xfrm>
              <a:blipFill>
                <a:blip r:embed="rId2" cstate="print"/>
                <a:stretch>
                  <a:fillRect l="-661" t="-102" r="-661"/>
                </a:stretch>
              </a:blipFill>
            </p:spPr>
            <p:txBody>
              <a:bodyPr/>
              <a:lstStyle/>
              <a:p>
                <a:r>
                  <a:rPr lang="es-ES">
                    <a:noFill/>
                  </a:rPr>
                  <a:t> </a:t>
                </a:r>
              </a:p>
            </p:txBody>
          </p:sp>
        </mc:Fallback>
      </mc:AlternateContent>
      <p:pic>
        <p:nvPicPr>
          <p:cNvPr id="5" name="Imagen 4">
            <a:extLst>
              <a:ext uri="{FF2B5EF4-FFF2-40B4-BE49-F238E27FC236}">
                <a16:creationId xmlns:a16="http://schemas.microsoft.com/office/drawing/2014/main" xmlns="" id="{09164950-265F-4E85-9B3A-9A32C22BC09D}"/>
              </a:ext>
            </a:extLst>
          </p:cNvPr>
          <p:cNvPicPr>
            <a:picLocks noChangeAspect="1"/>
          </p:cNvPicPr>
          <p:nvPr/>
        </p:nvPicPr>
        <p:blipFill>
          <a:blip r:embed="rId3" cstate="print"/>
          <a:stretch>
            <a:fillRect/>
          </a:stretch>
        </p:blipFill>
        <p:spPr>
          <a:xfrm>
            <a:off x="9031430" y="3429000"/>
            <a:ext cx="2095500" cy="3352800"/>
          </a:xfrm>
          <a:prstGeom prst="rect">
            <a:avLst/>
          </a:prstGeom>
        </p:spPr>
      </p:pic>
      <p:pic>
        <p:nvPicPr>
          <p:cNvPr id="6" name="Imagen 5">
            <a:extLst>
              <a:ext uri="{FF2B5EF4-FFF2-40B4-BE49-F238E27FC236}">
                <a16:creationId xmlns:a16="http://schemas.microsoft.com/office/drawing/2014/main" xmlns="" id="{991CD08C-99B1-419C-9612-D0E52C4D675D}"/>
              </a:ext>
            </a:extLst>
          </p:cNvPr>
          <p:cNvPicPr>
            <a:picLocks noChangeAspect="1"/>
          </p:cNvPicPr>
          <p:nvPr/>
        </p:nvPicPr>
        <p:blipFill rotWithShape="1">
          <a:blip r:embed="rId4" cstate="print"/>
          <a:srcRect l="40113" t="15721" r="36932" b="32803"/>
          <a:stretch/>
        </p:blipFill>
        <p:spPr>
          <a:xfrm>
            <a:off x="8679871" y="76200"/>
            <a:ext cx="2798618" cy="3172691"/>
          </a:xfrm>
          <a:prstGeom prst="rect">
            <a:avLst/>
          </a:prstGeom>
        </p:spPr>
      </p:pic>
    </p:spTree>
    <p:extLst>
      <p:ext uri="{BB962C8B-B14F-4D97-AF65-F5344CB8AC3E}">
        <p14:creationId xmlns:p14="http://schemas.microsoft.com/office/powerpoint/2010/main" xmlns="" val="9594620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B96FABC-9BD1-4C85-BF6F-BB2B231DA3B4}"/>
              </a:ext>
            </a:extLst>
          </p:cNvPr>
          <p:cNvSpPr>
            <a:spLocks noGrp="1"/>
          </p:cNvSpPr>
          <p:nvPr>
            <p:ph type="title"/>
          </p:nvPr>
        </p:nvSpPr>
        <p:spPr>
          <a:xfrm>
            <a:off x="838200" y="101889"/>
            <a:ext cx="10515600" cy="396876"/>
          </a:xfrm>
        </p:spPr>
        <p:txBody>
          <a:bodyPr>
            <a:normAutofit fontScale="90000"/>
          </a:bodyPr>
          <a:lstStyle/>
          <a:p>
            <a:r>
              <a:rPr lang="es-ES" sz="2800" b="1" dirty="0">
                <a:solidFill>
                  <a:srgbClr val="FF0000"/>
                </a:solidFill>
                <a:latin typeface="Arial" panose="020B0604020202020204" pitchFamily="34" charset="0"/>
                <a:cs typeface="Arial" panose="020B0604020202020204" pitchFamily="34" charset="0"/>
              </a:rPr>
              <a:t>corriente de espín</a:t>
            </a:r>
            <a:endParaRPr lang="es-ES" sz="2800" b="1" dirty="0">
              <a:solidFill>
                <a:srgbClr val="FF0000"/>
              </a:solidFill>
            </a:endParaRPr>
          </a:p>
        </p:txBody>
      </p:sp>
      <p:sp>
        <p:nvSpPr>
          <p:cNvPr id="3" name="Marcador de contenido 2">
            <a:extLst>
              <a:ext uri="{FF2B5EF4-FFF2-40B4-BE49-F238E27FC236}">
                <a16:creationId xmlns:a16="http://schemas.microsoft.com/office/drawing/2014/main" xmlns="" id="{983141A5-1802-4D08-BFBC-597A8AB1981D}"/>
              </a:ext>
            </a:extLst>
          </p:cNvPr>
          <p:cNvSpPr>
            <a:spLocks noGrp="1"/>
          </p:cNvSpPr>
          <p:nvPr>
            <p:ph idx="1"/>
          </p:nvPr>
        </p:nvSpPr>
        <p:spPr>
          <a:xfrm>
            <a:off x="110836" y="498766"/>
            <a:ext cx="5278582" cy="6257346"/>
          </a:xfrm>
        </p:spPr>
        <p:txBody>
          <a:bodyPr>
            <a:normAutofit fontScale="62500" lnSpcReduction="20000"/>
          </a:bodyPr>
          <a:lstStyle/>
          <a:p>
            <a:pPr marL="0" indent="0" algn="just">
              <a:lnSpc>
                <a:spcPct val="110000"/>
              </a:lnSpc>
              <a:buNone/>
            </a:pPr>
            <a:r>
              <a:rPr lang="es-ES" dirty="0">
                <a:latin typeface="Arial" panose="020B0604020202020204" pitchFamily="34" charset="0"/>
                <a:cs typeface="Arial" panose="020B0604020202020204" pitchFamily="34" charset="0"/>
              </a:rPr>
              <a:t>Los electrones se caracterizan por sus propiedades  intrínsecas</a:t>
            </a:r>
            <a:r>
              <a:rPr lang="es-ES" b="1" dirty="0">
                <a:latin typeface="Arial" panose="020B0604020202020204" pitchFamily="34" charset="0"/>
                <a:cs typeface="Arial" panose="020B0604020202020204" pitchFamily="34" charset="0"/>
              </a:rPr>
              <a:t>: masa, carga eléctrica y espín</a:t>
            </a:r>
            <a:r>
              <a:rPr lang="es-ES" dirty="0">
                <a:latin typeface="Arial" panose="020B0604020202020204" pitchFamily="34" charset="0"/>
                <a:cs typeface="Arial" panose="020B0604020202020204" pitchFamily="34" charset="0"/>
              </a:rPr>
              <a:t>, (nunca dejan de tenerla). La carga eléctrica es la que se ha dado origen a la electricidad y electrónica convencional. Hasta hace pocos años no se tenia en cuenta el espín en una corriente eléctrica. Tampoco era necesario preguntarse por el espín cuando los conductores eran el cobre o la plata. Si el conductor es un material ferromagnético hay una interacción entre el espín y el campo magnético del conductor dando origen a la corriente de espín. Esta nueva área de la Física es llamada </a:t>
            </a:r>
            <a:r>
              <a:rPr lang="es-ES" b="1" dirty="0">
                <a:latin typeface="Arial" panose="020B0604020202020204" pitchFamily="34" charset="0"/>
                <a:cs typeface="Arial" panose="020B0604020202020204" pitchFamily="34" charset="0"/>
              </a:rPr>
              <a:t>espintrónica</a:t>
            </a:r>
            <a:r>
              <a:rPr lang="es-ES" dirty="0">
                <a:latin typeface="Arial" panose="020B0604020202020204" pitchFamily="34" charset="0"/>
                <a:cs typeface="Arial" panose="020B0604020202020204" pitchFamily="34" charset="0"/>
              </a:rPr>
              <a:t> o </a:t>
            </a:r>
            <a:r>
              <a:rPr lang="es-ES" b="1" dirty="0">
                <a:latin typeface="Arial" panose="020B0604020202020204" pitchFamily="34" charset="0"/>
                <a:cs typeface="Arial" panose="020B0604020202020204" pitchFamily="34" charset="0"/>
              </a:rPr>
              <a:t>magnetolectrónica</a:t>
            </a:r>
            <a:r>
              <a:rPr lang="es-ES" dirty="0">
                <a:latin typeface="Arial" panose="020B0604020202020204" pitchFamily="34" charset="0"/>
                <a:cs typeface="Arial" panose="020B0604020202020204" pitchFamily="34" charset="0"/>
              </a:rPr>
              <a:t>. </a:t>
            </a:r>
          </a:p>
          <a:p>
            <a:pPr marL="0" indent="0" algn="just">
              <a:lnSpc>
                <a:spcPct val="110000"/>
              </a:lnSpc>
              <a:buNone/>
            </a:pPr>
            <a:r>
              <a:rPr lang="es-ES" dirty="0">
                <a:latin typeface="Arial" panose="020B0604020202020204" pitchFamily="34" charset="0"/>
                <a:cs typeface="Arial" panose="020B0604020202020204" pitchFamily="34" charset="0"/>
              </a:rPr>
              <a:t>La corriente de espín tiene encuentra la orientación del espín pero también puede estar asociada con la corriente de carga, se puede tener un flujo de corriente de carga con espines polarizados, como se vera en posteriores desarrollo. La corriente de espín se puede pensar como la diferencia entre el flujo de los espines hacia arriba y los espines hacia abajo. Como se observa en el esquema.</a:t>
            </a:r>
          </a:p>
          <a:p>
            <a:pPr marL="0" indent="0" algn="just">
              <a:lnSpc>
                <a:spcPct val="110000"/>
              </a:lnSpc>
              <a:buNone/>
            </a:pPr>
            <a:endParaRPr lang="es-ES" dirty="0">
              <a:latin typeface="Arial" panose="020B0604020202020204" pitchFamily="34" charset="0"/>
              <a:cs typeface="Arial" panose="020B0604020202020204" pitchFamily="34" charset="0"/>
            </a:endParaRPr>
          </a:p>
          <a:p>
            <a:pPr marL="0" indent="0">
              <a:buNone/>
            </a:pPr>
            <a:endParaRPr lang="es-ES" dirty="0"/>
          </a:p>
        </p:txBody>
      </p:sp>
      <p:pic>
        <p:nvPicPr>
          <p:cNvPr id="6" name="Imagen 5">
            <a:extLst>
              <a:ext uri="{FF2B5EF4-FFF2-40B4-BE49-F238E27FC236}">
                <a16:creationId xmlns:a16="http://schemas.microsoft.com/office/drawing/2014/main" xmlns="" id="{04B40383-33B9-4D5B-AD02-40087256D533}"/>
              </a:ext>
            </a:extLst>
          </p:cNvPr>
          <p:cNvPicPr>
            <a:picLocks noChangeAspect="1"/>
          </p:cNvPicPr>
          <p:nvPr/>
        </p:nvPicPr>
        <p:blipFill>
          <a:blip r:embed="rId2" cstate="print"/>
          <a:stretch>
            <a:fillRect/>
          </a:stretch>
        </p:blipFill>
        <p:spPr>
          <a:xfrm>
            <a:off x="5500255" y="249382"/>
            <a:ext cx="6580909" cy="6500206"/>
          </a:xfrm>
          <a:prstGeom prst="rect">
            <a:avLst/>
          </a:prstGeom>
        </p:spPr>
      </p:pic>
    </p:spTree>
    <p:extLst>
      <p:ext uri="{BB962C8B-B14F-4D97-AF65-F5344CB8AC3E}">
        <p14:creationId xmlns:p14="http://schemas.microsoft.com/office/powerpoint/2010/main" xmlns="" val="9353436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4D63AA8-6649-4D3A-93B4-5F2D1E0AC9E6}"/>
              </a:ext>
            </a:extLst>
          </p:cNvPr>
          <p:cNvSpPr>
            <a:spLocks noGrp="1"/>
          </p:cNvSpPr>
          <p:nvPr>
            <p:ph type="title"/>
          </p:nvPr>
        </p:nvSpPr>
        <p:spPr>
          <a:xfrm>
            <a:off x="0" y="253760"/>
            <a:ext cx="10515600" cy="535420"/>
          </a:xfrm>
        </p:spPr>
        <p:txBody>
          <a:bodyPr>
            <a:noAutofit/>
          </a:bodyPr>
          <a:lstStyle/>
          <a:p>
            <a:r>
              <a:rPr lang="es-ES" sz="2800" b="1" dirty="0">
                <a:solidFill>
                  <a:srgbClr val="FF0000"/>
                </a:solidFill>
                <a:latin typeface="Arial" panose="020B0604020202020204" pitchFamily="34" charset="0"/>
                <a:cs typeface="Arial" panose="020B0604020202020204" pitchFamily="34" charset="0"/>
              </a:rPr>
              <a:t>válvula de espín,(ferromagnéticos multicapas)</a:t>
            </a:r>
            <a:r>
              <a:rPr lang="es-ES" sz="2800" dirty="0">
                <a:solidFill>
                  <a:srgbClr val="FF0000"/>
                </a:solidFill>
                <a:latin typeface="Arial" panose="020B0604020202020204" pitchFamily="34" charset="0"/>
                <a:cs typeface="Arial" panose="020B0604020202020204" pitchFamily="34" charset="0"/>
              </a:rPr>
              <a:t/>
            </a:r>
            <a:br>
              <a:rPr lang="es-ES" sz="2800" dirty="0">
                <a:solidFill>
                  <a:srgbClr val="FF0000"/>
                </a:solidFill>
                <a:latin typeface="Arial" panose="020B0604020202020204" pitchFamily="34" charset="0"/>
                <a:cs typeface="Arial" panose="020B0604020202020204" pitchFamily="34" charset="0"/>
              </a:rPr>
            </a:br>
            <a:endParaRPr lang="es-ES" sz="2800" b="1" dirty="0">
              <a:solidFill>
                <a:srgbClr val="FF0000"/>
              </a:solidFill>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xmlns="" Requires="a14">
          <p:sp>
            <p:nvSpPr>
              <p:cNvPr id="3" name="Marcador de contenido 2">
                <a:extLst>
                  <a:ext uri="{FF2B5EF4-FFF2-40B4-BE49-F238E27FC236}">
                    <a16:creationId xmlns:a16="http://schemas.microsoft.com/office/drawing/2014/main" id="{71FB89F8-D941-4D83-9836-F1B1D9E82AD8}"/>
                  </a:ext>
                </a:extLst>
              </p:cNvPr>
              <p:cNvSpPr>
                <a:spLocks noGrp="1"/>
              </p:cNvSpPr>
              <p:nvPr>
                <p:ph idx="1"/>
              </p:nvPr>
            </p:nvSpPr>
            <p:spPr>
              <a:xfrm>
                <a:off x="124692" y="678872"/>
                <a:ext cx="7564582" cy="6068291"/>
              </a:xfrm>
            </p:spPr>
            <p:txBody>
              <a:bodyPr>
                <a:normAutofit fontScale="62500" lnSpcReduction="20000"/>
              </a:bodyPr>
              <a:lstStyle/>
              <a:p>
                <a:pPr marL="0" indent="0" algn="just">
                  <a:lnSpc>
                    <a:spcPct val="120000"/>
                  </a:lnSpc>
                  <a:buNone/>
                </a:pPr>
                <a:r>
                  <a:rPr lang="es-ES" dirty="0">
                    <a:latin typeface="Arial" panose="020B0604020202020204" pitchFamily="34" charset="0"/>
                    <a:cs typeface="Arial" panose="020B0604020202020204" pitchFamily="34" charset="0"/>
                  </a:rPr>
                  <a:t>Parecería que la forma mas simple de acceder a la </a:t>
                </a:r>
                <a:r>
                  <a:rPr lang="es-ES" b="1" dirty="0">
                    <a:latin typeface="Arial" panose="020B0604020202020204" pitchFamily="34" charset="0"/>
                    <a:cs typeface="Arial" panose="020B0604020202020204" pitchFamily="34" charset="0"/>
                  </a:rPr>
                  <a:t>magnetoresistencia de efecto túnel</a:t>
                </a:r>
                <a:r>
                  <a:rPr lang="es-ES" dirty="0">
                    <a:latin typeface="Arial" panose="020B0604020202020204" pitchFamily="34" charset="0"/>
                    <a:cs typeface="Arial" panose="020B0604020202020204" pitchFamily="34" charset="0"/>
                  </a:rPr>
                  <a:t> es por medio de los </a:t>
                </a:r>
                <a:r>
                  <a:rPr lang="es-ES" b="1" dirty="0">
                    <a:latin typeface="Arial" panose="020B0604020202020204" pitchFamily="34" charset="0"/>
                    <a:cs typeface="Arial" panose="020B0604020202020204" pitchFamily="34" charset="0"/>
                  </a:rPr>
                  <a:t>ferromagnéticos multicapas </a:t>
                </a:r>
                <a:r>
                  <a:rPr lang="es-ES" dirty="0">
                    <a:latin typeface="Arial" panose="020B0604020202020204" pitchFamily="34" charset="0"/>
                    <a:cs typeface="Arial" panose="020B0604020202020204" pitchFamily="34" charset="0"/>
                  </a:rPr>
                  <a:t>o bien por el denominado </a:t>
                </a:r>
                <a:r>
                  <a:rPr lang="es-ES" b="1" dirty="0">
                    <a:latin typeface="Arial" panose="020B0604020202020204" pitchFamily="34" charset="0"/>
                    <a:cs typeface="Arial" panose="020B0604020202020204" pitchFamily="34" charset="0"/>
                  </a:rPr>
                  <a:t>válvula de espín. </a:t>
                </a:r>
                <a:r>
                  <a:rPr lang="es-ES" dirty="0">
                    <a:latin typeface="Arial" panose="020B0604020202020204" pitchFamily="34" charset="0"/>
                    <a:cs typeface="Arial" panose="020B0604020202020204" pitchFamily="34" charset="0"/>
                  </a:rPr>
                  <a:t>Estos están formados por dos capas ferromagnéticas separadas por un material metálico que no es ferromagnético de un espesor de aproximadamente 1nm, por ejemplo </a:t>
                </a:r>
                <a14:m>
                  <m:oMath xmlns:m="http://schemas.openxmlformats.org/officeDocument/2006/math">
                    <m:r>
                      <a:rPr lang="es-ES" b="0" i="1" smtClean="0">
                        <a:latin typeface="Cambria Math" panose="02040503050406030204" pitchFamily="18" charset="0"/>
                        <a:cs typeface="Arial" panose="020B0604020202020204" pitchFamily="34" charset="0"/>
                      </a:rPr>
                      <m:t>𝐹𝑒𝐶𝑟𝐹𝑒</m:t>
                    </m:r>
                    <m:r>
                      <a:rPr lang="es-ES" b="0" i="1" smtClean="0">
                        <a:latin typeface="Cambria Math" panose="02040503050406030204" pitchFamily="18" charset="0"/>
                        <a:cs typeface="Arial" panose="020B0604020202020204" pitchFamily="34" charset="0"/>
                      </a:rPr>
                      <m:t>. </m:t>
                    </m:r>
                  </m:oMath>
                </a14:m>
                <a:r>
                  <a:rPr lang="es-ES" dirty="0">
                    <a:latin typeface="Arial" panose="020B0604020202020204" pitchFamily="34" charset="0"/>
                    <a:cs typeface="Arial" panose="020B0604020202020204" pitchFamily="34" charset="0"/>
                  </a:rPr>
                  <a:t>La capa ferromagnética de la izquierda la llamamos </a:t>
                </a:r>
                <a14:m>
                  <m:oMath xmlns:m="http://schemas.openxmlformats.org/officeDocument/2006/math">
                    <m:sSub>
                      <m:sSubPr>
                        <m:ctrlPr>
                          <a:rPr lang="es-ES" i="1" smtClean="0">
                            <a:latin typeface="Cambria Math" panose="02040503050406030204" pitchFamily="18" charset="0"/>
                            <a:cs typeface="Arial" panose="020B0604020202020204" pitchFamily="34" charset="0"/>
                          </a:rPr>
                        </m:ctrlPr>
                      </m:sSubPr>
                      <m:e>
                        <m:r>
                          <a:rPr lang="es-ES" b="0" i="1" smtClean="0">
                            <a:latin typeface="Cambria Math" panose="02040503050406030204" pitchFamily="18" charset="0"/>
                            <a:cs typeface="Arial" panose="020B0604020202020204" pitchFamily="34" charset="0"/>
                          </a:rPr>
                          <m:t>𝐹𝑒</m:t>
                        </m:r>
                      </m:e>
                      <m:sub>
                        <m:r>
                          <a:rPr lang="es-ES" b="0" i="1" smtClean="0">
                            <a:latin typeface="Cambria Math" panose="02040503050406030204" pitchFamily="18" charset="0"/>
                            <a:cs typeface="Arial" panose="020B0604020202020204" pitchFamily="34" charset="0"/>
                          </a:rPr>
                          <m:t>1</m:t>
                        </m:r>
                      </m:sub>
                    </m:sSub>
                  </m:oMath>
                </a14:m>
                <a:r>
                  <a:rPr lang="es-ES" dirty="0">
                    <a:latin typeface="Arial" panose="020B0604020202020204" pitchFamily="34" charset="0"/>
                    <a:cs typeface="Arial" panose="020B0604020202020204" pitchFamily="34" charset="0"/>
                  </a:rPr>
                  <a:t> y a la de la derecha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𝐹</m:t>
                        </m:r>
                        <m:r>
                          <a:rPr lang="es-ES" b="0" i="1" smtClean="0">
                            <a:latin typeface="Cambria Math" panose="02040503050406030204" pitchFamily="18" charset="0"/>
                            <a:cs typeface="Arial" panose="020B0604020202020204" pitchFamily="34" charset="0"/>
                          </a:rPr>
                          <m:t>𝑒</m:t>
                        </m:r>
                      </m:e>
                      <m:sub>
                        <m:r>
                          <a:rPr lang="es-ES" b="0" i="1" smtClean="0">
                            <a:latin typeface="Cambria Math" panose="02040503050406030204" pitchFamily="18" charset="0"/>
                            <a:cs typeface="Arial" panose="020B0604020202020204" pitchFamily="34" charset="0"/>
                          </a:rPr>
                          <m:t>2</m:t>
                        </m:r>
                      </m:sub>
                    </m:sSub>
                    <m:r>
                      <a:rPr lang="es-ES" b="0" i="0" smtClean="0">
                        <a:latin typeface="Cambria Math" panose="02040503050406030204" pitchFamily="18" charset="0"/>
                        <a:cs typeface="Arial" panose="020B0604020202020204" pitchFamily="34" charset="0"/>
                      </a:rPr>
                      <m:t>.</m:t>
                    </m:r>
                  </m:oMath>
                </a14:m>
                <a:r>
                  <a:rPr lang="es-ES" dirty="0">
                    <a:latin typeface="Arial" panose="020B0604020202020204" pitchFamily="34" charset="0"/>
                    <a:cs typeface="Arial" panose="020B0604020202020204" pitchFamily="34" charset="0"/>
                  </a:rPr>
                  <a:t> Una de las capas presenta una magnetización fija mientras que la otra la podemos variar con el campo externo </a:t>
                </a:r>
                <a14:m>
                  <m:oMath xmlns:m="http://schemas.openxmlformats.org/officeDocument/2006/math">
                    <m:sSub>
                      <m:sSubPr>
                        <m:ctrlPr>
                          <a:rPr lang="es-ES" i="1" smtClean="0">
                            <a:latin typeface="Cambria Math" panose="02040503050406030204" pitchFamily="18" charset="0"/>
                            <a:cs typeface="Arial" panose="020B0604020202020204" pitchFamily="34" charset="0"/>
                          </a:rPr>
                        </m:ctrlPr>
                      </m:sSubPr>
                      <m:e>
                        <m:r>
                          <a:rPr lang="es-ES" b="0" i="1" smtClean="0">
                            <a:latin typeface="Cambria Math" panose="02040503050406030204" pitchFamily="18" charset="0"/>
                            <a:cs typeface="Arial" panose="020B0604020202020204" pitchFamily="34" charset="0"/>
                          </a:rPr>
                          <m:t>𝐻</m:t>
                        </m:r>
                      </m:e>
                      <m:sub>
                        <m:r>
                          <a:rPr lang="es-ES" b="0" i="1" smtClean="0">
                            <a:latin typeface="Cambria Math" panose="02040503050406030204" pitchFamily="18" charset="0"/>
                            <a:cs typeface="Arial" panose="020B0604020202020204" pitchFamily="34" charset="0"/>
                          </a:rPr>
                          <m:t>𝑒𝑥𝑡</m:t>
                        </m:r>
                      </m:sub>
                    </m:sSub>
                    <m:r>
                      <a:rPr lang="es-ES" b="0" i="0" smtClean="0">
                        <a:latin typeface="Cambria Math" panose="02040503050406030204" pitchFamily="18" charset="0"/>
                        <a:cs typeface="Arial" panose="020B0604020202020204" pitchFamily="34" charset="0"/>
                      </a:rPr>
                      <m:t>.</m:t>
                    </m:r>
                  </m:oMath>
                </a14:m>
                <a:r>
                  <a:rPr lang="es-ES" dirty="0">
                    <a:latin typeface="Arial" panose="020B0604020202020204" pitchFamily="34" charset="0"/>
                    <a:cs typeface="Arial" panose="020B0604020202020204" pitchFamily="34" charset="0"/>
                  </a:rPr>
                  <a:t> Si bien se dibujo la corriente que incide sobre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𝐹𝑒</m:t>
                        </m:r>
                      </m:e>
                      <m:sub>
                        <m:r>
                          <a:rPr lang="es-ES" i="1">
                            <a:latin typeface="Cambria Math" panose="02040503050406030204" pitchFamily="18" charset="0"/>
                            <a:cs typeface="Arial" panose="020B0604020202020204" pitchFamily="34" charset="0"/>
                          </a:rPr>
                          <m:t>1</m:t>
                        </m:r>
                      </m:sub>
                    </m:sSub>
                  </m:oMath>
                </a14:m>
                <a:r>
                  <a:rPr lang="es-ES" dirty="0">
                    <a:latin typeface="Arial" panose="020B0604020202020204" pitchFamily="34" charset="0"/>
                    <a:cs typeface="Arial" panose="020B0604020202020204" pitchFamily="34" charset="0"/>
                  </a:rPr>
                  <a:t>, por simplicidad, como si fueran dos, lo importante es tener en cuenta que la corriente contiene los dos tipos de espín. Luego cuando atraviesan el material se separan, es decir cada electrón, dependiendo de su orientación de espín, tomaran cominos diferentes al recorrer el sistema. Se observa que cuando el espín esta alineado con la magnetización las desviaciones o choques son mínimas. Lo que indica que los electrones al dejar el material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𝐹𝑒</m:t>
                        </m:r>
                      </m:e>
                      <m:sub>
                        <m:r>
                          <a:rPr lang="es-ES" i="1">
                            <a:latin typeface="Cambria Math" panose="02040503050406030204" pitchFamily="18" charset="0"/>
                            <a:cs typeface="Arial" panose="020B0604020202020204" pitchFamily="34" charset="0"/>
                          </a:rPr>
                          <m:t>1</m:t>
                        </m:r>
                      </m:sub>
                    </m:sSub>
                  </m:oMath>
                </a14:m>
                <a:r>
                  <a:rPr lang="es-ES" dirty="0">
                    <a:latin typeface="Arial" panose="020B0604020202020204" pitchFamily="34" charset="0"/>
                    <a:cs typeface="Arial" panose="020B0604020202020204" pitchFamily="34" charset="0"/>
                  </a:rPr>
                  <a:t> mayoritariamente estarán orientados en una dirección, luego es llamado polarizador. En el esquema superior observamos  que una dirección de espín no sufrirá choques al atravesar el sistema, lo cual genera un flujo alto de corriente. En el esquema inferior ambas direcciones sufrirán choques ocasionando un bajo flujo de corriente. El cambio en la magnetización es comandada por el campo exterior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𝐻</m:t>
                        </m:r>
                      </m:e>
                      <m:sub>
                        <m:r>
                          <a:rPr lang="es-ES" i="1">
                            <a:latin typeface="Cambria Math" panose="02040503050406030204" pitchFamily="18" charset="0"/>
                            <a:cs typeface="Arial" panose="020B0604020202020204" pitchFamily="34" charset="0"/>
                          </a:rPr>
                          <m:t>𝑒𝑥𝑡</m:t>
                        </m:r>
                      </m:sub>
                    </m:sSub>
                  </m:oMath>
                </a14:m>
                <a:r>
                  <a:rPr lang="es-ES" dirty="0">
                    <a:latin typeface="Arial" panose="020B0604020202020204" pitchFamily="34" charset="0"/>
                    <a:cs typeface="Arial" panose="020B0604020202020204" pitchFamily="34" charset="0"/>
                  </a:rPr>
                  <a:t>.</a:t>
                </a:r>
              </a:p>
              <a:p>
                <a:pPr marL="0" indent="0">
                  <a:buNone/>
                </a:pPr>
                <a:endParaRPr lang="es-ES" dirty="0"/>
              </a:p>
            </p:txBody>
          </p:sp>
        </mc:Choice>
        <mc:Fallback>
          <p:sp>
            <p:nvSpPr>
              <p:cNvPr id="3" name="Marcador de contenido 2">
                <a:extLst>
                  <a:ext uri="{FF2B5EF4-FFF2-40B4-BE49-F238E27FC236}">
                    <a16:creationId xmlns:a16="http://schemas.microsoft.com/office/drawing/2014/main" xmlns="" xmlns:a14="http://schemas.microsoft.com/office/drawing/2010/main" id="{71FB89F8-D941-4D83-9836-F1B1D9E82AD8}"/>
                  </a:ext>
                </a:extLst>
              </p:cNvPr>
              <p:cNvSpPr>
                <a:spLocks noGrp="1" noRot="1" noChangeAspect="1" noMove="1" noResize="1" noEditPoints="1" noAdjustHandles="1" noChangeArrowheads="1" noChangeShapeType="1" noTextEdit="1"/>
              </p:cNvSpPr>
              <p:nvPr>
                <p:ph idx="1"/>
              </p:nvPr>
            </p:nvSpPr>
            <p:spPr>
              <a:xfrm>
                <a:off x="124692" y="678872"/>
                <a:ext cx="7564582" cy="6068291"/>
              </a:xfrm>
              <a:blipFill>
                <a:blip r:embed="rId2" cstate="print"/>
                <a:stretch>
                  <a:fillRect l="-645" t="-502" r="-725"/>
                </a:stretch>
              </a:blipFill>
            </p:spPr>
            <p:txBody>
              <a:bodyPr/>
              <a:lstStyle/>
              <a:p>
                <a:r>
                  <a:rPr lang="es-ES">
                    <a:noFill/>
                  </a:rPr>
                  <a:t> </a:t>
                </a:r>
              </a:p>
            </p:txBody>
          </p:sp>
        </mc:Fallback>
      </mc:AlternateContent>
      <p:pic>
        <p:nvPicPr>
          <p:cNvPr id="4" name="Imagen 3">
            <a:extLst>
              <a:ext uri="{FF2B5EF4-FFF2-40B4-BE49-F238E27FC236}">
                <a16:creationId xmlns:a16="http://schemas.microsoft.com/office/drawing/2014/main" xmlns="" id="{88F1EF86-423F-4C0D-904F-5BB809166C31}"/>
              </a:ext>
            </a:extLst>
          </p:cNvPr>
          <p:cNvPicPr>
            <a:picLocks noChangeAspect="1"/>
          </p:cNvPicPr>
          <p:nvPr/>
        </p:nvPicPr>
        <p:blipFill>
          <a:blip r:embed="rId3" cstate="print"/>
          <a:stretch>
            <a:fillRect/>
          </a:stretch>
        </p:blipFill>
        <p:spPr>
          <a:xfrm>
            <a:off x="7958138" y="3429000"/>
            <a:ext cx="4069860" cy="3318163"/>
          </a:xfrm>
          <a:prstGeom prst="rect">
            <a:avLst/>
          </a:prstGeom>
        </p:spPr>
      </p:pic>
      <p:pic>
        <p:nvPicPr>
          <p:cNvPr id="9" name="Imagen 8">
            <a:extLst>
              <a:ext uri="{FF2B5EF4-FFF2-40B4-BE49-F238E27FC236}">
                <a16:creationId xmlns:a16="http://schemas.microsoft.com/office/drawing/2014/main" xmlns="" id="{BD647749-7D88-43AD-BB98-869E6CB1EB04}"/>
              </a:ext>
            </a:extLst>
          </p:cNvPr>
          <p:cNvPicPr>
            <a:picLocks noChangeAspect="1"/>
          </p:cNvPicPr>
          <p:nvPr/>
        </p:nvPicPr>
        <p:blipFill>
          <a:blip r:embed="rId4" cstate="print"/>
          <a:stretch>
            <a:fillRect/>
          </a:stretch>
        </p:blipFill>
        <p:spPr>
          <a:xfrm>
            <a:off x="7770323" y="553181"/>
            <a:ext cx="4257675" cy="2932583"/>
          </a:xfrm>
          <a:prstGeom prst="rect">
            <a:avLst/>
          </a:prstGeom>
        </p:spPr>
      </p:pic>
    </p:spTree>
    <p:extLst>
      <p:ext uri="{BB962C8B-B14F-4D97-AF65-F5344CB8AC3E}">
        <p14:creationId xmlns:p14="http://schemas.microsoft.com/office/powerpoint/2010/main" xmlns="" val="41591519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F0D0354-3BDB-4AAB-BBD2-67351B510EF0}"/>
              </a:ext>
            </a:extLst>
          </p:cNvPr>
          <p:cNvSpPr>
            <a:spLocks noGrp="1"/>
          </p:cNvSpPr>
          <p:nvPr>
            <p:ph type="title"/>
          </p:nvPr>
        </p:nvSpPr>
        <p:spPr>
          <a:xfrm>
            <a:off x="838200" y="138545"/>
            <a:ext cx="10515600" cy="393573"/>
          </a:xfrm>
        </p:spPr>
        <p:txBody>
          <a:bodyPr>
            <a:noAutofit/>
          </a:bodyPr>
          <a:lstStyle/>
          <a:p>
            <a:pPr algn="ctr"/>
            <a:r>
              <a:rPr lang="es-ES" sz="3200" b="1" dirty="0">
                <a:solidFill>
                  <a:srgbClr val="FF0000"/>
                </a:solidFill>
                <a:latin typeface="Arial" panose="020B0604020202020204" pitchFamily="34" charset="0"/>
                <a:cs typeface="Arial" panose="020B0604020202020204" pitchFamily="34" charset="0"/>
              </a:rPr>
              <a:t>válvula de espín (válvula de espín)</a:t>
            </a:r>
            <a:endParaRPr lang="es-ES" sz="3200" dirty="0">
              <a:solidFill>
                <a:srgbClr val="FF0000"/>
              </a:solidFill>
            </a:endParaRPr>
          </a:p>
        </p:txBody>
      </p:sp>
      <mc:AlternateContent xmlns:mc="http://schemas.openxmlformats.org/markup-compatibility/2006">
        <mc:Choice xmlns:a14="http://schemas.microsoft.com/office/drawing/2010/main" xmlns="" Requires="a14">
          <p:sp>
            <p:nvSpPr>
              <p:cNvPr id="3" name="Marcador de contenido 2">
                <a:extLst>
                  <a:ext uri="{FF2B5EF4-FFF2-40B4-BE49-F238E27FC236}">
                    <a16:creationId xmlns:a16="http://schemas.microsoft.com/office/drawing/2014/main" id="{CA679B4B-FA0F-44BF-A4D7-5F3D29453547}"/>
                  </a:ext>
                </a:extLst>
              </p:cNvPr>
              <p:cNvSpPr>
                <a:spLocks noGrp="1"/>
              </p:cNvSpPr>
              <p:nvPr>
                <p:ph idx="1"/>
              </p:nvPr>
            </p:nvSpPr>
            <p:spPr>
              <a:xfrm>
                <a:off x="207818" y="762001"/>
                <a:ext cx="11610109" cy="3352799"/>
              </a:xfrm>
            </p:spPr>
            <p:txBody>
              <a:bodyPr>
                <a:normAutofit fontScale="85000" lnSpcReduction="20000"/>
              </a:bodyPr>
              <a:lstStyle/>
              <a:p>
                <a:pPr marL="0" indent="0" algn="just">
                  <a:lnSpc>
                    <a:spcPct val="120000"/>
                  </a:lnSpc>
                  <a:buNone/>
                </a:pPr>
                <a:r>
                  <a:rPr lang="es-ES" sz="2400" dirty="0">
                    <a:latin typeface="Arial" panose="020B0604020202020204" pitchFamily="34" charset="0"/>
                    <a:cs typeface="Arial" panose="020B0604020202020204" pitchFamily="34" charset="0"/>
                  </a:rPr>
                  <a:t>A los diagramas anteriores se puede agregar dos circuitos que lo complementan indicando R la de mayor resistencia y con r la de menor. Donde los vectores en </a:t>
                </a:r>
                <a14:m>
                  <m:oMath xmlns:m="http://schemas.openxmlformats.org/officeDocument/2006/math">
                    <m:sSub>
                      <m:sSubPr>
                        <m:ctrlPr>
                          <a:rPr lang="es-ES" sz="2400" i="1">
                            <a:latin typeface="Cambria Math" panose="02040503050406030204" pitchFamily="18" charset="0"/>
                          </a:rPr>
                        </m:ctrlPr>
                      </m:sSubPr>
                      <m:e>
                        <m:r>
                          <a:rPr lang="es-ES" sz="2400" i="1">
                            <a:latin typeface="Cambria Math" panose="02040503050406030204" pitchFamily="18" charset="0"/>
                          </a:rPr>
                          <m:t>𝑅</m:t>
                        </m:r>
                      </m:e>
                      <m:sub>
                        <m:r>
                          <a:rPr lang="es-ES" sz="2400" i="1">
                            <a:latin typeface="Cambria Math" panose="02040503050406030204" pitchFamily="18" charset="0"/>
                            <a:ea typeface="Cambria Math" panose="02040503050406030204" pitchFamily="18" charset="0"/>
                          </a:rPr>
                          <m:t>↑↑</m:t>
                        </m:r>
                      </m:sub>
                    </m:sSub>
                  </m:oMath>
                </a14:m>
                <a:r>
                  <a:rPr lang="es-ES" sz="2400" dirty="0">
                    <a:latin typeface="Arial" panose="020B0604020202020204" pitchFamily="34" charset="0"/>
                    <a:cs typeface="Arial" panose="020B0604020202020204" pitchFamily="34" charset="0"/>
                  </a:rPr>
                  <a:t> indican igual sentido de la magnetización</a:t>
                </a:r>
              </a:p>
              <a:p>
                <a:pPr marL="0" indent="0">
                  <a:buNone/>
                </a:pPr>
                <a:endParaRPr lang="es-ES" dirty="0"/>
              </a:p>
              <a:p>
                <a:pPr marL="0" indent="0">
                  <a:buNone/>
                </a:pPr>
                <a:endParaRPr lang="es-ES" dirty="0"/>
              </a:p>
              <a:p>
                <a:pPr marL="0" indent="0">
                  <a:buNone/>
                </a:pPr>
                <a:endParaRPr lang="es-ES" dirty="0"/>
              </a:p>
              <a:p>
                <a:pPr marL="0" indent="0">
                  <a:buNone/>
                </a:pPr>
                <a:endParaRPr lang="es-E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𝑅</m:t>
                          </m:r>
                        </m:e>
                        <m:sub>
                          <m:r>
                            <a:rPr lang="es-ES" i="1" smtClean="0">
                              <a:latin typeface="Cambria Math" panose="02040503050406030204" pitchFamily="18" charset="0"/>
                              <a:ea typeface="Cambria Math" panose="02040503050406030204" pitchFamily="18" charset="0"/>
                            </a:rPr>
                            <m:t>↑↑</m:t>
                          </m:r>
                        </m:sub>
                      </m:sSub>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2</m:t>
                          </m:r>
                          <m:r>
                            <a:rPr lang="es-ES" b="0" i="1" smtClean="0">
                              <a:latin typeface="Cambria Math" panose="02040503050406030204" pitchFamily="18" charset="0"/>
                            </a:rPr>
                            <m:t>𝑅𝑟</m:t>
                          </m:r>
                        </m:num>
                        <m:den>
                          <m:r>
                            <a:rPr lang="es-ES" b="0" i="1" smtClean="0">
                              <a:latin typeface="Cambria Math" panose="02040503050406030204" pitchFamily="18" charset="0"/>
                            </a:rPr>
                            <m:t>𝑟</m:t>
                          </m:r>
                          <m:r>
                            <a:rPr lang="es-ES" b="0" i="1" smtClean="0">
                              <a:latin typeface="Cambria Math" panose="02040503050406030204" pitchFamily="18" charset="0"/>
                            </a:rPr>
                            <m:t>+</m:t>
                          </m:r>
                          <m:r>
                            <a:rPr lang="es-ES" b="0" i="1" smtClean="0">
                              <a:latin typeface="Cambria Math" panose="02040503050406030204" pitchFamily="18" charset="0"/>
                            </a:rPr>
                            <m:t>𝑅</m:t>
                          </m:r>
                        </m:den>
                      </m:f>
                      <m:r>
                        <a:rPr lang="es-ES" b="0" i="1" smtClean="0">
                          <a:latin typeface="Cambria Math" panose="02040503050406030204" pitchFamily="18" charset="0"/>
                        </a:rPr>
                        <m:t>           </m:t>
                      </m:r>
                      <m:sSub>
                        <m:sSubPr>
                          <m:ctrlPr>
                            <a:rPr lang="es-ES" i="1">
                              <a:latin typeface="Cambria Math" panose="02040503050406030204" pitchFamily="18" charset="0"/>
                            </a:rPr>
                          </m:ctrlPr>
                        </m:sSubPr>
                        <m:e>
                          <m:r>
                            <a:rPr lang="es-ES" b="0" i="1" smtClean="0">
                              <a:latin typeface="Cambria Math" panose="02040503050406030204" pitchFamily="18" charset="0"/>
                            </a:rPr>
                            <m:t>                                       </m:t>
                          </m:r>
                          <m:r>
                            <a:rPr lang="es-ES" i="1">
                              <a:latin typeface="Cambria Math" panose="02040503050406030204" pitchFamily="18" charset="0"/>
                            </a:rPr>
                            <m:t>𝑅</m:t>
                          </m:r>
                        </m:e>
                        <m:sub>
                          <m:r>
                            <a:rPr lang="es-ES" i="1" smtClean="0">
                              <a:latin typeface="Cambria Math" panose="02040503050406030204" pitchFamily="18" charset="0"/>
                              <a:ea typeface="Cambria Math" panose="02040503050406030204" pitchFamily="18" charset="0"/>
                            </a:rPr>
                            <m:t>↑↓</m:t>
                          </m:r>
                        </m:sub>
                      </m:sSub>
                      <m:r>
                        <a:rPr lang="es-ES" i="1">
                          <a:latin typeface="Cambria Math" panose="02040503050406030204" pitchFamily="18" charset="0"/>
                        </a:rPr>
                        <m:t>=</m:t>
                      </m:r>
                      <m:f>
                        <m:fPr>
                          <m:ctrlPr>
                            <a:rPr lang="es-ES" i="1">
                              <a:latin typeface="Cambria Math" panose="02040503050406030204" pitchFamily="18" charset="0"/>
                            </a:rPr>
                          </m:ctrlPr>
                        </m:fPr>
                        <m:num>
                          <m:r>
                            <a:rPr lang="es-ES" i="1">
                              <a:latin typeface="Cambria Math" panose="02040503050406030204" pitchFamily="18" charset="0"/>
                            </a:rPr>
                            <m:t>𝑅</m:t>
                          </m:r>
                          <m:r>
                            <a:rPr lang="es-ES" i="1">
                              <a:latin typeface="Cambria Math" panose="02040503050406030204" pitchFamily="18" charset="0"/>
                            </a:rPr>
                            <m:t>+</m:t>
                          </m:r>
                          <m:r>
                            <a:rPr lang="es-ES" i="1">
                              <a:latin typeface="Cambria Math" panose="02040503050406030204" pitchFamily="18" charset="0"/>
                            </a:rPr>
                            <m:t>𝑟</m:t>
                          </m:r>
                        </m:num>
                        <m:den>
                          <m:r>
                            <a:rPr lang="es-ES" i="1">
                              <a:latin typeface="Cambria Math" panose="02040503050406030204" pitchFamily="18" charset="0"/>
                            </a:rPr>
                            <m:t>2</m:t>
                          </m:r>
                        </m:den>
                      </m:f>
                    </m:oMath>
                  </m:oMathPara>
                </a14:m>
                <a:endParaRPr lang="es-ES" dirty="0"/>
              </a:p>
              <a:p>
                <a:pPr marL="0" indent="0">
                  <a:buNone/>
                </a:pPr>
                <a:endParaRPr lang="es-ES" dirty="0"/>
              </a:p>
            </p:txBody>
          </p:sp>
        </mc:Choice>
        <mc:Fallback>
          <p:sp>
            <p:nvSpPr>
              <p:cNvPr id="3" name="Marcador de contenido 2">
                <a:extLst>
                  <a:ext uri="{FF2B5EF4-FFF2-40B4-BE49-F238E27FC236}">
                    <a16:creationId xmlns:a16="http://schemas.microsoft.com/office/drawing/2014/main" xmlns="" xmlns:a14="http://schemas.microsoft.com/office/drawing/2010/main" id="{CA679B4B-FA0F-44BF-A4D7-5F3D29453547}"/>
                  </a:ext>
                </a:extLst>
              </p:cNvPr>
              <p:cNvSpPr>
                <a:spLocks noGrp="1" noRot="1" noChangeAspect="1" noMove="1" noResize="1" noEditPoints="1" noAdjustHandles="1" noChangeArrowheads="1" noChangeShapeType="1" noTextEdit="1"/>
              </p:cNvSpPr>
              <p:nvPr>
                <p:ph idx="1"/>
              </p:nvPr>
            </p:nvSpPr>
            <p:spPr>
              <a:xfrm>
                <a:off x="207818" y="762001"/>
                <a:ext cx="11610109" cy="3352799"/>
              </a:xfrm>
              <a:blipFill>
                <a:blip r:embed="rId2" cstate="print"/>
                <a:stretch>
                  <a:fillRect l="-525" t="-727" r="-525"/>
                </a:stretch>
              </a:blipFill>
            </p:spPr>
            <p:txBody>
              <a:bodyPr/>
              <a:lstStyle/>
              <a:p>
                <a:r>
                  <a:rPr lang="es-ES">
                    <a:noFill/>
                  </a:rPr>
                  <a:t> </a:t>
                </a:r>
              </a:p>
            </p:txBody>
          </p:sp>
        </mc:Fallback>
      </mc:AlternateContent>
      <p:grpSp>
        <p:nvGrpSpPr>
          <p:cNvPr id="4" name="Grupo 3">
            <a:extLst>
              <a:ext uri="{FF2B5EF4-FFF2-40B4-BE49-F238E27FC236}">
                <a16:creationId xmlns:a16="http://schemas.microsoft.com/office/drawing/2014/main" xmlns="" id="{9DCB4FB8-F824-4EB1-9F06-AED3A1176B6A}"/>
              </a:ext>
            </a:extLst>
          </p:cNvPr>
          <p:cNvGrpSpPr/>
          <p:nvPr/>
        </p:nvGrpSpPr>
        <p:grpSpPr>
          <a:xfrm>
            <a:off x="1266049" y="1597701"/>
            <a:ext cx="4890655" cy="1470398"/>
            <a:chOff x="1205345" y="2470667"/>
            <a:chExt cx="4890655" cy="1470398"/>
          </a:xfrm>
        </p:grpSpPr>
        <p:grpSp>
          <p:nvGrpSpPr>
            <p:cNvPr id="5" name="Grupo 4">
              <a:extLst>
                <a:ext uri="{FF2B5EF4-FFF2-40B4-BE49-F238E27FC236}">
                  <a16:creationId xmlns:a16="http://schemas.microsoft.com/office/drawing/2014/main" xmlns="" id="{2C3D5ED6-F6A3-4C3B-89DB-18A24F6FB471}"/>
                </a:ext>
              </a:extLst>
            </p:cNvPr>
            <p:cNvGrpSpPr/>
            <p:nvPr/>
          </p:nvGrpSpPr>
          <p:grpSpPr>
            <a:xfrm>
              <a:off x="1205345" y="2757055"/>
              <a:ext cx="4890655" cy="1170708"/>
              <a:chOff x="1205345" y="2757055"/>
              <a:chExt cx="4890655" cy="1170708"/>
            </a:xfrm>
          </p:grpSpPr>
          <p:sp>
            <p:nvSpPr>
              <p:cNvPr id="10" name="Rectángulo 9">
                <a:extLst>
                  <a:ext uri="{FF2B5EF4-FFF2-40B4-BE49-F238E27FC236}">
                    <a16:creationId xmlns:a16="http://schemas.microsoft.com/office/drawing/2014/main" xmlns="" id="{93AC1718-1CDE-4448-B8F1-6525786751E1}"/>
                  </a:ext>
                </a:extLst>
              </p:cNvPr>
              <p:cNvSpPr/>
              <p:nvPr/>
            </p:nvSpPr>
            <p:spPr>
              <a:xfrm>
                <a:off x="2133600" y="2757055"/>
                <a:ext cx="1094505" cy="3463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1" name="Conector recto 10">
                <a:extLst>
                  <a:ext uri="{FF2B5EF4-FFF2-40B4-BE49-F238E27FC236}">
                    <a16:creationId xmlns:a16="http://schemas.microsoft.com/office/drawing/2014/main" xmlns="" id="{3F78E105-A7D8-4DAD-83CE-266BE48ED357}"/>
                  </a:ext>
                </a:extLst>
              </p:cNvPr>
              <p:cNvCxnSpPr>
                <a:cxnSpLocks/>
              </p:cNvCxnSpPr>
              <p:nvPr/>
            </p:nvCxnSpPr>
            <p:spPr>
              <a:xfrm flipH="1">
                <a:off x="1676400" y="2951018"/>
                <a:ext cx="429491" cy="0"/>
              </a:xfrm>
              <a:prstGeom prst="line">
                <a:avLst/>
              </a:prstGeom>
            </p:spPr>
            <p:style>
              <a:lnRef idx="1">
                <a:schemeClr val="dk1"/>
              </a:lnRef>
              <a:fillRef idx="0">
                <a:schemeClr val="dk1"/>
              </a:fillRef>
              <a:effectRef idx="0">
                <a:schemeClr val="dk1"/>
              </a:effectRef>
              <a:fontRef idx="minor">
                <a:schemeClr val="tx1"/>
              </a:fontRef>
            </p:style>
          </p:cxnSp>
          <p:cxnSp>
            <p:nvCxnSpPr>
              <p:cNvPr id="12" name="Conector recto 11">
                <a:extLst>
                  <a:ext uri="{FF2B5EF4-FFF2-40B4-BE49-F238E27FC236}">
                    <a16:creationId xmlns:a16="http://schemas.microsoft.com/office/drawing/2014/main" xmlns="" id="{0E33C006-B157-4C09-B79C-9C69841C7ABD}"/>
                  </a:ext>
                </a:extLst>
              </p:cNvPr>
              <p:cNvCxnSpPr>
                <a:cxnSpLocks/>
              </p:cNvCxnSpPr>
              <p:nvPr/>
            </p:nvCxnSpPr>
            <p:spPr>
              <a:xfrm>
                <a:off x="1662545" y="2951018"/>
                <a:ext cx="13855" cy="955964"/>
              </a:xfrm>
              <a:prstGeom prst="line">
                <a:avLst/>
              </a:prstGeom>
            </p:spPr>
            <p:style>
              <a:lnRef idx="1">
                <a:schemeClr val="dk1"/>
              </a:lnRef>
              <a:fillRef idx="0">
                <a:schemeClr val="dk1"/>
              </a:fillRef>
              <a:effectRef idx="0">
                <a:schemeClr val="dk1"/>
              </a:effectRef>
              <a:fontRef idx="minor">
                <a:schemeClr val="tx1"/>
              </a:fontRef>
            </p:style>
          </p:cxnSp>
          <p:sp>
            <p:nvSpPr>
              <p:cNvPr id="13" name="Rectángulo 12">
                <a:extLst>
                  <a:ext uri="{FF2B5EF4-FFF2-40B4-BE49-F238E27FC236}">
                    <a16:creationId xmlns:a16="http://schemas.microsoft.com/office/drawing/2014/main" xmlns="" id="{E69BD050-896E-4B8A-A8BE-3D52794550DE}"/>
                  </a:ext>
                </a:extLst>
              </p:cNvPr>
              <p:cNvSpPr/>
              <p:nvPr/>
            </p:nvSpPr>
            <p:spPr>
              <a:xfrm>
                <a:off x="3934688" y="2757055"/>
                <a:ext cx="997529" cy="3463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Conector recto 13">
                <a:extLst>
                  <a:ext uri="{FF2B5EF4-FFF2-40B4-BE49-F238E27FC236}">
                    <a16:creationId xmlns:a16="http://schemas.microsoft.com/office/drawing/2014/main" xmlns="" id="{8D1EEBDB-4516-4296-983D-61FA2B11463C}"/>
                  </a:ext>
                </a:extLst>
              </p:cNvPr>
              <p:cNvCxnSpPr>
                <a:cxnSpLocks/>
                <a:stCxn id="10" idx="3"/>
                <a:endCxn id="13" idx="1"/>
              </p:cNvCxnSpPr>
              <p:nvPr/>
            </p:nvCxnSpPr>
            <p:spPr>
              <a:xfrm>
                <a:off x="3228105" y="2930237"/>
                <a:ext cx="706583" cy="0"/>
              </a:xfrm>
              <a:prstGeom prst="line">
                <a:avLst/>
              </a:prstGeom>
            </p:spPr>
            <p:style>
              <a:lnRef idx="1">
                <a:schemeClr val="dk1"/>
              </a:lnRef>
              <a:fillRef idx="0">
                <a:schemeClr val="dk1"/>
              </a:fillRef>
              <a:effectRef idx="0">
                <a:schemeClr val="dk1"/>
              </a:effectRef>
              <a:fontRef idx="minor">
                <a:schemeClr val="tx1"/>
              </a:fontRef>
            </p:style>
          </p:cxnSp>
          <p:cxnSp>
            <p:nvCxnSpPr>
              <p:cNvPr id="15" name="Conector recto 14">
                <a:extLst>
                  <a:ext uri="{FF2B5EF4-FFF2-40B4-BE49-F238E27FC236}">
                    <a16:creationId xmlns:a16="http://schemas.microsoft.com/office/drawing/2014/main" xmlns="" id="{1821837D-1CE1-45A1-BD89-CD0FAF1A60F7}"/>
                  </a:ext>
                </a:extLst>
              </p:cNvPr>
              <p:cNvCxnSpPr>
                <a:cxnSpLocks/>
                <a:stCxn id="13" idx="3"/>
              </p:cNvCxnSpPr>
              <p:nvPr/>
            </p:nvCxnSpPr>
            <p:spPr>
              <a:xfrm>
                <a:off x="4932217" y="2930237"/>
                <a:ext cx="457198" cy="0"/>
              </a:xfrm>
              <a:prstGeom prst="line">
                <a:avLst/>
              </a:prstGeom>
            </p:spPr>
            <p:style>
              <a:lnRef idx="1">
                <a:schemeClr val="dk1"/>
              </a:lnRef>
              <a:fillRef idx="0">
                <a:schemeClr val="dk1"/>
              </a:fillRef>
              <a:effectRef idx="0">
                <a:schemeClr val="dk1"/>
              </a:effectRef>
              <a:fontRef idx="minor">
                <a:schemeClr val="tx1"/>
              </a:fontRef>
            </p:style>
          </p:cxnSp>
          <p:cxnSp>
            <p:nvCxnSpPr>
              <p:cNvPr id="16" name="Conector recto 15">
                <a:extLst>
                  <a:ext uri="{FF2B5EF4-FFF2-40B4-BE49-F238E27FC236}">
                    <a16:creationId xmlns:a16="http://schemas.microsoft.com/office/drawing/2014/main" xmlns="" id="{05F03607-C8FD-488D-B3B3-D7EA7878F205}"/>
                  </a:ext>
                </a:extLst>
              </p:cNvPr>
              <p:cNvCxnSpPr>
                <a:cxnSpLocks/>
              </p:cNvCxnSpPr>
              <p:nvPr/>
            </p:nvCxnSpPr>
            <p:spPr>
              <a:xfrm>
                <a:off x="5389419" y="2951018"/>
                <a:ext cx="13851" cy="976745"/>
              </a:xfrm>
              <a:prstGeom prst="line">
                <a:avLst/>
              </a:prstGeom>
            </p:spPr>
            <p:style>
              <a:lnRef idx="1">
                <a:schemeClr val="dk1"/>
              </a:lnRef>
              <a:fillRef idx="0">
                <a:schemeClr val="dk1"/>
              </a:fillRef>
              <a:effectRef idx="0">
                <a:schemeClr val="dk1"/>
              </a:effectRef>
              <a:fontRef idx="minor">
                <a:schemeClr val="tx1"/>
              </a:fontRef>
            </p:style>
          </p:cxnSp>
          <p:cxnSp>
            <p:nvCxnSpPr>
              <p:cNvPr id="17" name="Conector recto 16">
                <a:extLst>
                  <a:ext uri="{FF2B5EF4-FFF2-40B4-BE49-F238E27FC236}">
                    <a16:creationId xmlns:a16="http://schemas.microsoft.com/office/drawing/2014/main" xmlns="" id="{A2058CDC-DA2D-4135-8E4E-5D08655046CD}"/>
                  </a:ext>
                </a:extLst>
              </p:cNvPr>
              <p:cNvCxnSpPr>
                <a:cxnSpLocks/>
              </p:cNvCxnSpPr>
              <p:nvPr/>
            </p:nvCxnSpPr>
            <p:spPr>
              <a:xfrm flipH="1">
                <a:off x="1205345" y="3429000"/>
                <a:ext cx="471055" cy="0"/>
              </a:xfrm>
              <a:prstGeom prst="line">
                <a:avLst/>
              </a:prstGeom>
            </p:spPr>
            <p:style>
              <a:lnRef idx="2">
                <a:schemeClr val="dk1"/>
              </a:lnRef>
              <a:fillRef idx="0">
                <a:schemeClr val="dk1"/>
              </a:fillRef>
              <a:effectRef idx="1">
                <a:schemeClr val="dk1"/>
              </a:effectRef>
              <a:fontRef idx="minor">
                <a:schemeClr val="tx1"/>
              </a:fontRef>
            </p:style>
          </p:cxnSp>
          <p:cxnSp>
            <p:nvCxnSpPr>
              <p:cNvPr id="18" name="Conector recto 17">
                <a:extLst>
                  <a:ext uri="{FF2B5EF4-FFF2-40B4-BE49-F238E27FC236}">
                    <a16:creationId xmlns:a16="http://schemas.microsoft.com/office/drawing/2014/main" xmlns="" id="{10C0FB7B-6005-4612-AC08-B2947EA63D23}"/>
                  </a:ext>
                </a:extLst>
              </p:cNvPr>
              <p:cNvCxnSpPr>
                <a:cxnSpLocks/>
              </p:cNvCxnSpPr>
              <p:nvPr/>
            </p:nvCxnSpPr>
            <p:spPr>
              <a:xfrm>
                <a:off x="5389415" y="3429000"/>
                <a:ext cx="706585" cy="0"/>
              </a:xfrm>
              <a:prstGeom prst="line">
                <a:avLst/>
              </a:prstGeom>
            </p:spPr>
            <p:style>
              <a:lnRef idx="1">
                <a:schemeClr val="dk1"/>
              </a:lnRef>
              <a:fillRef idx="0">
                <a:schemeClr val="dk1"/>
              </a:fillRef>
              <a:effectRef idx="0">
                <a:schemeClr val="dk1"/>
              </a:effectRef>
              <a:fontRef idx="minor">
                <a:schemeClr val="tx1"/>
              </a:fontRef>
            </p:style>
          </p:cxnSp>
          <p:cxnSp>
            <p:nvCxnSpPr>
              <p:cNvPr id="19" name="Conector recto 18">
                <a:extLst>
                  <a:ext uri="{FF2B5EF4-FFF2-40B4-BE49-F238E27FC236}">
                    <a16:creationId xmlns:a16="http://schemas.microsoft.com/office/drawing/2014/main" xmlns="" id="{EA3AA31C-C118-44D8-B1D9-D2DA0A87596F}"/>
                  </a:ext>
                </a:extLst>
              </p:cNvPr>
              <p:cNvCxnSpPr>
                <a:cxnSpLocks/>
              </p:cNvCxnSpPr>
              <p:nvPr/>
            </p:nvCxnSpPr>
            <p:spPr>
              <a:xfrm>
                <a:off x="1676400" y="3906982"/>
                <a:ext cx="457200" cy="0"/>
              </a:xfrm>
              <a:prstGeom prst="line">
                <a:avLst/>
              </a:prstGeom>
            </p:spPr>
            <p:style>
              <a:lnRef idx="1">
                <a:schemeClr val="dk1"/>
              </a:lnRef>
              <a:fillRef idx="0">
                <a:schemeClr val="dk1"/>
              </a:fillRef>
              <a:effectRef idx="0">
                <a:schemeClr val="dk1"/>
              </a:effectRef>
              <a:fontRef idx="minor">
                <a:schemeClr val="tx1"/>
              </a:fontRef>
            </p:style>
          </p:cxnSp>
          <p:cxnSp>
            <p:nvCxnSpPr>
              <p:cNvPr id="20" name="Conector recto 19">
                <a:extLst>
                  <a:ext uri="{FF2B5EF4-FFF2-40B4-BE49-F238E27FC236}">
                    <a16:creationId xmlns:a16="http://schemas.microsoft.com/office/drawing/2014/main" xmlns="" id="{8434B9D2-9897-4C17-AF41-3E4DA352C244}"/>
                  </a:ext>
                </a:extLst>
              </p:cNvPr>
              <p:cNvCxnSpPr>
                <a:cxnSpLocks/>
              </p:cNvCxnSpPr>
              <p:nvPr/>
            </p:nvCxnSpPr>
            <p:spPr>
              <a:xfrm>
                <a:off x="2133600" y="3906982"/>
                <a:ext cx="1094505" cy="0"/>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cxnSp>
            <p:nvCxnSpPr>
              <p:cNvPr id="21" name="Conector recto 20">
                <a:extLst>
                  <a:ext uri="{FF2B5EF4-FFF2-40B4-BE49-F238E27FC236}">
                    <a16:creationId xmlns:a16="http://schemas.microsoft.com/office/drawing/2014/main" xmlns="" id="{F96BDE0B-9F30-42EA-9D69-260F72D67B64}"/>
                  </a:ext>
                </a:extLst>
              </p:cNvPr>
              <p:cNvCxnSpPr>
                <a:cxnSpLocks/>
              </p:cNvCxnSpPr>
              <p:nvPr/>
            </p:nvCxnSpPr>
            <p:spPr>
              <a:xfrm>
                <a:off x="3228105" y="3906982"/>
                <a:ext cx="706583" cy="0"/>
              </a:xfrm>
              <a:prstGeom prst="line">
                <a:avLst/>
              </a:prstGeom>
            </p:spPr>
            <p:style>
              <a:lnRef idx="1">
                <a:schemeClr val="dk1"/>
              </a:lnRef>
              <a:fillRef idx="0">
                <a:schemeClr val="dk1"/>
              </a:fillRef>
              <a:effectRef idx="0">
                <a:schemeClr val="dk1"/>
              </a:effectRef>
              <a:fontRef idx="minor">
                <a:schemeClr val="tx1"/>
              </a:fontRef>
            </p:style>
          </p:cxnSp>
          <p:cxnSp>
            <p:nvCxnSpPr>
              <p:cNvPr id="22" name="Conector recto 21">
                <a:extLst>
                  <a:ext uri="{FF2B5EF4-FFF2-40B4-BE49-F238E27FC236}">
                    <a16:creationId xmlns:a16="http://schemas.microsoft.com/office/drawing/2014/main" xmlns="" id="{0BAFF207-7E04-4E0B-9A90-A25B1228063A}"/>
                  </a:ext>
                </a:extLst>
              </p:cNvPr>
              <p:cNvCxnSpPr>
                <a:cxnSpLocks/>
              </p:cNvCxnSpPr>
              <p:nvPr/>
            </p:nvCxnSpPr>
            <p:spPr>
              <a:xfrm>
                <a:off x="3934688" y="3906982"/>
                <a:ext cx="997529" cy="0"/>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cxnSp>
            <p:nvCxnSpPr>
              <p:cNvPr id="23" name="Conector recto 22">
                <a:extLst>
                  <a:ext uri="{FF2B5EF4-FFF2-40B4-BE49-F238E27FC236}">
                    <a16:creationId xmlns:a16="http://schemas.microsoft.com/office/drawing/2014/main" xmlns="" id="{D62AEF54-35A8-4683-9CE4-F0231773C9BE}"/>
                  </a:ext>
                </a:extLst>
              </p:cNvPr>
              <p:cNvCxnSpPr>
                <a:cxnSpLocks/>
              </p:cNvCxnSpPr>
              <p:nvPr/>
            </p:nvCxnSpPr>
            <p:spPr>
              <a:xfrm>
                <a:off x="4932217" y="3906982"/>
                <a:ext cx="457198" cy="20781"/>
              </a:xfrm>
              <a:prstGeom prst="line">
                <a:avLst/>
              </a:prstGeom>
            </p:spPr>
            <p:style>
              <a:lnRef idx="1">
                <a:schemeClr val="dk1"/>
              </a:lnRef>
              <a:fillRef idx="0">
                <a:schemeClr val="dk1"/>
              </a:fillRef>
              <a:effectRef idx="0">
                <a:schemeClr val="dk1"/>
              </a:effectRef>
              <a:fontRef idx="minor">
                <a:schemeClr val="tx1"/>
              </a:fontRef>
            </p:style>
          </p:cxnSp>
        </p:grpSp>
        <p:sp>
          <p:nvSpPr>
            <p:cNvPr id="6" name="CuadroTexto 5">
              <a:extLst>
                <a:ext uri="{FF2B5EF4-FFF2-40B4-BE49-F238E27FC236}">
                  <a16:creationId xmlns:a16="http://schemas.microsoft.com/office/drawing/2014/main" xmlns="" id="{F8D2CE22-B200-45D2-AF1A-BDFB0A8EAC16}"/>
                </a:ext>
              </a:extLst>
            </p:cNvPr>
            <p:cNvSpPr txBox="1"/>
            <p:nvPr/>
          </p:nvSpPr>
          <p:spPr>
            <a:xfrm>
              <a:off x="2590800" y="2479964"/>
              <a:ext cx="309700" cy="369332"/>
            </a:xfrm>
            <a:prstGeom prst="rect">
              <a:avLst/>
            </a:prstGeom>
            <a:noFill/>
          </p:spPr>
          <p:txBody>
            <a:bodyPr wrap="none" rtlCol="0">
              <a:spAutoFit/>
            </a:bodyPr>
            <a:lstStyle/>
            <a:p>
              <a:r>
                <a:rPr lang="es-ES" dirty="0"/>
                <a:t>R</a:t>
              </a:r>
            </a:p>
          </p:txBody>
        </p:sp>
        <p:sp>
          <p:nvSpPr>
            <p:cNvPr id="7" name="CuadroTexto 6">
              <a:extLst>
                <a:ext uri="{FF2B5EF4-FFF2-40B4-BE49-F238E27FC236}">
                  <a16:creationId xmlns:a16="http://schemas.microsoft.com/office/drawing/2014/main" xmlns="" id="{02BC2386-8765-4F60-9AEF-3F8DA96326FF}"/>
                </a:ext>
              </a:extLst>
            </p:cNvPr>
            <p:cNvSpPr txBox="1"/>
            <p:nvPr/>
          </p:nvSpPr>
          <p:spPr>
            <a:xfrm>
              <a:off x="4368655" y="2470667"/>
              <a:ext cx="309700" cy="369332"/>
            </a:xfrm>
            <a:prstGeom prst="rect">
              <a:avLst/>
            </a:prstGeom>
            <a:noFill/>
          </p:spPr>
          <p:txBody>
            <a:bodyPr wrap="none" rtlCol="0">
              <a:spAutoFit/>
            </a:bodyPr>
            <a:lstStyle/>
            <a:p>
              <a:r>
                <a:rPr lang="es-ES" dirty="0"/>
                <a:t>R</a:t>
              </a:r>
            </a:p>
          </p:txBody>
        </p:sp>
        <p:sp>
          <p:nvSpPr>
            <p:cNvPr id="8" name="CuadroTexto 7">
              <a:extLst>
                <a:ext uri="{FF2B5EF4-FFF2-40B4-BE49-F238E27FC236}">
                  <a16:creationId xmlns:a16="http://schemas.microsoft.com/office/drawing/2014/main" xmlns="" id="{DAEB11C3-3FCF-4C4F-9201-AEFB5C15632C}"/>
                </a:ext>
              </a:extLst>
            </p:cNvPr>
            <p:cNvSpPr txBox="1"/>
            <p:nvPr/>
          </p:nvSpPr>
          <p:spPr>
            <a:xfrm>
              <a:off x="2646218" y="3571733"/>
              <a:ext cx="221673" cy="369332"/>
            </a:xfrm>
            <a:prstGeom prst="rect">
              <a:avLst/>
            </a:prstGeom>
            <a:noFill/>
          </p:spPr>
          <p:txBody>
            <a:bodyPr wrap="square" rtlCol="0">
              <a:spAutoFit/>
            </a:bodyPr>
            <a:lstStyle/>
            <a:p>
              <a:r>
                <a:rPr lang="es-ES" dirty="0"/>
                <a:t>r</a:t>
              </a:r>
            </a:p>
          </p:txBody>
        </p:sp>
        <p:sp>
          <p:nvSpPr>
            <p:cNvPr id="9" name="CuadroTexto 8">
              <a:extLst>
                <a:ext uri="{FF2B5EF4-FFF2-40B4-BE49-F238E27FC236}">
                  <a16:creationId xmlns:a16="http://schemas.microsoft.com/office/drawing/2014/main" xmlns="" id="{697DBFFB-A3EC-42D8-9B96-FEB4E5524372}"/>
                </a:ext>
              </a:extLst>
            </p:cNvPr>
            <p:cNvSpPr txBox="1"/>
            <p:nvPr/>
          </p:nvSpPr>
          <p:spPr>
            <a:xfrm>
              <a:off x="4364184" y="3559524"/>
              <a:ext cx="221673" cy="369332"/>
            </a:xfrm>
            <a:prstGeom prst="rect">
              <a:avLst/>
            </a:prstGeom>
            <a:noFill/>
          </p:spPr>
          <p:txBody>
            <a:bodyPr wrap="square" rtlCol="0">
              <a:spAutoFit/>
            </a:bodyPr>
            <a:lstStyle/>
            <a:p>
              <a:r>
                <a:rPr lang="es-ES" dirty="0"/>
                <a:t>r</a:t>
              </a:r>
            </a:p>
          </p:txBody>
        </p:sp>
      </p:grpSp>
      <p:grpSp>
        <p:nvGrpSpPr>
          <p:cNvPr id="24" name="Grupo 23">
            <a:extLst>
              <a:ext uri="{FF2B5EF4-FFF2-40B4-BE49-F238E27FC236}">
                <a16:creationId xmlns:a16="http://schemas.microsoft.com/office/drawing/2014/main" xmlns="" id="{D278C3A4-F312-4B62-8EED-99EDA303F4A0}"/>
              </a:ext>
            </a:extLst>
          </p:cNvPr>
          <p:cNvGrpSpPr/>
          <p:nvPr/>
        </p:nvGrpSpPr>
        <p:grpSpPr>
          <a:xfrm>
            <a:off x="6338452" y="1606998"/>
            <a:ext cx="4890655" cy="1610589"/>
            <a:chOff x="6445614" y="2479964"/>
            <a:chExt cx="4890655" cy="1610589"/>
          </a:xfrm>
        </p:grpSpPr>
        <p:grpSp>
          <p:nvGrpSpPr>
            <p:cNvPr id="25" name="Grupo 24">
              <a:extLst>
                <a:ext uri="{FF2B5EF4-FFF2-40B4-BE49-F238E27FC236}">
                  <a16:creationId xmlns:a16="http://schemas.microsoft.com/office/drawing/2014/main" xmlns="" id="{645120E8-CA36-4CF0-B5D4-99246BE315B5}"/>
                </a:ext>
              </a:extLst>
            </p:cNvPr>
            <p:cNvGrpSpPr/>
            <p:nvPr/>
          </p:nvGrpSpPr>
          <p:grpSpPr>
            <a:xfrm>
              <a:off x="6445614" y="2757055"/>
              <a:ext cx="4890655" cy="1333498"/>
              <a:chOff x="6279572" y="2667796"/>
              <a:chExt cx="4890655" cy="1333498"/>
            </a:xfrm>
          </p:grpSpPr>
          <p:cxnSp>
            <p:nvCxnSpPr>
              <p:cNvPr id="30" name="Conector recto 29">
                <a:extLst>
                  <a:ext uri="{FF2B5EF4-FFF2-40B4-BE49-F238E27FC236}">
                    <a16:creationId xmlns:a16="http://schemas.microsoft.com/office/drawing/2014/main" xmlns="" id="{8DFBE64A-E3BD-4058-8684-FFC89943543A}"/>
                  </a:ext>
                </a:extLst>
              </p:cNvPr>
              <p:cNvCxnSpPr>
                <a:cxnSpLocks/>
              </p:cNvCxnSpPr>
              <p:nvPr/>
            </p:nvCxnSpPr>
            <p:spPr>
              <a:xfrm>
                <a:off x="10006444" y="2864429"/>
                <a:ext cx="457198" cy="0"/>
              </a:xfrm>
              <a:prstGeom prst="line">
                <a:avLst/>
              </a:prstGeom>
            </p:spPr>
            <p:style>
              <a:lnRef idx="1">
                <a:schemeClr val="dk1"/>
              </a:lnRef>
              <a:fillRef idx="0">
                <a:schemeClr val="dk1"/>
              </a:fillRef>
              <a:effectRef idx="0">
                <a:schemeClr val="dk1"/>
              </a:effectRef>
              <a:fontRef idx="minor">
                <a:schemeClr val="tx1"/>
              </a:fontRef>
            </p:style>
          </p:cxnSp>
          <p:grpSp>
            <p:nvGrpSpPr>
              <p:cNvPr id="31" name="Grupo 30">
                <a:extLst>
                  <a:ext uri="{FF2B5EF4-FFF2-40B4-BE49-F238E27FC236}">
                    <a16:creationId xmlns:a16="http://schemas.microsoft.com/office/drawing/2014/main" xmlns="" id="{B754613C-88E9-4659-9DAA-A7318ADBAFCC}"/>
                  </a:ext>
                </a:extLst>
              </p:cNvPr>
              <p:cNvGrpSpPr/>
              <p:nvPr/>
            </p:nvGrpSpPr>
            <p:grpSpPr>
              <a:xfrm>
                <a:off x="6279572" y="2667796"/>
                <a:ext cx="4890655" cy="1333498"/>
                <a:chOff x="6279572" y="2691247"/>
                <a:chExt cx="4890655" cy="1333498"/>
              </a:xfrm>
            </p:grpSpPr>
            <p:sp>
              <p:nvSpPr>
                <p:cNvPr id="32" name="Rectángulo 31">
                  <a:extLst>
                    <a:ext uri="{FF2B5EF4-FFF2-40B4-BE49-F238E27FC236}">
                      <a16:creationId xmlns:a16="http://schemas.microsoft.com/office/drawing/2014/main" xmlns="" id="{FDF1D8E1-3219-4270-BB37-3EC23B60CE5D}"/>
                    </a:ext>
                  </a:extLst>
                </p:cNvPr>
                <p:cNvSpPr/>
                <p:nvPr/>
              </p:nvSpPr>
              <p:spPr>
                <a:xfrm>
                  <a:off x="7207827" y="2691247"/>
                  <a:ext cx="1094505" cy="3463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33" name="Conector recto 32">
                  <a:extLst>
                    <a:ext uri="{FF2B5EF4-FFF2-40B4-BE49-F238E27FC236}">
                      <a16:creationId xmlns:a16="http://schemas.microsoft.com/office/drawing/2014/main" xmlns="" id="{0671C648-8239-4B74-853E-947D8F241900}"/>
                    </a:ext>
                  </a:extLst>
                </p:cNvPr>
                <p:cNvCxnSpPr>
                  <a:cxnSpLocks/>
                </p:cNvCxnSpPr>
                <p:nvPr/>
              </p:nvCxnSpPr>
              <p:spPr>
                <a:xfrm flipH="1">
                  <a:off x="6750627" y="2885210"/>
                  <a:ext cx="429491" cy="0"/>
                </a:xfrm>
                <a:prstGeom prst="line">
                  <a:avLst/>
                </a:prstGeom>
              </p:spPr>
              <p:style>
                <a:lnRef idx="1">
                  <a:schemeClr val="dk1"/>
                </a:lnRef>
                <a:fillRef idx="0">
                  <a:schemeClr val="dk1"/>
                </a:fillRef>
                <a:effectRef idx="0">
                  <a:schemeClr val="dk1"/>
                </a:effectRef>
                <a:fontRef idx="minor">
                  <a:schemeClr val="tx1"/>
                </a:fontRef>
              </p:style>
            </p:cxnSp>
            <p:cxnSp>
              <p:nvCxnSpPr>
                <p:cNvPr id="34" name="Conector recto 33">
                  <a:extLst>
                    <a:ext uri="{FF2B5EF4-FFF2-40B4-BE49-F238E27FC236}">
                      <a16:creationId xmlns:a16="http://schemas.microsoft.com/office/drawing/2014/main" xmlns="" id="{BEA8C601-30AA-4C47-8757-D9346FE4BEAE}"/>
                    </a:ext>
                  </a:extLst>
                </p:cNvPr>
                <p:cNvCxnSpPr>
                  <a:cxnSpLocks/>
                </p:cNvCxnSpPr>
                <p:nvPr/>
              </p:nvCxnSpPr>
              <p:spPr>
                <a:xfrm>
                  <a:off x="6736772" y="2885210"/>
                  <a:ext cx="13855" cy="955964"/>
                </a:xfrm>
                <a:prstGeom prst="line">
                  <a:avLst/>
                </a:prstGeom>
              </p:spPr>
              <p:style>
                <a:lnRef idx="1">
                  <a:schemeClr val="dk1"/>
                </a:lnRef>
                <a:fillRef idx="0">
                  <a:schemeClr val="dk1"/>
                </a:fillRef>
                <a:effectRef idx="0">
                  <a:schemeClr val="dk1"/>
                </a:effectRef>
                <a:fontRef idx="minor">
                  <a:schemeClr val="tx1"/>
                </a:fontRef>
              </p:style>
            </p:cxnSp>
            <p:cxnSp>
              <p:nvCxnSpPr>
                <p:cNvPr id="35" name="Conector recto 34">
                  <a:extLst>
                    <a:ext uri="{FF2B5EF4-FFF2-40B4-BE49-F238E27FC236}">
                      <a16:creationId xmlns:a16="http://schemas.microsoft.com/office/drawing/2014/main" xmlns="" id="{4191608A-5175-4CCE-B50C-BF8EA4DB508F}"/>
                    </a:ext>
                  </a:extLst>
                </p:cNvPr>
                <p:cNvCxnSpPr>
                  <a:cxnSpLocks/>
                  <a:stCxn id="32" idx="3"/>
                </p:cNvCxnSpPr>
                <p:nvPr/>
              </p:nvCxnSpPr>
              <p:spPr>
                <a:xfrm>
                  <a:off x="8302332" y="2864429"/>
                  <a:ext cx="706583" cy="0"/>
                </a:xfrm>
                <a:prstGeom prst="line">
                  <a:avLst/>
                </a:prstGeom>
              </p:spPr>
              <p:style>
                <a:lnRef idx="1">
                  <a:schemeClr val="dk1"/>
                </a:lnRef>
                <a:fillRef idx="0">
                  <a:schemeClr val="dk1"/>
                </a:fillRef>
                <a:effectRef idx="0">
                  <a:schemeClr val="dk1"/>
                </a:effectRef>
                <a:fontRef idx="minor">
                  <a:schemeClr val="tx1"/>
                </a:fontRef>
              </p:style>
            </p:cxnSp>
            <p:cxnSp>
              <p:nvCxnSpPr>
                <p:cNvPr id="36" name="Conector recto 35">
                  <a:extLst>
                    <a:ext uri="{FF2B5EF4-FFF2-40B4-BE49-F238E27FC236}">
                      <a16:creationId xmlns:a16="http://schemas.microsoft.com/office/drawing/2014/main" xmlns="" id="{0A9F379D-4044-4D11-B760-1FAC07599A01}"/>
                    </a:ext>
                  </a:extLst>
                </p:cNvPr>
                <p:cNvCxnSpPr>
                  <a:cxnSpLocks/>
                </p:cNvCxnSpPr>
                <p:nvPr/>
              </p:nvCxnSpPr>
              <p:spPr>
                <a:xfrm>
                  <a:off x="10463646" y="2885210"/>
                  <a:ext cx="13851" cy="976745"/>
                </a:xfrm>
                <a:prstGeom prst="line">
                  <a:avLst/>
                </a:prstGeom>
              </p:spPr>
              <p:style>
                <a:lnRef idx="1">
                  <a:schemeClr val="dk1"/>
                </a:lnRef>
                <a:fillRef idx="0">
                  <a:schemeClr val="dk1"/>
                </a:fillRef>
                <a:effectRef idx="0">
                  <a:schemeClr val="dk1"/>
                </a:effectRef>
                <a:fontRef idx="minor">
                  <a:schemeClr val="tx1"/>
                </a:fontRef>
              </p:style>
            </p:cxnSp>
            <p:cxnSp>
              <p:nvCxnSpPr>
                <p:cNvPr id="37" name="Conector recto 36">
                  <a:extLst>
                    <a:ext uri="{FF2B5EF4-FFF2-40B4-BE49-F238E27FC236}">
                      <a16:creationId xmlns:a16="http://schemas.microsoft.com/office/drawing/2014/main" xmlns="" id="{183117AC-3488-43E1-95FD-FEC9814FB9D9}"/>
                    </a:ext>
                  </a:extLst>
                </p:cNvPr>
                <p:cNvCxnSpPr>
                  <a:cxnSpLocks/>
                </p:cNvCxnSpPr>
                <p:nvPr/>
              </p:nvCxnSpPr>
              <p:spPr>
                <a:xfrm flipH="1">
                  <a:off x="6279572" y="3363192"/>
                  <a:ext cx="471055" cy="0"/>
                </a:xfrm>
                <a:prstGeom prst="line">
                  <a:avLst/>
                </a:prstGeom>
              </p:spPr>
              <p:style>
                <a:lnRef idx="2">
                  <a:schemeClr val="dk1"/>
                </a:lnRef>
                <a:fillRef idx="0">
                  <a:schemeClr val="dk1"/>
                </a:fillRef>
                <a:effectRef idx="1">
                  <a:schemeClr val="dk1"/>
                </a:effectRef>
                <a:fontRef idx="minor">
                  <a:schemeClr val="tx1"/>
                </a:fontRef>
              </p:style>
            </p:cxnSp>
            <p:cxnSp>
              <p:nvCxnSpPr>
                <p:cNvPr id="38" name="Conector recto 37">
                  <a:extLst>
                    <a:ext uri="{FF2B5EF4-FFF2-40B4-BE49-F238E27FC236}">
                      <a16:creationId xmlns:a16="http://schemas.microsoft.com/office/drawing/2014/main" xmlns="" id="{5B9B983D-875E-4BD8-B02D-4DCA447A162B}"/>
                    </a:ext>
                  </a:extLst>
                </p:cNvPr>
                <p:cNvCxnSpPr>
                  <a:cxnSpLocks/>
                </p:cNvCxnSpPr>
                <p:nvPr/>
              </p:nvCxnSpPr>
              <p:spPr>
                <a:xfrm>
                  <a:off x="10463642" y="3363192"/>
                  <a:ext cx="706585" cy="0"/>
                </a:xfrm>
                <a:prstGeom prst="line">
                  <a:avLst/>
                </a:prstGeom>
              </p:spPr>
              <p:style>
                <a:lnRef idx="1">
                  <a:schemeClr val="dk1"/>
                </a:lnRef>
                <a:fillRef idx="0">
                  <a:schemeClr val="dk1"/>
                </a:fillRef>
                <a:effectRef idx="0">
                  <a:schemeClr val="dk1"/>
                </a:effectRef>
                <a:fontRef idx="minor">
                  <a:schemeClr val="tx1"/>
                </a:fontRef>
              </p:style>
            </p:cxnSp>
            <p:cxnSp>
              <p:nvCxnSpPr>
                <p:cNvPr id="39" name="Conector recto 38">
                  <a:extLst>
                    <a:ext uri="{FF2B5EF4-FFF2-40B4-BE49-F238E27FC236}">
                      <a16:creationId xmlns:a16="http://schemas.microsoft.com/office/drawing/2014/main" xmlns="" id="{49FB75E6-0740-48D7-89ED-EA2D4C8C685E}"/>
                    </a:ext>
                  </a:extLst>
                </p:cNvPr>
                <p:cNvCxnSpPr>
                  <a:cxnSpLocks/>
                </p:cNvCxnSpPr>
                <p:nvPr/>
              </p:nvCxnSpPr>
              <p:spPr>
                <a:xfrm>
                  <a:off x="6750627" y="3841174"/>
                  <a:ext cx="457200" cy="0"/>
                </a:xfrm>
                <a:prstGeom prst="line">
                  <a:avLst/>
                </a:prstGeom>
              </p:spPr>
              <p:style>
                <a:lnRef idx="1">
                  <a:schemeClr val="dk1"/>
                </a:lnRef>
                <a:fillRef idx="0">
                  <a:schemeClr val="dk1"/>
                </a:fillRef>
                <a:effectRef idx="0">
                  <a:schemeClr val="dk1"/>
                </a:effectRef>
                <a:fontRef idx="minor">
                  <a:schemeClr val="tx1"/>
                </a:fontRef>
              </p:style>
            </p:cxnSp>
            <p:cxnSp>
              <p:nvCxnSpPr>
                <p:cNvPr id="40" name="Conector recto 39">
                  <a:extLst>
                    <a:ext uri="{FF2B5EF4-FFF2-40B4-BE49-F238E27FC236}">
                      <a16:creationId xmlns:a16="http://schemas.microsoft.com/office/drawing/2014/main" xmlns="" id="{AB64A004-F8B3-45C5-8B3A-6483380EA4E7}"/>
                    </a:ext>
                  </a:extLst>
                </p:cNvPr>
                <p:cNvCxnSpPr>
                  <a:cxnSpLocks/>
                </p:cNvCxnSpPr>
                <p:nvPr/>
              </p:nvCxnSpPr>
              <p:spPr>
                <a:xfrm>
                  <a:off x="7207827" y="3841174"/>
                  <a:ext cx="1094505" cy="0"/>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cxnSp>
              <p:nvCxnSpPr>
                <p:cNvPr id="41" name="Conector recto 40">
                  <a:extLst>
                    <a:ext uri="{FF2B5EF4-FFF2-40B4-BE49-F238E27FC236}">
                      <a16:creationId xmlns:a16="http://schemas.microsoft.com/office/drawing/2014/main" xmlns="" id="{29E2249D-A792-4E2C-81D0-E5790B4B557D}"/>
                    </a:ext>
                  </a:extLst>
                </p:cNvPr>
                <p:cNvCxnSpPr>
                  <a:cxnSpLocks/>
                </p:cNvCxnSpPr>
                <p:nvPr/>
              </p:nvCxnSpPr>
              <p:spPr>
                <a:xfrm>
                  <a:off x="8302332" y="3841174"/>
                  <a:ext cx="706583" cy="0"/>
                </a:xfrm>
                <a:prstGeom prst="line">
                  <a:avLst/>
                </a:prstGeom>
              </p:spPr>
              <p:style>
                <a:lnRef idx="1">
                  <a:schemeClr val="dk1"/>
                </a:lnRef>
                <a:fillRef idx="0">
                  <a:schemeClr val="dk1"/>
                </a:fillRef>
                <a:effectRef idx="0">
                  <a:schemeClr val="dk1"/>
                </a:effectRef>
                <a:fontRef idx="minor">
                  <a:schemeClr val="tx1"/>
                </a:fontRef>
              </p:style>
            </p:cxnSp>
            <p:cxnSp>
              <p:nvCxnSpPr>
                <p:cNvPr id="42" name="Conector recto 41">
                  <a:extLst>
                    <a:ext uri="{FF2B5EF4-FFF2-40B4-BE49-F238E27FC236}">
                      <a16:creationId xmlns:a16="http://schemas.microsoft.com/office/drawing/2014/main" xmlns="" id="{C5F20DEF-6225-49D8-8C32-217A85F0B705}"/>
                    </a:ext>
                  </a:extLst>
                </p:cNvPr>
                <p:cNvCxnSpPr>
                  <a:cxnSpLocks/>
                </p:cNvCxnSpPr>
                <p:nvPr/>
              </p:nvCxnSpPr>
              <p:spPr>
                <a:xfrm>
                  <a:off x="10006444" y="3841174"/>
                  <a:ext cx="457198" cy="20781"/>
                </a:xfrm>
                <a:prstGeom prst="line">
                  <a:avLst/>
                </a:prstGeom>
              </p:spPr>
              <p:style>
                <a:lnRef idx="1">
                  <a:schemeClr val="dk1"/>
                </a:lnRef>
                <a:fillRef idx="0">
                  <a:schemeClr val="dk1"/>
                </a:fillRef>
                <a:effectRef idx="0">
                  <a:schemeClr val="dk1"/>
                </a:effectRef>
                <a:fontRef idx="minor">
                  <a:schemeClr val="tx1"/>
                </a:fontRef>
              </p:style>
            </p:cxnSp>
            <p:cxnSp>
              <p:nvCxnSpPr>
                <p:cNvPr id="43" name="Conector recto 42">
                  <a:extLst>
                    <a:ext uri="{FF2B5EF4-FFF2-40B4-BE49-F238E27FC236}">
                      <a16:creationId xmlns:a16="http://schemas.microsoft.com/office/drawing/2014/main" xmlns="" id="{A8C85BEC-7907-4C25-B93F-F9ACFB0199D8}"/>
                    </a:ext>
                  </a:extLst>
                </p:cNvPr>
                <p:cNvCxnSpPr>
                  <a:cxnSpLocks/>
                </p:cNvCxnSpPr>
                <p:nvPr/>
              </p:nvCxnSpPr>
              <p:spPr>
                <a:xfrm>
                  <a:off x="9008911" y="2874819"/>
                  <a:ext cx="997529" cy="0"/>
                </a:xfrm>
                <a:prstGeom prst="line">
                  <a:avLst/>
                </a:prstGeom>
                <a:ln w="76200">
                  <a:solidFill>
                    <a:srgbClr val="FF0000"/>
                  </a:solidFill>
                </a:ln>
              </p:spPr>
              <p:style>
                <a:lnRef idx="3">
                  <a:schemeClr val="dk1"/>
                </a:lnRef>
                <a:fillRef idx="0">
                  <a:schemeClr val="dk1"/>
                </a:fillRef>
                <a:effectRef idx="2">
                  <a:schemeClr val="dk1"/>
                </a:effectRef>
                <a:fontRef idx="minor">
                  <a:schemeClr val="tx1"/>
                </a:fontRef>
              </p:style>
            </p:cxnSp>
            <p:sp>
              <p:nvSpPr>
                <p:cNvPr id="44" name="Rectángulo 43">
                  <a:extLst>
                    <a:ext uri="{FF2B5EF4-FFF2-40B4-BE49-F238E27FC236}">
                      <a16:creationId xmlns:a16="http://schemas.microsoft.com/office/drawing/2014/main" xmlns="" id="{174BC414-27ED-4BCE-A648-24519BA6C9FA}"/>
                    </a:ext>
                  </a:extLst>
                </p:cNvPr>
                <p:cNvSpPr/>
                <p:nvPr/>
              </p:nvSpPr>
              <p:spPr>
                <a:xfrm>
                  <a:off x="9008911" y="3678382"/>
                  <a:ext cx="997529" cy="3463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sp>
          <p:nvSpPr>
            <p:cNvPr id="26" name="Rectángulo 25">
              <a:extLst>
                <a:ext uri="{FF2B5EF4-FFF2-40B4-BE49-F238E27FC236}">
                  <a16:creationId xmlns:a16="http://schemas.microsoft.com/office/drawing/2014/main" xmlns="" id="{DFB962D4-88D8-4F62-BAA9-207E7D0CE8DD}"/>
                </a:ext>
              </a:extLst>
            </p:cNvPr>
            <p:cNvSpPr/>
            <p:nvPr/>
          </p:nvSpPr>
          <p:spPr>
            <a:xfrm>
              <a:off x="7758517" y="2479964"/>
              <a:ext cx="309700" cy="369332"/>
            </a:xfrm>
            <a:prstGeom prst="rect">
              <a:avLst/>
            </a:prstGeom>
          </p:spPr>
          <p:txBody>
            <a:bodyPr wrap="none">
              <a:spAutoFit/>
            </a:bodyPr>
            <a:lstStyle/>
            <a:p>
              <a:r>
                <a:rPr lang="es-ES" dirty="0"/>
                <a:t>R</a:t>
              </a:r>
            </a:p>
          </p:txBody>
        </p:sp>
        <p:sp>
          <p:nvSpPr>
            <p:cNvPr id="27" name="Rectángulo 26">
              <a:extLst>
                <a:ext uri="{FF2B5EF4-FFF2-40B4-BE49-F238E27FC236}">
                  <a16:creationId xmlns:a16="http://schemas.microsoft.com/office/drawing/2014/main" xmlns="" id="{05B4D2A2-A8DA-457B-A3B2-53537963B1FB}"/>
                </a:ext>
              </a:extLst>
            </p:cNvPr>
            <p:cNvSpPr/>
            <p:nvPr/>
          </p:nvSpPr>
          <p:spPr>
            <a:xfrm>
              <a:off x="9460197" y="3439390"/>
              <a:ext cx="309700" cy="369332"/>
            </a:xfrm>
            <a:prstGeom prst="rect">
              <a:avLst/>
            </a:prstGeom>
          </p:spPr>
          <p:txBody>
            <a:bodyPr wrap="none">
              <a:spAutoFit/>
            </a:bodyPr>
            <a:lstStyle/>
            <a:p>
              <a:r>
                <a:rPr lang="es-ES" dirty="0"/>
                <a:t>R</a:t>
              </a:r>
            </a:p>
          </p:txBody>
        </p:sp>
        <p:sp>
          <p:nvSpPr>
            <p:cNvPr id="28" name="CuadroTexto 27">
              <a:extLst>
                <a:ext uri="{FF2B5EF4-FFF2-40B4-BE49-F238E27FC236}">
                  <a16:creationId xmlns:a16="http://schemas.microsoft.com/office/drawing/2014/main" xmlns="" id="{CA3C3B6F-0BC1-4479-9A68-CFC0E03CE963}"/>
                </a:ext>
              </a:extLst>
            </p:cNvPr>
            <p:cNvSpPr txBox="1"/>
            <p:nvPr/>
          </p:nvSpPr>
          <p:spPr>
            <a:xfrm>
              <a:off x="7758531" y="3559524"/>
              <a:ext cx="221673" cy="369332"/>
            </a:xfrm>
            <a:prstGeom prst="rect">
              <a:avLst/>
            </a:prstGeom>
            <a:noFill/>
          </p:spPr>
          <p:txBody>
            <a:bodyPr wrap="square" rtlCol="0">
              <a:spAutoFit/>
            </a:bodyPr>
            <a:lstStyle/>
            <a:p>
              <a:r>
                <a:rPr lang="es-ES" dirty="0"/>
                <a:t>r</a:t>
              </a:r>
            </a:p>
          </p:txBody>
        </p:sp>
        <p:sp>
          <p:nvSpPr>
            <p:cNvPr id="29" name="CuadroTexto 28">
              <a:extLst>
                <a:ext uri="{FF2B5EF4-FFF2-40B4-BE49-F238E27FC236}">
                  <a16:creationId xmlns:a16="http://schemas.microsoft.com/office/drawing/2014/main" xmlns="" id="{0641D806-00C7-4BC3-95AD-5F8F40B2FC3D}"/>
                </a:ext>
              </a:extLst>
            </p:cNvPr>
            <p:cNvSpPr txBox="1"/>
            <p:nvPr/>
          </p:nvSpPr>
          <p:spPr>
            <a:xfrm>
              <a:off x="9462656" y="2575668"/>
              <a:ext cx="221673" cy="369332"/>
            </a:xfrm>
            <a:prstGeom prst="rect">
              <a:avLst/>
            </a:prstGeom>
            <a:noFill/>
          </p:spPr>
          <p:txBody>
            <a:bodyPr wrap="square" rtlCol="0">
              <a:spAutoFit/>
            </a:bodyPr>
            <a:lstStyle/>
            <a:p>
              <a:r>
                <a:rPr lang="es-ES" dirty="0"/>
                <a:t>r</a:t>
              </a:r>
            </a:p>
          </p:txBody>
        </p:sp>
      </p:grpSp>
      <p:pic>
        <p:nvPicPr>
          <p:cNvPr id="45" name="Imagen 44">
            <a:extLst>
              <a:ext uri="{FF2B5EF4-FFF2-40B4-BE49-F238E27FC236}">
                <a16:creationId xmlns:a16="http://schemas.microsoft.com/office/drawing/2014/main" xmlns="" id="{4E02046C-99CA-45CE-9628-9FFFE1643AD1}"/>
              </a:ext>
            </a:extLst>
          </p:cNvPr>
          <p:cNvPicPr>
            <a:picLocks noChangeAspect="1"/>
          </p:cNvPicPr>
          <p:nvPr/>
        </p:nvPicPr>
        <p:blipFill>
          <a:blip r:embed="rId3" cstate="print"/>
          <a:stretch>
            <a:fillRect/>
          </a:stretch>
        </p:blipFill>
        <p:spPr>
          <a:xfrm>
            <a:off x="712539" y="3989979"/>
            <a:ext cx="2929561" cy="2751597"/>
          </a:xfrm>
          <a:prstGeom prst="rect">
            <a:avLst/>
          </a:prstGeom>
        </p:spPr>
      </p:pic>
      <p:sp>
        <p:nvSpPr>
          <p:cNvPr id="46" name="CuadroTexto 45">
            <a:extLst>
              <a:ext uri="{FF2B5EF4-FFF2-40B4-BE49-F238E27FC236}">
                <a16:creationId xmlns:a16="http://schemas.microsoft.com/office/drawing/2014/main" xmlns="" id="{526DC3FC-C509-4211-BA73-17181AD6D924}"/>
              </a:ext>
            </a:extLst>
          </p:cNvPr>
          <p:cNvSpPr txBox="1"/>
          <p:nvPr/>
        </p:nvSpPr>
        <p:spPr>
          <a:xfrm>
            <a:off x="3809918" y="4412525"/>
            <a:ext cx="8302273" cy="2031325"/>
          </a:xfrm>
          <a:prstGeom prst="rect">
            <a:avLst/>
          </a:prstGeom>
          <a:noFill/>
        </p:spPr>
        <p:txBody>
          <a:bodyPr wrap="none" rtlCol="0">
            <a:spAutoFit/>
          </a:bodyPr>
          <a:lstStyle/>
          <a:p>
            <a:pPr algn="just"/>
            <a:r>
              <a:rPr lang="es-ES" dirty="0">
                <a:latin typeface="Arial" panose="020B0604020202020204" pitchFamily="34" charset="0"/>
                <a:cs typeface="Arial" panose="020B0604020202020204" pitchFamily="34" charset="0"/>
              </a:rPr>
              <a:t>El esquema siguiente muestra la variación de la resistencia según el campo</a:t>
            </a:r>
          </a:p>
          <a:p>
            <a:pPr algn="just"/>
            <a:r>
              <a:rPr lang="es-ES" dirty="0">
                <a:latin typeface="Arial" panose="020B0604020202020204" pitchFamily="34" charset="0"/>
                <a:cs typeface="Arial" panose="020B0604020202020204" pitchFamily="34" charset="0"/>
              </a:rPr>
              <a:t>externo. Esta variación de la impedancia es grande comparada con la hallada</a:t>
            </a:r>
          </a:p>
          <a:p>
            <a:pPr algn="just"/>
            <a:r>
              <a:rPr lang="es-ES" dirty="0">
                <a:latin typeface="Arial" panose="020B0604020202020204" pitchFamily="34" charset="0"/>
                <a:cs typeface="Arial" panose="020B0604020202020204" pitchFamily="34" charset="0"/>
              </a:rPr>
              <a:t>por L. Kelvin y es lo que llamamos válvulas de espín. Este hallazgo produjo</a:t>
            </a:r>
          </a:p>
          <a:p>
            <a:pPr algn="just"/>
            <a:r>
              <a:rPr lang="es-ES" dirty="0">
                <a:latin typeface="Arial" panose="020B0604020202020204" pitchFamily="34" charset="0"/>
                <a:cs typeface="Arial" panose="020B0604020202020204" pitchFamily="34" charset="0"/>
              </a:rPr>
              <a:t>inmediatamente aplicaciones en los cabezales de lectura de discos duros.</a:t>
            </a:r>
          </a:p>
          <a:p>
            <a:pPr algn="just"/>
            <a:r>
              <a:rPr lang="es-ES" dirty="0">
                <a:latin typeface="Arial" panose="020B0604020202020204" pitchFamily="34" charset="0"/>
                <a:cs typeface="Arial" panose="020B0604020202020204" pitchFamily="34" charset="0"/>
              </a:rPr>
              <a:t>Posteriormente hace su aparición un fenómeno mas poderoso basado en el </a:t>
            </a:r>
          </a:p>
          <a:p>
            <a:pPr algn="just"/>
            <a:r>
              <a:rPr lang="es-ES" dirty="0">
                <a:latin typeface="Arial" panose="020B0604020202020204" pitchFamily="34" charset="0"/>
                <a:cs typeface="Arial" panose="020B0604020202020204" pitchFamily="34" charset="0"/>
              </a:rPr>
              <a:t>efecto túnel.</a:t>
            </a:r>
          </a:p>
          <a:p>
            <a:endParaRPr lang="es-ES" dirty="0"/>
          </a:p>
        </p:txBody>
      </p:sp>
    </p:spTree>
    <p:extLst>
      <p:ext uri="{BB962C8B-B14F-4D97-AF65-F5344CB8AC3E}">
        <p14:creationId xmlns:p14="http://schemas.microsoft.com/office/powerpoint/2010/main" xmlns="" val="3062254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2903D31-C27F-4B12-A4D2-936C00F34916}"/>
              </a:ext>
            </a:extLst>
          </p:cNvPr>
          <p:cNvSpPr>
            <a:spLocks noGrp="1"/>
          </p:cNvSpPr>
          <p:nvPr>
            <p:ph type="title"/>
          </p:nvPr>
        </p:nvSpPr>
        <p:spPr>
          <a:xfrm>
            <a:off x="838200" y="152401"/>
            <a:ext cx="10515600" cy="528636"/>
          </a:xfrm>
        </p:spPr>
        <p:txBody>
          <a:bodyPr>
            <a:normAutofit fontScale="90000"/>
          </a:bodyPr>
          <a:lstStyle/>
          <a:p>
            <a:pPr algn="ctr"/>
            <a:r>
              <a:rPr lang="es-ES" b="1" dirty="0">
                <a:solidFill>
                  <a:srgbClr val="FF0000"/>
                </a:solidFill>
                <a:latin typeface="Arial" panose="020B0604020202020204" pitchFamily="34" charset="0"/>
                <a:cs typeface="Arial" panose="020B0604020202020204" pitchFamily="34" charset="0"/>
              </a:rPr>
              <a:t>Superparamagnetismo </a:t>
            </a:r>
            <a:endParaRPr lang="es-ES"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xmlns="" Requires="a14">
          <p:sp>
            <p:nvSpPr>
              <p:cNvPr id="8" name="Marcador de contenido 7">
                <a:extLst>
                  <a:ext uri="{FF2B5EF4-FFF2-40B4-BE49-F238E27FC236}">
                    <a16:creationId xmlns:a16="http://schemas.microsoft.com/office/drawing/2014/main" id="{3368E7FF-A928-4630-8189-674BC7FF9F30}"/>
                  </a:ext>
                </a:extLst>
              </p:cNvPr>
              <p:cNvSpPr>
                <a:spLocks noGrp="1"/>
              </p:cNvSpPr>
              <p:nvPr>
                <p:ph idx="1"/>
              </p:nvPr>
            </p:nvSpPr>
            <p:spPr>
              <a:xfrm>
                <a:off x="221673" y="681036"/>
                <a:ext cx="11693236" cy="6024563"/>
              </a:xfrm>
            </p:spPr>
            <p:txBody>
              <a:bodyPr>
                <a:normAutofit fontScale="40000" lnSpcReduction="20000"/>
              </a:bodyPr>
              <a:lstStyle/>
              <a:p>
                <a:pPr marL="0" indent="0" algn="just">
                  <a:lnSpc>
                    <a:spcPct val="120000"/>
                  </a:lnSpc>
                  <a:buNone/>
                </a:pPr>
                <a:r>
                  <a:rPr lang="es-ES" sz="4000" dirty="0">
                    <a:latin typeface="Arial" panose="020B0604020202020204" pitchFamily="34" charset="0"/>
                    <a:cs typeface="Arial" panose="020B0604020202020204" pitchFamily="34" charset="0"/>
                  </a:rPr>
                  <a:t>En 1959, </a:t>
                </a:r>
                <a:r>
                  <a:rPr lang="es-ES" sz="4000" dirty="0" err="1">
                    <a:latin typeface="Arial" panose="020B0604020202020204" pitchFamily="34" charset="0"/>
                    <a:cs typeface="Arial" panose="020B0604020202020204" pitchFamily="34" charset="0"/>
                  </a:rPr>
                  <a:t>Bean</a:t>
                </a:r>
                <a:r>
                  <a:rPr lang="es-ES" sz="4000" dirty="0">
                    <a:latin typeface="Arial" panose="020B0604020202020204" pitchFamily="34" charset="0"/>
                    <a:cs typeface="Arial" panose="020B0604020202020204" pitchFamily="34" charset="0"/>
                  </a:rPr>
                  <a:t> y Livingston plantean que el momento magnético en el interior de cada partícula se lo puede pensar como </a:t>
                </a:r>
                <a14:m>
                  <m:oMath xmlns:m="http://schemas.openxmlformats.org/officeDocument/2006/math">
                    <m:r>
                      <a:rPr lang="es-ES" sz="4000" i="1">
                        <a:latin typeface="Cambria Math" panose="02040503050406030204" pitchFamily="18" charset="0"/>
                        <a:ea typeface="Cambria Math" panose="02040503050406030204" pitchFamily="18" charset="0"/>
                      </a:rPr>
                      <m:t>𝜇</m:t>
                    </m:r>
                    <m:r>
                      <a:rPr lang="es-ES" sz="4000" i="1">
                        <a:latin typeface="Cambria Math" panose="02040503050406030204" pitchFamily="18" charset="0"/>
                        <a:ea typeface="Cambria Math" panose="02040503050406030204" pitchFamily="18" charset="0"/>
                      </a:rPr>
                      <m:t>=</m:t>
                    </m:r>
                    <m:r>
                      <a:rPr lang="es-ES" sz="4000" i="1">
                        <a:latin typeface="Cambria Math" panose="02040503050406030204" pitchFamily="18" charset="0"/>
                        <a:ea typeface="Cambria Math" panose="02040503050406030204" pitchFamily="18" charset="0"/>
                      </a:rPr>
                      <m:t>𝑁</m:t>
                    </m:r>
                    <m:sSub>
                      <m:sSubPr>
                        <m:ctrlPr>
                          <a:rPr lang="es-ES" sz="4000" i="1">
                            <a:latin typeface="Cambria Math" panose="02040503050406030204" pitchFamily="18" charset="0"/>
                            <a:ea typeface="Cambria Math" panose="02040503050406030204" pitchFamily="18" charset="0"/>
                          </a:rPr>
                        </m:ctrlPr>
                      </m:sSubPr>
                      <m:e>
                        <m:r>
                          <a:rPr lang="es-ES" sz="4000" i="1">
                            <a:latin typeface="Cambria Math" panose="02040503050406030204" pitchFamily="18" charset="0"/>
                            <a:ea typeface="Cambria Math" panose="02040503050406030204" pitchFamily="18" charset="0"/>
                          </a:rPr>
                          <m:t>𝜇</m:t>
                        </m:r>
                      </m:e>
                      <m:sub>
                        <m:r>
                          <a:rPr lang="es-ES" sz="4000" i="1">
                            <a:latin typeface="Cambria Math" panose="02040503050406030204" pitchFamily="18" charset="0"/>
                            <a:ea typeface="Cambria Math" panose="02040503050406030204" pitchFamily="18" charset="0"/>
                          </a:rPr>
                          <m:t>𝑎𝑡</m:t>
                        </m:r>
                      </m:sub>
                    </m:sSub>
                  </m:oMath>
                </a14:m>
                <a:r>
                  <a:rPr lang="es-ES" sz="4000" dirty="0">
                    <a:latin typeface="Arial" panose="020B0604020202020204" pitchFamily="34" charset="0"/>
                    <a:cs typeface="Arial" panose="020B0604020202020204" pitchFamily="34" charset="0"/>
                  </a:rPr>
                  <a:t>.donde </a:t>
                </a:r>
                <a14:m>
                  <m:oMath xmlns:m="http://schemas.openxmlformats.org/officeDocument/2006/math">
                    <m:r>
                      <a:rPr lang="es-ES" sz="4000" i="1">
                        <a:latin typeface="Cambria Math" panose="02040503050406030204" pitchFamily="18" charset="0"/>
                        <a:ea typeface="Cambria Math" panose="02040503050406030204" pitchFamily="18" charset="0"/>
                      </a:rPr>
                      <m:t>𝑁</m:t>
                    </m:r>
                  </m:oMath>
                </a14:m>
                <a:r>
                  <a:rPr lang="es-ES" sz="4000" dirty="0">
                    <a:latin typeface="Arial" panose="020B0604020202020204" pitchFamily="34" charset="0"/>
                    <a:cs typeface="Arial" panose="020B0604020202020204" pitchFamily="34" charset="0"/>
                  </a:rPr>
                  <a:t> es el número de átomos magnéticos en la partícula y </a:t>
                </a:r>
                <a14:m>
                  <m:oMath xmlns:m="http://schemas.openxmlformats.org/officeDocument/2006/math">
                    <m:sSub>
                      <m:sSubPr>
                        <m:ctrlPr>
                          <a:rPr lang="es-ES" sz="4000" i="1">
                            <a:latin typeface="Cambria Math" panose="02040503050406030204" pitchFamily="18" charset="0"/>
                            <a:ea typeface="Cambria Math" panose="02040503050406030204" pitchFamily="18" charset="0"/>
                          </a:rPr>
                        </m:ctrlPr>
                      </m:sSubPr>
                      <m:e>
                        <m:r>
                          <a:rPr lang="es-ES" sz="4000" i="1">
                            <a:latin typeface="Cambria Math" panose="02040503050406030204" pitchFamily="18" charset="0"/>
                            <a:ea typeface="Cambria Math" panose="02040503050406030204" pitchFamily="18" charset="0"/>
                          </a:rPr>
                          <m:t>𝜇</m:t>
                        </m:r>
                      </m:e>
                      <m:sub>
                        <m:r>
                          <a:rPr lang="es-ES" sz="4000" i="1">
                            <a:latin typeface="Cambria Math" panose="02040503050406030204" pitchFamily="18" charset="0"/>
                            <a:ea typeface="Cambria Math" panose="02040503050406030204" pitchFamily="18" charset="0"/>
                          </a:rPr>
                          <m:t>𝑎𝑡</m:t>
                        </m:r>
                      </m:sub>
                    </m:sSub>
                  </m:oMath>
                </a14:m>
                <a:r>
                  <a:rPr lang="es-ES" sz="4000" dirty="0">
                    <a:latin typeface="Arial" panose="020B0604020202020204" pitchFamily="34" charset="0"/>
                    <a:cs typeface="Arial" panose="020B0604020202020204" pitchFamily="34" charset="0"/>
                  </a:rPr>
                  <a:t> es el momento magnético atómico. Una vez que se retira el campo magnético exterior la magnetización describe una ley tipo Arrhenius</a:t>
                </a:r>
              </a:p>
              <a:p>
                <a:pPr marL="0" indent="0" algn="just">
                  <a:lnSpc>
                    <a:spcPct val="120000"/>
                  </a:lnSpc>
                  <a:buNone/>
                </a:pPr>
                <a14:m>
                  <m:oMathPara xmlns:m="http://schemas.openxmlformats.org/officeDocument/2006/math">
                    <m:oMathParaPr>
                      <m:jc m:val="centerGroup"/>
                    </m:oMathParaPr>
                    <m:oMath xmlns:m="http://schemas.openxmlformats.org/officeDocument/2006/math">
                      <m:r>
                        <a:rPr lang="es-ES" sz="4000" i="1">
                          <a:latin typeface="Cambria Math" panose="02040503050406030204" pitchFamily="18" charset="0"/>
                        </a:rPr>
                        <m:t>𝑀</m:t>
                      </m:r>
                      <m:d>
                        <m:dPr>
                          <m:ctrlPr>
                            <a:rPr lang="es-ES" sz="4000" i="1">
                              <a:latin typeface="Cambria Math" panose="02040503050406030204" pitchFamily="18" charset="0"/>
                            </a:rPr>
                          </m:ctrlPr>
                        </m:dPr>
                        <m:e>
                          <m:r>
                            <a:rPr lang="es-ES" sz="4000" i="1">
                              <a:latin typeface="Cambria Math" panose="02040503050406030204" pitchFamily="18" charset="0"/>
                            </a:rPr>
                            <m:t>𝑡</m:t>
                          </m:r>
                        </m:e>
                      </m:d>
                      <m:r>
                        <a:rPr lang="es-ES" sz="4000" i="1">
                          <a:latin typeface="Cambria Math" panose="02040503050406030204" pitchFamily="18" charset="0"/>
                        </a:rPr>
                        <m:t>= </m:t>
                      </m:r>
                      <m:sSub>
                        <m:sSubPr>
                          <m:ctrlPr>
                            <a:rPr lang="es-ES" sz="4000" i="1">
                              <a:latin typeface="Cambria Math" panose="02040503050406030204" pitchFamily="18" charset="0"/>
                            </a:rPr>
                          </m:ctrlPr>
                        </m:sSubPr>
                        <m:e>
                          <m:r>
                            <a:rPr lang="es-ES" sz="4000" i="1">
                              <a:latin typeface="Cambria Math" panose="02040503050406030204" pitchFamily="18" charset="0"/>
                            </a:rPr>
                            <m:t>𝑀</m:t>
                          </m:r>
                        </m:e>
                        <m:sub>
                          <m:r>
                            <a:rPr lang="es-ES" sz="4000" i="1">
                              <a:latin typeface="Cambria Math" panose="02040503050406030204" pitchFamily="18" charset="0"/>
                            </a:rPr>
                            <m:t>0</m:t>
                          </m:r>
                        </m:sub>
                      </m:sSub>
                      <m:sSup>
                        <m:sSupPr>
                          <m:ctrlPr>
                            <a:rPr lang="es-ES" sz="4000" i="1">
                              <a:latin typeface="Cambria Math" panose="02040503050406030204" pitchFamily="18" charset="0"/>
                            </a:rPr>
                          </m:ctrlPr>
                        </m:sSupPr>
                        <m:e>
                          <m:r>
                            <a:rPr lang="es-ES" sz="4000" i="1">
                              <a:latin typeface="Cambria Math" panose="02040503050406030204" pitchFamily="18" charset="0"/>
                            </a:rPr>
                            <m:t>𝑒</m:t>
                          </m:r>
                        </m:e>
                        <m:sup>
                          <m:f>
                            <m:fPr>
                              <m:ctrlPr>
                                <a:rPr lang="es-ES" sz="4000" i="1">
                                  <a:latin typeface="Cambria Math" panose="02040503050406030204" pitchFamily="18" charset="0"/>
                                </a:rPr>
                              </m:ctrlPr>
                            </m:fPr>
                            <m:num>
                              <m:r>
                                <a:rPr lang="es-ES" sz="4000" i="1">
                                  <a:latin typeface="Cambria Math" panose="02040503050406030204" pitchFamily="18" charset="0"/>
                                </a:rPr>
                                <m:t>−</m:t>
                              </m:r>
                              <m:r>
                                <a:rPr lang="es-ES" sz="4000" i="1">
                                  <a:latin typeface="Cambria Math" panose="02040503050406030204" pitchFamily="18" charset="0"/>
                                </a:rPr>
                                <m:t>𝑡</m:t>
                              </m:r>
                            </m:num>
                            <m:den>
                              <m:r>
                                <a:rPr lang="es-ES" sz="4000" i="1">
                                  <a:latin typeface="Cambria Math" panose="02040503050406030204" pitchFamily="18" charset="0"/>
                                  <a:ea typeface="Cambria Math" panose="02040503050406030204" pitchFamily="18" charset="0"/>
                                </a:rPr>
                                <m:t>𝜏</m:t>
                              </m:r>
                            </m:den>
                          </m:f>
                        </m:sup>
                      </m:sSup>
                    </m:oMath>
                  </m:oMathPara>
                </a14:m>
                <a:endParaRPr lang="es-ES" sz="4000" dirty="0">
                  <a:latin typeface="Arial" panose="020B0604020202020204" pitchFamily="34" charset="0"/>
                  <a:cs typeface="Arial" panose="020B0604020202020204" pitchFamily="34" charset="0"/>
                </a:endParaRPr>
              </a:p>
              <a:p>
                <a:pPr marL="0" indent="0" algn="just">
                  <a:lnSpc>
                    <a:spcPct val="120000"/>
                  </a:lnSpc>
                  <a:buNone/>
                </a:pPr>
                <a14:m>
                  <m:oMath xmlns:m="http://schemas.openxmlformats.org/officeDocument/2006/math">
                    <m:r>
                      <a:rPr lang="es-ES" sz="4000" i="1">
                        <a:latin typeface="Cambria Math" panose="02040503050406030204" pitchFamily="18" charset="0"/>
                      </a:rPr>
                      <m:t>𝑀</m:t>
                    </m:r>
                  </m:oMath>
                </a14:m>
                <a:r>
                  <a:rPr lang="es-ES" sz="4000" dirty="0">
                    <a:latin typeface="Arial" panose="020B0604020202020204" pitchFamily="34" charset="0"/>
                    <a:cs typeface="Arial" panose="020B0604020202020204" pitchFamily="34" charset="0"/>
                  </a:rPr>
                  <a:t> es la magnetización, </a:t>
                </a:r>
                <a14:m>
                  <m:oMath xmlns:m="http://schemas.openxmlformats.org/officeDocument/2006/math">
                    <m:sSub>
                      <m:sSubPr>
                        <m:ctrlPr>
                          <a:rPr lang="es-ES" sz="4000" i="1">
                            <a:latin typeface="Cambria Math" panose="02040503050406030204" pitchFamily="18" charset="0"/>
                          </a:rPr>
                        </m:ctrlPr>
                      </m:sSubPr>
                      <m:e>
                        <m:r>
                          <a:rPr lang="es-ES" sz="4000" i="1">
                            <a:latin typeface="Cambria Math" panose="02040503050406030204" pitchFamily="18" charset="0"/>
                          </a:rPr>
                          <m:t>𝑀</m:t>
                        </m:r>
                      </m:e>
                      <m:sub>
                        <m:r>
                          <a:rPr lang="es-ES" sz="4000" i="1">
                            <a:latin typeface="Cambria Math" panose="02040503050406030204" pitchFamily="18" charset="0"/>
                          </a:rPr>
                          <m:t>0</m:t>
                        </m:r>
                      </m:sub>
                    </m:sSub>
                  </m:oMath>
                </a14:m>
                <a:r>
                  <a:rPr lang="es-ES" sz="4000" dirty="0">
                    <a:latin typeface="Arial" panose="020B0604020202020204" pitchFamily="34" charset="0"/>
                    <a:cs typeface="Arial" panose="020B0604020202020204" pitchFamily="34" charset="0"/>
                  </a:rPr>
                  <a:t> es la magnetización inicial, </a:t>
                </a:r>
                <a14:m>
                  <m:oMath xmlns:m="http://schemas.openxmlformats.org/officeDocument/2006/math">
                    <m:r>
                      <a:rPr lang="es-ES" sz="4000" i="1">
                        <a:latin typeface="Cambria Math" panose="02040503050406030204" pitchFamily="18" charset="0"/>
                      </a:rPr>
                      <m:t>𝑡</m:t>
                    </m:r>
                  </m:oMath>
                </a14:m>
                <a:r>
                  <a:rPr lang="es-ES" sz="4000" dirty="0">
                    <a:latin typeface="Arial" panose="020B0604020202020204" pitchFamily="34" charset="0"/>
                    <a:cs typeface="Arial" panose="020B0604020202020204" pitchFamily="34" charset="0"/>
                  </a:rPr>
                  <a:t> tiempo después de suspendido el campo magnético y </a:t>
                </a:r>
                <a14:m>
                  <m:oMath xmlns:m="http://schemas.openxmlformats.org/officeDocument/2006/math">
                    <m:r>
                      <a:rPr lang="es-ES" sz="4000" i="1">
                        <a:latin typeface="Cambria Math" panose="02040503050406030204" pitchFamily="18" charset="0"/>
                        <a:ea typeface="Cambria Math" panose="02040503050406030204" pitchFamily="18" charset="0"/>
                      </a:rPr>
                      <m:t>𝜏</m:t>
                    </m:r>
                    <m:r>
                      <a:rPr lang="es-ES" sz="4000" i="1">
                        <a:latin typeface="Cambria Math" panose="02040503050406030204" pitchFamily="18" charset="0"/>
                        <a:ea typeface="Cambria Math" panose="02040503050406030204" pitchFamily="18" charset="0"/>
                      </a:rPr>
                      <m:t>  </m:t>
                    </m:r>
                  </m:oMath>
                </a14:m>
                <a:r>
                  <a:rPr lang="es-ES" sz="4000" dirty="0">
                    <a:latin typeface="Arial" panose="020B0604020202020204" pitchFamily="34" charset="0"/>
                    <a:cs typeface="Arial" panose="020B0604020202020204" pitchFamily="34" charset="0"/>
                  </a:rPr>
                  <a:t>es el tiempo de relajación</a:t>
                </a:r>
                <a:r>
                  <a:rPr lang="es-ES" sz="4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s-ES" sz="4000" i="1">
                        <a:latin typeface="Cambria Math" panose="02040503050406030204" pitchFamily="18" charset="0"/>
                        <a:ea typeface="Cambria Math" panose="02040503050406030204" pitchFamily="18" charset="0"/>
                      </a:rPr>
                      <m:t>𝜏</m:t>
                    </m:r>
                  </m:oMath>
                </a14:m>
                <a:r>
                  <a:rPr lang="es-ES" sz="4000" dirty="0">
                    <a:latin typeface="Arial" panose="020B0604020202020204" pitchFamily="34" charset="0"/>
                    <a:cs typeface="Arial" panose="020B0604020202020204" pitchFamily="34" charset="0"/>
                  </a:rPr>
                  <a:t> (es el tiempo característico de la partícula es función de la barrera de energía y de la temperatura), esta dado por</a:t>
                </a:r>
              </a:p>
              <a:p>
                <a:pPr marL="0" indent="0" algn="just">
                  <a:lnSpc>
                    <a:spcPct val="120000"/>
                  </a:lnSpc>
                  <a:buNone/>
                </a:pPr>
                <a14:m>
                  <m:oMathPara xmlns:m="http://schemas.openxmlformats.org/officeDocument/2006/math">
                    <m:oMathParaPr>
                      <m:jc m:val="centerGroup"/>
                    </m:oMathParaPr>
                    <m:oMath xmlns:m="http://schemas.openxmlformats.org/officeDocument/2006/math">
                      <m:r>
                        <a:rPr lang="es-ES" sz="4000" i="1">
                          <a:latin typeface="Cambria Math" panose="02040503050406030204" pitchFamily="18" charset="0"/>
                          <a:ea typeface="Cambria Math" panose="02040503050406030204" pitchFamily="18" charset="0"/>
                        </a:rPr>
                        <m:t>𝜏</m:t>
                      </m:r>
                      <m:r>
                        <a:rPr lang="es-ES" sz="4000" i="1">
                          <a:latin typeface="Cambria Math" panose="02040503050406030204" pitchFamily="18" charset="0"/>
                          <a:ea typeface="Cambria Math" panose="02040503050406030204" pitchFamily="18" charset="0"/>
                        </a:rPr>
                        <m:t>=</m:t>
                      </m:r>
                      <m:sSub>
                        <m:sSubPr>
                          <m:ctrlPr>
                            <a:rPr lang="es-ES" sz="4000" i="1">
                              <a:latin typeface="Cambria Math" panose="02040503050406030204" pitchFamily="18" charset="0"/>
                              <a:ea typeface="Cambria Math" panose="02040503050406030204" pitchFamily="18" charset="0"/>
                            </a:rPr>
                          </m:ctrlPr>
                        </m:sSubPr>
                        <m:e>
                          <m:r>
                            <a:rPr lang="es-ES" sz="4000" i="1">
                              <a:latin typeface="Cambria Math" panose="02040503050406030204" pitchFamily="18" charset="0"/>
                              <a:ea typeface="Cambria Math" panose="02040503050406030204" pitchFamily="18" charset="0"/>
                            </a:rPr>
                            <m:t>𝜏</m:t>
                          </m:r>
                        </m:e>
                        <m:sub>
                          <m:r>
                            <a:rPr lang="es-ES" sz="4000" i="1">
                              <a:latin typeface="Cambria Math" panose="02040503050406030204" pitchFamily="18" charset="0"/>
                              <a:ea typeface="Cambria Math" panose="02040503050406030204" pitchFamily="18" charset="0"/>
                            </a:rPr>
                            <m:t>0</m:t>
                          </m:r>
                        </m:sub>
                      </m:sSub>
                      <m:sSup>
                        <m:sSupPr>
                          <m:ctrlPr>
                            <a:rPr lang="es-ES" sz="4000" i="1">
                              <a:latin typeface="Cambria Math" panose="02040503050406030204" pitchFamily="18" charset="0"/>
                              <a:ea typeface="Cambria Math" panose="02040503050406030204" pitchFamily="18" charset="0"/>
                            </a:rPr>
                          </m:ctrlPr>
                        </m:sSupPr>
                        <m:e>
                          <m:r>
                            <a:rPr lang="es-ES" sz="4000" i="1">
                              <a:latin typeface="Cambria Math" panose="02040503050406030204" pitchFamily="18" charset="0"/>
                              <a:ea typeface="Cambria Math" panose="02040503050406030204" pitchFamily="18" charset="0"/>
                            </a:rPr>
                            <m:t>𝑒</m:t>
                          </m:r>
                        </m:e>
                        <m:sup>
                          <m:f>
                            <m:fPr>
                              <m:ctrlPr>
                                <a:rPr lang="es-ES" sz="4000" i="1">
                                  <a:latin typeface="Cambria Math" panose="02040503050406030204" pitchFamily="18" charset="0"/>
                                  <a:ea typeface="Cambria Math" panose="02040503050406030204" pitchFamily="18" charset="0"/>
                                </a:rPr>
                              </m:ctrlPr>
                            </m:fPr>
                            <m:num>
                              <m:sSub>
                                <m:sSubPr>
                                  <m:ctrlPr>
                                    <a:rPr lang="es-ES" sz="4000" i="1" smtClean="0">
                                      <a:latin typeface="Cambria Math" panose="02040503050406030204" pitchFamily="18" charset="0"/>
                                      <a:ea typeface="Cambria Math" panose="02040503050406030204" pitchFamily="18" charset="0"/>
                                    </a:rPr>
                                  </m:ctrlPr>
                                </m:sSubPr>
                                <m:e>
                                  <m:r>
                                    <a:rPr lang="es-ES" sz="4000" b="0" i="1" smtClean="0">
                                      <a:latin typeface="Cambria Math" panose="02040503050406030204" pitchFamily="18" charset="0"/>
                                      <a:ea typeface="Cambria Math" panose="02040503050406030204" pitchFamily="18" charset="0"/>
                                    </a:rPr>
                                    <m:t>𝐸</m:t>
                                  </m:r>
                                </m:e>
                                <m:sub>
                                  <m:r>
                                    <a:rPr lang="es-ES" sz="4000" b="0" i="1" smtClean="0">
                                      <a:latin typeface="Cambria Math" panose="02040503050406030204" pitchFamily="18" charset="0"/>
                                      <a:ea typeface="Cambria Math" panose="02040503050406030204" pitchFamily="18" charset="0"/>
                                    </a:rPr>
                                    <m:t>𝐵</m:t>
                                  </m:r>
                                </m:sub>
                              </m:sSub>
                            </m:num>
                            <m:den>
                              <m:r>
                                <a:rPr lang="es-ES" sz="4000" b="0" i="1" smtClean="0">
                                  <a:latin typeface="Cambria Math" panose="02040503050406030204" pitchFamily="18" charset="0"/>
                                  <a:ea typeface="Cambria Math" panose="02040503050406030204" pitchFamily="18" charset="0"/>
                                </a:rPr>
                                <m:t>𝑘</m:t>
                              </m:r>
                              <m:r>
                                <a:rPr lang="es-ES" sz="4000" i="1">
                                  <a:latin typeface="Cambria Math" panose="02040503050406030204" pitchFamily="18" charset="0"/>
                                  <a:ea typeface="Cambria Math" panose="02040503050406030204" pitchFamily="18" charset="0"/>
                                </a:rPr>
                                <m:t>𝑇</m:t>
                              </m:r>
                            </m:den>
                          </m:f>
                        </m:sup>
                      </m:sSup>
                    </m:oMath>
                  </m:oMathPara>
                </a14:m>
                <a:endParaRPr lang="es-ES" sz="4000" dirty="0">
                  <a:latin typeface="Arial" panose="020B0604020202020204" pitchFamily="34" charset="0"/>
                  <a:cs typeface="Arial" panose="020B0604020202020204" pitchFamily="34" charset="0"/>
                </a:endParaRPr>
              </a:p>
              <a:p>
                <a:pPr marL="0" indent="0" algn="just">
                  <a:lnSpc>
                    <a:spcPct val="120000"/>
                  </a:lnSpc>
                  <a:buNone/>
                </a:pPr>
                <a:r>
                  <a:rPr lang="es-ES" sz="4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
                      <m:sSubPr>
                        <m:ctrlPr>
                          <a:rPr lang="es-ES" sz="4000" i="1" smtClean="0">
                            <a:latin typeface="Cambria Math" panose="02040503050406030204" pitchFamily="18" charset="0"/>
                            <a:ea typeface="Cambria Math" panose="02040503050406030204" pitchFamily="18" charset="0"/>
                          </a:rPr>
                        </m:ctrlPr>
                      </m:sSubPr>
                      <m:e>
                        <m:r>
                          <a:rPr lang="es-ES" sz="4000" i="1">
                            <a:latin typeface="Cambria Math" panose="02040503050406030204" pitchFamily="18" charset="0"/>
                            <a:ea typeface="Cambria Math" panose="02040503050406030204" pitchFamily="18" charset="0"/>
                          </a:rPr>
                          <m:t>𝜏</m:t>
                        </m:r>
                      </m:e>
                      <m:sub>
                        <m:r>
                          <a:rPr lang="es-ES" sz="4000" i="1">
                            <a:latin typeface="Cambria Math" panose="02040503050406030204" pitchFamily="18" charset="0"/>
                            <a:ea typeface="Cambria Math" panose="02040503050406030204" pitchFamily="18" charset="0"/>
                          </a:rPr>
                          <m:t>0</m:t>
                        </m:r>
                      </m:sub>
                    </m:sSub>
                  </m:oMath>
                </a14:m>
                <a:r>
                  <a:rPr lang="es-ES" sz="4000" dirty="0">
                    <a:latin typeface="Arial" panose="020B0604020202020204" pitchFamily="34" charset="0"/>
                    <a:cs typeface="Arial" panose="020B0604020202020204" pitchFamily="34" charset="0"/>
                  </a:rPr>
                  <a:t> es el tiempo característico del sistema,(está asociado a la frecuencia de tentativas de saltos del momento magnético de la partícula entre los sentidos opuestos del eje de fácil magnetización), </a:t>
                </a:r>
                <a14:m>
                  <m:oMath xmlns:m="http://schemas.openxmlformats.org/officeDocument/2006/math">
                    <m:r>
                      <a:rPr lang="es-ES" sz="4000" i="1">
                        <a:latin typeface="Cambria Math" panose="02040503050406030204" pitchFamily="18" charset="0"/>
                      </a:rPr>
                      <m:t>𝑇</m:t>
                    </m:r>
                  </m:oMath>
                </a14:m>
                <a:r>
                  <a:rPr lang="es-ES" sz="4000" dirty="0">
                    <a:latin typeface="Arial" panose="020B0604020202020204" pitchFamily="34" charset="0"/>
                    <a:cs typeface="Arial" panose="020B0604020202020204" pitchFamily="34" charset="0"/>
                  </a:rPr>
                  <a:t> temperatura, </a:t>
                </a:r>
                <a14:m>
                  <m:oMath xmlns:m="http://schemas.openxmlformats.org/officeDocument/2006/math">
                    <m:r>
                      <a:rPr lang="es-ES" sz="4000" i="1">
                        <a:latin typeface="Cambria Math" panose="02040503050406030204" pitchFamily="18" charset="0"/>
                        <a:ea typeface="Cambria Math" panose="02040503050406030204" pitchFamily="18" charset="0"/>
                      </a:rPr>
                      <m:t>𝑘</m:t>
                    </m:r>
                  </m:oMath>
                </a14:m>
                <a:r>
                  <a:rPr lang="es-ES" sz="4000" dirty="0">
                    <a:latin typeface="Arial" panose="020B0604020202020204" pitchFamily="34" charset="0"/>
                    <a:cs typeface="Arial" panose="020B0604020202020204" pitchFamily="34" charset="0"/>
                  </a:rPr>
                  <a:t> constante de Boltzmann. </a:t>
                </a:r>
                <a14:m>
                  <m:oMath xmlns:m="http://schemas.openxmlformats.org/officeDocument/2006/math">
                    <m:sSub>
                      <m:sSubPr>
                        <m:ctrlPr>
                          <a:rPr lang="es-ES" sz="4000" i="1">
                            <a:latin typeface="Cambria Math" panose="02040503050406030204" pitchFamily="18" charset="0"/>
                            <a:ea typeface="Cambria Math" panose="02040503050406030204" pitchFamily="18" charset="0"/>
                          </a:rPr>
                        </m:ctrlPr>
                      </m:sSubPr>
                      <m:e>
                        <m:r>
                          <a:rPr lang="es-ES" sz="4000" i="1">
                            <a:latin typeface="Cambria Math" panose="02040503050406030204" pitchFamily="18" charset="0"/>
                            <a:ea typeface="Cambria Math" panose="02040503050406030204" pitchFamily="18" charset="0"/>
                          </a:rPr>
                          <m:t>𝐸</m:t>
                        </m:r>
                      </m:e>
                      <m:sub>
                        <m:r>
                          <a:rPr lang="es-ES" sz="4000" i="1">
                            <a:latin typeface="Cambria Math" panose="02040503050406030204" pitchFamily="18" charset="0"/>
                            <a:ea typeface="Cambria Math" panose="02040503050406030204" pitchFamily="18" charset="0"/>
                          </a:rPr>
                          <m:t>𝐵</m:t>
                        </m:r>
                      </m:sub>
                    </m:sSub>
                  </m:oMath>
                </a14:m>
                <a:r>
                  <a:rPr lang="es-ES" sz="4000" dirty="0">
                    <a:latin typeface="Arial" panose="020B0604020202020204" pitchFamily="34" charset="0"/>
                    <a:cs typeface="Arial" panose="020B0604020202020204" pitchFamily="34" charset="0"/>
                  </a:rPr>
                  <a:t> es la barrera de energía que separa a los dos estados de equilibrio. El factor </a:t>
                </a:r>
                <a14:m>
                  <m:oMath xmlns:m="http://schemas.openxmlformats.org/officeDocument/2006/math">
                    <m:sSup>
                      <m:sSupPr>
                        <m:ctrlPr>
                          <a:rPr lang="es-ES" sz="4000" i="1">
                            <a:latin typeface="Cambria Math" panose="02040503050406030204" pitchFamily="18" charset="0"/>
                            <a:ea typeface="Cambria Math" panose="02040503050406030204" pitchFamily="18" charset="0"/>
                          </a:rPr>
                        </m:ctrlPr>
                      </m:sSupPr>
                      <m:e>
                        <m:r>
                          <a:rPr lang="es-ES" sz="4000" i="1">
                            <a:latin typeface="Cambria Math" panose="02040503050406030204" pitchFamily="18" charset="0"/>
                            <a:ea typeface="Cambria Math" panose="02040503050406030204" pitchFamily="18" charset="0"/>
                          </a:rPr>
                          <m:t>𝑒</m:t>
                        </m:r>
                      </m:e>
                      <m:sup>
                        <m:f>
                          <m:fPr>
                            <m:ctrlPr>
                              <a:rPr lang="es-ES" sz="4000" i="1">
                                <a:latin typeface="Cambria Math" panose="02040503050406030204" pitchFamily="18" charset="0"/>
                                <a:ea typeface="Cambria Math" panose="02040503050406030204" pitchFamily="18" charset="0"/>
                              </a:rPr>
                            </m:ctrlPr>
                          </m:fPr>
                          <m:num>
                            <m:sSub>
                              <m:sSubPr>
                                <m:ctrlPr>
                                  <a:rPr lang="es-ES" sz="4000" i="1">
                                    <a:latin typeface="Cambria Math" panose="02040503050406030204" pitchFamily="18" charset="0"/>
                                    <a:ea typeface="Cambria Math" panose="02040503050406030204" pitchFamily="18" charset="0"/>
                                  </a:rPr>
                                </m:ctrlPr>
                              </m:sSubPr>
                              <m:e>
                                <m:r>
                                  <a:rPr lang="es-ES" sz="4000" i="1">
                                    <a:latin typeface="Cambria Math" panose="02040503050406030204" pitchFamily="18" charset="0"/>
                                    <a:ea typeface="Cambria Math" panose="02040503050406030204" pitchFamily="18" charset="0"/>
                                  </a:rPr>
                                  <m:t>𝐸</m:t>
                                </m:r>
                              </m:e>
                              <m:sub>
                                <m:r>
                                  <a:rPr lang="es-ES" sz="4000" i="1">
                                    <a:latin typeface="Cambria Math" panose="02040503050406030204" pitchFamily="18" charset="0"/>
                                    <a:ea typeface="Cambria Math" panose="02040503050406030204" pitchFamily="18" charset="0"/>
                                  </a:rPr>
                                  <m:t>𝐵</m:t>
                                </m:r>
                              </m:sub>
                            </m:sSub>
                          </m:num>
                          <m:den>
                            <m:r>
                              <a:rPr lang="es-ES" sz="4000" b="0" i="1" smtClean="0">
                                <a:latin typeface="Cambria Math" panose="02040503050406030204" pitchFamily="18" charset="0"/>
                                <a:ea typeface="Cambria Math" panose="02040503050406030204" pitchFamily="18" charset="0"/>
                              </a:rPr>
                              <m:t>𝑘</m:t>
                            </m:r>
                            <m:r>
                              <a:rPr lang="es-ES" sz="4000" i="1">
                                <a:latin typeface="Cambria Math" panose="02040503050406030204" pitchFamily="18" charset="0"/>
                                <a:ea typeface="Cambria Math" panose="02040503050406030204" pitchFamily="18" charset="0"/>
                              </a:rPr>
                              <m:t>𝑇</m:t>
                            </m:r>
                          </m:den>
                        </m:f>
                      </m:sup>
                    </m:sSup>
                  </m:oMath>
                </a14:m>
                <a:r>
                  <a:rPr lang="es-ES" sz="4000" dirty="0">
                    <a:latin typeface="Arial" panose="020B0604020202020204" pitchFamily="34" charset="0"/>
                    <a:cs typeface="Arial" panose="020B0604020202020204" pitchFamily="34" charset="0"/>
                  </a:rPr>
                  <a:t> llamado de Arrhenius aparecen en muchos procesos activados térmicamente, donde un sistema pasa de un estado a otro por agitación térmica, luego de sobrepasar una barrera de energía (</a:t>
                </a:r>
                <a14:m>
                  <m:oMath xmlns:m="http://schemas.openxmlformats.org/officeDocument/2006/math">
                    <m:sSub>
                      <m:sSubPr>
                        <m:ctrlPr>
                          <a:rPr lang="es-ES" sz="4000" i="1">
                            <a:latin typeface="Cambria Math" panose="02040503050406030204" pitchFamily="18" charset="0"/>
                            <a:ea typeface="Cambria Math" panose="02040503050406030204" pitchFamily="18" charset="0"/>
                          </a:rPr>
                        </m:ctrlPr>
                      </m:sSubPr>
                      <m:e>
                        <m:r>
                          <a:rPr lang="es-ES" sz="4000" i="1">
                            <a:latin typeface="Cambria Math" panose="02040503050406030204" pitchFamily="18" charset="0"/>
                            <a:ea typeface="Cambria Math" panose="02040503050406030204" pitchFamily="18" charset="0"/>
                          </a:rPr>
                          <m:t>𝐸</m:t>
                        </m:r>
                      </m:e>
                      <m:sub>
                        <m:r>
                          <a:rPr lang="es-ES" sz="4000" i="1">
                            <a:latin typeface="Cambria Math" panose="02040503050406030204" pitchFamily="18" charset="0"/>
                            <a:ea typeface="Cambria Math" panose="02040503050406030204" pitchFamily="18" charset="0"/>
                          </a:rPr>
                          <m:t>𝐵</m:t>
                        </m:r>
                      </m:sub>
                    </m:sSub>
                  </m:oMath>
                </a14:m>
                <a:r>
                  <a:rPr lang="es-ES" sz="4000" dirty="0">
                    <a:latin typeface="Arial" panose="020B0604020202020204" pitchFamily="34" charset="0"/>
                    <a:cs typeface="Arial" panose="020B0604020202020204" pitchFamily="34" charset="0"/>
                  </a:rPr>
                  <a:t>). Para una partícula de simetría uniaxial la anisotropía magnética puede ser escrita como </a:t>
                </a:r>
                <a14:m>
                  <m:oMath xmlns:m="http://schemas.openxmlformats.org/officeDocument/2006/math">
                    <m:sSub>
                      <m:sSubPr>
                        <m:ctrlPr>
                          <a:rPr lang="es-ES" sz="4000" i="1" smtClean="0">
                            <a:latin typeface="Cambria Math" panose="02040503050406030204" pitchFamily="18" charset="0"/>
                            <a:ea typeface="Cambria Math" panose="02040503050406030204" pitchFamily="18" charset="0"/>
                          </a:rPr>
                        </m:ctrlPr>
                      </m:sSubPr>
                      <m:e>
                        <m:r>
                          <a:rPr lang="es-ES" sz="4000" b="0" i="1" smtClean="0">
                            <a:latin typeface="Cambria Math" panose="02040503050406030204" pitchFamily="18" charset="0"/>
                            <a:ea typeface="Cambria Math" panose="02040503050406030204" pitchFamily="18" charset="0"/>
                          </a:rPr>
                          <m:t>𝐸</m:t>
                        </m:r>
                      </m:e>
                      <m:sub>
                        <m:r>
                          <a:rPr lang="es-ES" sz="4000" i="1" smtClean="0">
                            <a:latin typeface="Cambria Math" panose="02040503050406030204" pitchFamily="18" charset="0"/>
                            <a:ea typeface="Cambria Math" panose="02040503050406030204" pitchFamily="18" charset="0"/>
                          </a:rPr>
                          <m:t>𝜃</m:t>
                        </m:r>
                      </m:sub>
                    </m:sSub>
                    <m:r>
                      <a:rPr lang="es-ES" sz="4000" b="0" i="1" smtClean="0">
                        <a:latin typeface="Cambria Math" panose="02040503050406030204" pitchFamily="18" charset="0"/>
                        <a:ea typeface="Cambria Math" panose="02040503050406030204" pitchFamily="18" charset="0"/>
                      </a:rPr>
                      <m:t>=</m:t>
                    </m:r>
                    <m:sSub>
                      <m:sSubPr>
                        <m:ctrlPr>
                          <a:rPr lang="es-ES" sz="4000" b="0" i="1" smtClean="0">
                            <a:latin typeface="Cambria Math" panose="02040503050406030204" pitchFamily="18" charset="0"/>
                            <a:ea typeface="Cambria Math" panose="02040503050406030204" pitchFamily="18" charset="0"/>
                          </a:rPr>
                        </m:ctrlPr>
                      </m:sSubPr>
                      <m:e>
                        <m:r>
                          <a:rPr lang="es-ES" sz="4000" b="0" i="1" smtClean="0">
                            <a:latin typeface="Cambria Math" panose="02040503050406030204" pitchFamily="18" charset="0"/>
                            <a:ea typeface="Cambria Math" panose="02040503050406030204" pitchFamily="18" charset="0"/>
                          </a:rPr>
                          <m:t>𝐸</m:t>
                        </m:r>
                      </m:e>
                      <m:sub>
                        <m:r>
                          <a:rPr lang="es-ES" sz="4000" b="0" i="1" smtClean="0">
                            <a:latin typeface="Cambria Math" panose="02040503050406030204" pitchFamily="18" charset="0"/>
                            <a:ea typeface="Cambria Math" panose="02040503050406030204" pitchFamily="18" charset="0"/>
                          </a:rPr>
                          <m:t>𝐵</m:t>
                        </m:r>
                      </m:sub>
                    </m:sSub>
                    <m:sSup>
                      <m:sSupPr>
                        <m:ctrlPr>
                          <a:rPr lang="es-ES" sz="4000" i="1">
                            <a:latin typeface="Cambria Math" panose="02040503050406030204" pitchFamily="18" charset="0"/>
                            <a:ea typeface="Cambria Math" panose="02040503050406030204" pitchFamily="18" charset="0"/>
                          </a:rPr>
                        </m:ctrlPr>
                      </m:sSupPr>
                      <m:e>
                        <m:r>
                          <a:rPr lang="es-ES" sz="4000" i="1">
                            <a:latin typeface="Cambria Math" panose="02040503050406030204" pitchFamily="18" charset="0"/>
                            <a:ea typeface="Cambria Math" panose="02040503050406030204" pitchFamily="18" charset="0"/>
                          </a:rPr>
                          <m:t>𝑠𝑒𝑛</m:t>
                        </m:r>
                      </m:e>
                      <m:sup>
                        <m:r>
                          <a:rPr lang="es-ES" sz="4000" i="1">
                            <a:latin typeface="Cambria Math" panose="02040503050406030204" pitchFamily="18" charset="0"/>
                            <a:ea typeface="Cambria Math" panose="02040503050406030204" pitchFamily="18" charset="0"/>
                          </a:rPr>
                          <m:t>2</m:t>
                        </m:r>
                      </m:sup>
                    </m:sSup>
                    <m:r>
                      <a:rPr lang="es-ES" sz="4000" i="1">
                        <a:latin typeface="Cambria Math" panose="02040503050406030204" pitchFamily="18" charset="0"/>
                        <a:ea typeface="Cambria Math" panose="02040503050406030204" pitchFamily="18" charset="0"/>
                      </a:rPr>
                      <m:t>𝜃</m:t>
                    </m:r>
                  </m:oMath>
                </a14:m>
                <a:r>
                  <a:rPr lang="es-ES" sz="4000" dirty="0">
                    <a:latin typeface="Arial" panose="020B0604020202020204" pitchFamily="34" charset="0"/>
                    <a:cs typeface="Arial" panose="020B0604020202020204" pitchFamily="34" charset="0"/>
                  </a:rPr>
                  <a:t> ,ver esquema, </a:t>
                </a:r>
                <a14:m>
                  <m:oMath xmlns:m="http://schemas.openxmlformats.org/officeDocument/2006/math">
                    <m:r>
                      <m:rPr>
                        <m:sty m:val="p"/>
                      </m:rPr>
                      <a:rPr lang="el-GR" sz="4000" i="1" smtClean="0">
                        <a:latin typeface="Cambria Math" panose="02040503050406030204" pitchFamily="18" charset="0"/>
                        <a:ea typeface="Cambria Math" panose="02040503050406030204" pitchFamily="18" charset="0"/>
                      </a:rPr>
                      <m:t>θ</m:t>
                    </m:r>
                  </m:oMath>
                </a14:m>
                <a:r>
                  <a:rPr lang="es-ES" sz="4000" dirty="0">
                    <a:latin typeface="Arial" panose="020B0604020202020204" pitchFamily="34" charset="0"/>
                    <a:cs typeface="Arial" panose="020B0604020202020204" pitchFamily="34" charset="0"/>
                  </a:rPr>
                  <a:t> es el ángulo entre la magnetización y el eje de fácil magnetización y </a:t>
                </a:r>
                <a14:m>
                  <m:oMath xmlns:m="http://schemas.openxmlformats.org/officeDocument/2006/math">
                    <m:sSub>
                      <m:sSubPr>
                        <m:ctrlPr>
                          <a:rPr lang="es-ES" sz="4000" i="1">
                            <a:latin typeface="Cambria Math" panose="02040503050406030204" pitchFamily="18" charset="0"/>
                            <a:ea typeface="Cambria Math" panose="02040503050406030204" pitchFamily="18" charset="0"/>
                          </a:rPr>
                        </m:ctrlPr>
                      </m:sSubPr>
                      <m:e>
                        <m:sSub>
                          <m:sSubPr>
                            <m:ctrlPr>
                              <a:rPr lang="es-ES" sz="4000" i="1">
                                <a:latin typeface="Cambria Math" panose="02040503050406030204" pitchFamily="18" charset="0"/>
                                <a:ea typeface="Cambria Math" panose="02040503050406030204" pitchFamily="18" charset="0"/>
                              </a:rPr>
                            </m:ctrlPr>
                          </m:sSubPr>
                          <m:e>
                            <m:r>
                              <a:rPr lang="es-ES" sz="4000" i="1">
                                <a:latin typeface="Cambria Math" panose="02040503050406030204" pitchFamily="18" charset="0"/>
                                <a:ea typeface="Cambria Math" panose="02040503050406030204" pitchFamily="18" charset="0"/>
                              </a:rPr>
                              <m:t>𝐸</m:t>
                            </m:r>
                          </m:e>
                          <m:sub>
                            <m:r>
                              <a:rPr lang="es-ES" sz="4000" i="1">
                                <a:latin typeface="Cambria Math" panose="02040503050406030204" pitchFamily="18" charset="0"/>
                                <a:ea typeface="Cambria Math" panose="02040503050406030204" pitchFamily="18" charset="0"/>
                              </a:rPr>
                              <m:t>𝐵</m:t>
                            </m:r>
                          </m:sub>
                        </m:sSub>
                        <m:r>
                          <a:rPr lang="es-ES" sz="4000" b="0" i="1" smtClean="0">
                            <a:latin typeface="Cambria Math" panose="02040503050406030204" pitchFamily="18" charset="0"/>
                            <a:ea typeface="Cambria Math" panose="02040503050406030204" pitchFamily="18" charset="0"/>
                          </a:rPr>
                          <m:t>=</m:t>
                        </m:r>
                        <m:r>
                          <a:rPr lang="es-ES" sz="4000" i="1">
                            <a:latin typeface="Cambria Math" panose="02040503050406030204" pitchFamily="18" charset="0"/>
                            <a:ea typeface="Cambria Math" panose="02040503050406030204" pitchFamily="18" charset="0"/>
                          </a:rPr>
                          <m:t>𝐾</m:t>
                        </m:r>
                      </m:e>
                      <m:sub>
                        <m:r>
                          <a:rPr lang="es-ES" sz="4000" i="1">
                            <a:latin typeface="Cambria Math" panose="02040503050406030204" pitchFamily="18" charset="0"/>
                            <a:ea typeface="Cambria Math" panose="02040503050406030204" pitchFamily="18" charset="0"/>
                          </a:rPr>
                          <m:t>𝑎</m:t>
                        </m:r>
                      </m:sub>
                    </m:sSub>
                    <m:r>
                      <a:rPr lang="es-ES" sz="4000" i="1">
                        <a:latin typeface="Cambria Math" panose="02040503050406030204" pitchFamily="18" charset="0"/>
                        <a:ea typeface="Cambria Math" panose="02040503050406030204" pitchFamily="18" charset="0"/>
                      </a:rPr>
                      <m:t>𝑉</m:t>
                    </m:r>
                  </m:oMath>
                </a14:m>
                <a:r>
                  <a:rPr lang="es-ES" sz="4000" dirty="0">
                    <a:latin typeface="Arial" panose="020B0604020202020204" pitchFamily="34" charset="0"/>
                    <a:cs typeface="Arial" panose="020B0604020202020204" pitchFamily="34" charset="0"/>
                  </a:rPr>
                  <a:t> ,</a:t>
                </a:r>
                <a:r>
                  <a:rPr lang="es-ES" sz="40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b>
                      <m:sSubPr>
                        <m:ctrlPr>
                          <a:rPr lang="es-ES" sz="4000" i="1">
                            <a:latin typeface="Cambria Math" panose="02040503050406030204" pitchFamily="18" charset="0"/>
                            <a:ea typeface="Cambria Math" panose="02040503050406030204" pitchFamily="18" charset="0"/>
                          </a:rPr>
                        </m:ctrlPr>
                      </m:sSubPr>
                      <m:e>
                        <m:r>
                          <a:rPr lang="es-ES" sz="4000" i="1">
                            <a:latin typeface="Cambria Math" panose="02040503050406030204" pitchFamily="18" charset="0"/>
                            <a:ea typeface="Cambria Math" panose="02040503050406030204" pitchFamily="18" charset="0"/>
                          </a:rPr>
                          <m:t>𝐾</m:t>
                        </m:r>
                      </m:e>
                      <m:sub>
                        <m:r>
                          <a:rPr lang="es-ES" sz="4000" i="1">
                            <a:latin typeface="Cambria Math" panose="02040503050406030204" pitchFamily="18" charset="0"/>
                            <a:ea typeface="Cambria Math" panose="02040503050406030204" pitchFamily="18" charset="0"/>
                          </a:rPr>
                          <m:t>𝑎</m:t>
                        </m:r>
                      </m:sub>
                    </m:sSub>
                  </m:oMath>
                </a14:m>
                <a:r>
                  <a:rPr lang="es-ES" sz="4000" dirty="0">
                    <a:latin typeface="Arial" panose="020B0604020202020204" pitchFamily="34" charset="0"/>
                    <a:cs typeface="Arial" panose="020B0604020202020204" pitchFamily="34" charset="0"/>
                  </a:rPr>
                  <a:t> constante de anisotropía magnética, </a:t>
                </a:r>
                <a14:m>
                  <m:oMath xmlns:m="http://schemas.openxmlformats.org/officeDocument/2006/math">
                    <m:r>
                      <a:rPr lang="es-ES" sz="4000" i="1">
                        <a:latin typeface="Cambria Math" panose="02040503050406030204" pitchFamily="18" charset="0"/>
                        <a:ea typeface="Cambria Math" panose="02040503050406030204" pitchFamily="18" charset="0"/>
                      </a:rPr>
                      <m:t>𝑉</m:t>
                    </m:r>
                  </m:oMath>
                </a14:m>
                <a:r>
                  <a:rPr lang="es-ES" sz="4000" dirty="0">
                    <a:latin typeface="Arial" panose="020B0604020202020204" pitchFamily="34" charset="0"/>
                    <a:cs typeface="Arial" panose="020B0604020202020204" pitchFamily="34" charset="0"/>
                  </a:rPr>
                  <a:t> es el volumen de la partícula. La energía magnética tiene dos mínimos 1 y 2, como se muestra en el esquema, que corresponden a 0 y 180 grados.</a:t>
                </a:r>
              </a:p>
              <a:p>
                <a:pPr marL="0" indent="0" algn="just">
                  <a:lnSpc>
                    <a:spcPct val="120000"/>
                  </a:lnSpc>
                  <a:buNone/>
                </a:pPr>
                <a:r>
                  <a:rPr lang="es-ES" sz="4000" dirty="0">
                    <a:latin typeface="Arial" panose="020B0604020202020204" pitchFamily="34" charset="0"/>
                    <a:cs typeface="Arial" panose="020B0604020202020204" pitchFamily="34" charset="0"/>
                  </a:rPr>
                  <a:t>Si aplicamos un campo magnético </a:t>
                </a:r>
                <a14:m>
                  <m:oMath xmlns:m="http://schemas.openxmlformats.org/officeDocument/2006/math">
                    <m:r>
                      <a:rPr lang="es-ES" sz="4000" b="0" i="1" smtClean="0">
                        <a:latin typeface="Cambria Math" panose="02040503050406030204" pitchFamily="18" charset="0"/>
                        <a:cs typeface="Arial" panose="020B0604020202020204" pitchFamily="34" charset="0"/>
                      </a:rPr>
                      <m:t>𝐻</m:t>
                    </m:r>
                  </m:oMath>
                </a14:m>
                <a:r>
                  <a:rPr lang="es-ES" sz="4000" dirty="0">
                    <a:latin typeface="Arial" panose="020B0604020202020204" pitchFamily="34" charset="0"/>
                    <a:cs typeface="Arial" panose="020B0604020202020204" pitchFamily="34" charset="0"/>
                  </a:rPr>
                  <a:t> en la dirección de  eje z, se modifica la energía magnética como</a:t>
                </a:r>
              </a:p>
              <a:p>
                <a:pPr marL="0" indent="0" algn="just">
                  <a:lnSpc>
                    <a:spcPct val="120000"/>
                  </a:lnSpc>
                  <a:buNone/>
                </a:pPr>
                <a14:m>
                  <m:oMathPara xmlns:m="http://schemas.openxmlformats.org/officeDocument/2006/math">
                    <m:oMathParaPr>
                      <m:jc m:val="centerGroup"/>
                    </m:oMathParaPr>
                    <m:oMath xmlns:m="http://schemas.openxmlformats.org/officeDocument/2006/math">
                      <m:sSub>
                        <m:sSubPr>
                          <m:ctrlPr>
                            <a:rPr lang="es-ES" sz="4000" i="1">
                              <a:latin typeface="Cambria Math" panose="02040503050406030204" pitchFamily="18" charset="0"/>
                              <a:ea typeface="Cambria Math" panose="02040503050406030204" pitchFamily="18" charset="0"/>
                            </a:rPr>
                          </m:ctrlPr>
                        </m:sSubPr>
                        <m:e>
                          <m:r>
                            <a:rPr lang="es-ES" sz="4000" i="1">
                              <a:latin typeface="Cambria Math" panose="02040503050406030204" pitchFamily="18" charset="0"/>
                              <a:ea typeface="Cambria Math" panose="02040503050406030204" pitchFamily="18" charset="0"/>
                            </a:rPr>
                            <m:t>𝐸</m:t>
                          </m:r>
                        </m:e>
                        <m:sub>
                          <m:r>
                            <a:rPr lang="es-ES" sz="4000" i="1">
                              <a:latin typeface="Cambria Math" panose="02040503050406030204" pitchFamily="18" charset="0"/>
                              <a:ea typeface="Cambria Math" panose="02040503050406030204" pitchFamily="18" charset="0"/>
                            </a:rPr>
                            <m:t>𝜃</m:t>
                          </m:r>
                        </m:sub>
                      </m:sSub>
                      <m:r>
                        <a:rPr lang="es-ES" sz="4000" i="1">
                          <a:latin typeface="Cambria Math" panose="02040503050406030204" pitchFamily="18" charset="0"/>
                          <a:ea typeface="Cambria Math" panose="02040503050406030204" pitchFamily="18" charset="0"/>
                        </a:rPr>
                        <m:t>=</m:t>
                      </m:r>
                      <m:sSub>
                        <m:sSubPr>
                          <m:ctrlPr>
                            <a:rPr lang="es-ES" sz="4000" i="1">
                              <a:latin typeface="Cambria Math" panose="02040503050406030204" pitchFamily="18" charset="0"/>
                              <a:ea typeface="Cambria Math" panose="02040503050406030204" pitchFamily="18" charset="0"/>
                            </a:rPr>
                          </m:ctrlPr>
                        </m:sSubPr>
                        <m:e>
                          <m:r>
                            <a:rPr lang="es-ES" sz="4000" i="1">
                              <a:latin typeface="Cambria Math" panose="02040503050406030204" pitchFamily="18" charset="0"/>
                              <a:ea typeface="Cambria Math" panose="02040503050406030204" pitchFamily="18" charset="0"/>
                            </a:rPr>
                            <m:t>𝐸</m:t>
                          </m:r>
                        </m:e>
                        <m:sub>
                          <m:r>
                            <a:rPr lang="es-ES" sz="4000" i="1">
                              <a:latin typeface="Cambria Math" panose="02040503050406030204" pitchFamily="18" charset="0"/>
                              <a:ea typeface="Cambria Math" panose="02040503050406030204" pitchFamily="18" charset="0"/>
                            </a:rPr>
                            <m:t>𝐵</m:t>
                          </m:r>
                        </m:sub>
                      </m:sSub>
                      <m:sSup>
                        <m:sSupPr>
                          <m:ctrlPr>
                            <a:rPr lang="es-ES" sz="4000" i="1">
                              <a:latin typeface="Cambria Math" panose="02040503050406030204" pitchFamily="18" charset="0"/>
                              <a:ea typeface="Cambria Math" panose="02040503050406030204" pitchFamily="18" charset="0"/>
                            </a:rPr>
                          </m:ctrlPr>
                        </m:sSupPr>
                        <m:e>
                          <m:r>
                            <a:rPr lang="es-ES" sz="4000" i="1">
                              <a:latin typeface="Cambria Math" panose="02040503050406030204" pitchFamily="18" charset="0"/>
                              <a:ea typeface="Cambria Math" panose="02040503050406030204" pitchFamily="18" charset="0"/>
                            </a:rPr>
                            <m:t>𝑠𝑒𝑛</m:t>
                          </m:r>
                        </m:e>
                        <m:sup>
                          <m:r>
                            <a:rPr lang="es-ES" sz="4000" i="1">
                              <a:latin typeface="Cambria Math" panose="02040503050406030204" pitchFamily="18" charset="0"/>
                              <a:ea typeface="Cambria Math" panose="02040503050406030204" pitchFamily="18" charset="0"/>
                            </a:rPr>
                            <m:t>2</m:t>
                          </m:r>
                        </m:sup>
                      </m:sSup>
                      <m:r>
                        <a:rPr lang="es-ES" sz="4000" i="1" smtClean="0">
                          <a:latin typeface="Cambria Math" panose="02040503050406030204" pitchFamily="18" charset="0"/>
                          <a:ea typeface="Cambria Math" panose="02040503050406030204" pitchFamily="18" charset="0"/>
                        </a:rPr>
                        <m:t>𝜃</m:t>
                      </m:r>
                      <m:r>
                        <a:rPr lang="es-ES" sz="4000" b="0" i="0" smtClean="0">
                          <a:latin typeface="Cambria Math" panose="02040503050406030204" pitchFamily="18" charset="0"/>
                          <a:ea typeface="Cambria Math" panose="02040503050406030204" pitchFamily="18" charset="0"/>
                        </a:rPr>
                        <m:t>−</m:t>
                      </m:r>
                      <m:r>
                        <m:rPr>
                          <m:sty m:val="p"/>
                        </m:rPr>
                        <a:rPr lang="el-GR" sz="4000" b="0" i="1" smtClean="0">
                          <a:latin typeface="Cambria Math" panose="02040503050406030204" pitchFamily="18" charset="0"/>
                          <a:ea typeface="Cambria Math" panose="02040503050406030204" pitchFamily="18" charset="0"/>
                        </a:rPr>
                        <m:t>μ</m:t>
                      </m:r>
                      <m:r>
                        <a:rPr lang="es-ES" sz="4000" b="0" i="1" smtClean="0">
                          <a:latin typeface="Cambria Math" panose="02040503050406030204" pitchFamily="18" charset="0"/>
                          <a:ea typeface="Cambria Math" panose="02040503050406030204" pitchFamily="18" charset="0"/>
                        </a:rPr>
                        <m:t>𝐻</m:t>
                      </m:r>
                      <m:func>
                        <m:funcPr>
                          <m:ctrlPr>
                            <a:rPr lang="es-ES" sz="4000" b="0" i="1" smtClean="0">
                              <a:latin typeface="Cambria Math" panose="02040503050406030204" pitchFamily="18" charset="0"/>
                              <a:ea typeface="Cambria Math" panose="02040503050406030204" pitchFamily="18" charset="0"/>
                            </a:rPr>
                          </m:ctrlPr>
                        </m:funcPr>
                        <m:fName>
                          <m:r>
                            <m:rPr>
                              <m:sty m:val="p"/>
                            </m:rPr>
                            <a:rPr lang="es-ES" sz="4000" b="0" i="0" smtClean="0">
                              <a:latin typeface="Cambria Math" panose="02040503050406030204" pitchFamily="18" charset="0"/>
                              <a:ea typeface="Cambria Math" panose="02040503050406030204" pitchFamily="18" charset="0"/>
                            </a:rPr>
                            <m:t>cos</m:t>
                          </m:r>
                        </m:fName>
                        <m:e>
                          <m:r>
                            <a:rPr lang="es-ES" sz="4000" b="0" i="1" smtClean="0">
                              <a:latin typeface="Cambria Math" panose="02040503050406030204" pitchFamily="18" charset="0"/>
                              <a:ea typeface="Cambria Math" panose="02040503050406030204" pitchFamily="18" charset="0"/>
                            </a:rPr>
                            <m:t>𝜃</m:t>
                          </m:r>
                        </m:e>
                      </m:func>
                    </m:oMath>
                  </m:oMathPara>
                </a14:m>
                <a:endParaRPr lang="es-ES" sz="4000" dirty="0">
                  <a:latin typeface="Arial" panose="020B0604020202020204" pitchFamily="34" charset="0"/>
                  <a:cs typeface="Arial" panose="020B0604020202020204" pitchFamily="34" charset="0"/>
                </a:endParaRPr>
              </a:p>
              <a:p>
                <a:pPr marL="0" indent="0" algn="just">
                  <a:lnSpc>
                    <a:spcPct val="120000"/>
                  </a:lnSpc>
                  <a:buNone/>
                </a:pPr>
                <a:r>
                  <a:rPr lang="es-ES" sz="4000" dirty="0">
                    <a:latin typeface="Arial" panose="020B0604020202020204" pitchFamily="34" charset="0"/>
                    <a:cs typeface="Arial" panose="020B0604020202020204" pitchFamily="34" charset="0"/>
                  </a:rPr>
                  <a:t> donde </a:t>
                </a:r>
                <a14:m>
                  <m:oMath xmlns:m="http://schemas.openxmlformats.org/officeDocument/2006/math">
                    <m:r>
                      <m:rPr>
                        <m:sty m:val="p"/>
                      </m:rPr>
                      <a:rPr lang="el-GR" sz="4000" i="1">
                        <a:latin typeface="Cambria Math" panose="02040503050406030204" pitchFamily="18" charset="0"/>
                        <a:ea typeface="Cambria Math" panose="02040503050406030204" pitchFamily="18" charset="0"/>
                      </a:rPr>
                      <m:t>μ</m:t>
                    </m:r>
                  </m:oMath>
                </a14:m>
                <a:r>
                  <a:rPr lang="es-ES" sz="4000" dirty="0">
                    <a:latin typeface="Arial" panose="020B0604020202020204" pitchFamily="34" charset="0"/>
                    <a:cs typeface="Arial" panose="020B0604020202020204" pitchFamily="34" charset="0"/>
                  </a:rPr>
                  <a:t> es el momento de la partícula. </a:t>
                </a:r>
                <a:endParaRPr lang="es-ES" dirty="0">
                  <a:latin typeface="Arial" panose="020B0604020202020204" pitchFamily="34" charset="0"/>
                  <a:cs typeface="Arial" panose="020B0604020202020204" pitchFamily="34" charset="0"/>
                </a:endParaRPr>
              </a:p>
            </p:txBody>
          </p:sp>
        </mc:Choice>
        <mc:Fallback>
          <p:sp>
            <p:nvSpPr>
              <p:cNvPr id="8" name="Marcador de contenido 7">
                <a:extLst>
                  <a:ext uri="{FF2B5EF4-FFF2-40B4-BE49-F238E27FC236}">
                    <a16:creationId xmlns:a16="http://schemas.microsoft.com/office/drawing/2014/main" xmlns="" id="{3368E7FF-A928-4630-8189-674BC7FF9F30}"/>
                  </a:ext>
                </a:extLst>
              </p:cNvPr>
              <p:cNvSpPr>
                <a:spLocks noGrp="1" noRot="1" noChangeAspect="1" noMove="1" noResize="1" noEditPoints="1" noAdjustHandles="1" noChangeArrowheads="1" noChangeShapeType="1" noTextEdit="1"/>
              </p:cNvSpPr>
              <p:nvPr>
                <p:ph idx="1"/>
              </p:nvPr>
            </p:nvSpPr>
            <p:spPr>
              <a:xfrm>
                <a:off x="221673" y="681036"/>
                <a:ext cx="11693236" cy="6024563"/>
              </a:xfrm>
              <a:blipFill>
                <a:blip r:embed="rId2" cstate="print"/>
                <a:stretch>
                  <a:fillRect l="-261" t="-304" r="-261"/>
                </a:stretch>
              </a:blipFill>
            </p:spPr>
            <p:txBody>
              <a:bodyPr/>
              <a:lstStyle/>
              <a:p>
                <a:r>
                  <a:rPr lang="es-ES">
                    <a:noFill/>
                  </a:rPr>
                  <a:t> </a:t>
                </a:r>
              </a:p>
            </p:txBody>
          </p:sp>
        </mc:Fallback>
      </mc:AlternateContent>
    </p:spTree>
    <p:extLst>
      <p:ext uri="{BB962C8B-B14F-4D97-AF65-F5344CB8AC3E}">
        <p14:creationId xmlns:p14="http://schemas.microsoft.com/office/powerpoint/2010/main" xmlns="" val="2941604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52D9476-F511-41E8-9E69-2CC796982DEC}"/>
              </a:ext>
            </a:extLst>
          </p:cNvPr>
          <p:cNvSpPr>
            <a:spLocks noGrp="1"/>
          </p:cNvSpPr>
          <p:nvPr>
            <p:ph type="title"/>
          </p:nvPr>
        </p:nvSpPr>
        <p:spPr>
          <a:xfrm>
            <a:off x="838200" y="0"/>
            <a:ext cx="10515600" cy="681037"/>
          </a:xfrm>
        </p:spPr>
        <p:txBody>
          <a:bodyPr>
            <a:normAutofit fontScale="90000"/>
          </a:bodyPr>
          <a:lstStyle/>
          <a:p>
            <a:pPr algn="ctr"/>
            <a:r>
              <a:rPr lang="es-ES" b="1" dirty="0">
                <a:solidFill>
                  <a:srgbClr val="FF0000"/>
                </a:solidFill>
                <a:latin typeface="Arial" panose="020B0604020202020204" pitchFamily="34" charset="0"/>
                <a:cs typeface="Arial" panose="020B0604020202020204" pitchFamily="34" charset="0"/>
              </a:rPr>
              <a:t> magnetoresistencia  túnel</a:t>
            </a:r>
            <a:endParaRPr lang="es-ES" dirty="0"/>
          </a:p>
        </p:txBody>
      </p:sp>
      <mc:AlternateContent xmlns:mc="http://schemas.openxmlformats.org/markup-compatibility/2006">
        <mc:Choice xmlns:a14="http://schemas.microsoft.com/office/drawing/2010/main" xmlns="" Requires="a14">
          <p:sp>
            <p:nvSpPr>
              <p:cNvPr id="3" name="Marcador de contenido 2">
                <a:extLst>
                  <a:ext uri="{FF2B5EF4-FFF2-40B4-BE49-F238E27FC236}">
                    <a16:creationId xmlns:a16="http://schemas.microsoft.com/office/drawing/2014/main" id="{98355C9F-BF1C-4F25-B5D7-AFF2F65210D0}"/>
                  </a:ext>
                </a:extLst>
              </p:cNvPr>
              <p:cNvSpPr>
                <a:spLocks noGrp="1"/>
              </p:cNvSpPr>
              <p:nvPr>
                <p:ph idx="1"/>
              </p:nvPr>
            </p:nvSpPr>
            <p:spPr>
              <a:xfrm>
                <a:off x="166255" y="681037"/>
                <a:ext cx="7301345" cy="6079981"/>
              </a:xfrm>
            </p:spPr>
            <p:txBody>
              <a:bodyPr>
                <a:normAutofit fontScale="62500" lnSpcReduction="20000"/>
              </a:bodyPr>
              <a:lstStyle/>
              <a:p>
                <a:pPr marL="0" indent="0" algn="just">
                  <a:lnSpc>
                    <a:spcPct val="110000"/>
                  </a:lnSpc>
                  <a:buNone/>
                </a:pPr>
                <a:r>
                  <a:rPr lang="es-ES" dirty="0">
                    <a:latin typeface="Arial" panose="020B0604020202020204" pitchFamily="34" charset="0"/>
                    <a:cs typeface="Arial" panose="020B0604020202020204" pitchFamily="34" charset="0"/>
                  </a:rPr>
                  <a:t>El sistema para desarrollar la magnetoresistencia de efecto túnel es similar al descripto para la válvula de spin, salvo que la zona intermedia entre los dos ferromagnéticos es reemplazada por un aislante no magnético. En el 2001 se encontró que usando hierro como material ferromagnético y MgO como aislante, se podría producir grandes variaciones en la resistencia. Es conveniente, antes de seguir, aclarar el significado del </a:t>
                </a:r>
                <a:r>
                  <a:rPr lang="es-ES" b="1" dirty="0">
                    <a:latin typeface="Arial" panose="020B0604020202020204" pitchFamily="34" charset="0"/>
                    <a:cs typeface="Arial" panose="020B0604020202020204" pitchFamily="34" charset="0"/>
                  </a:rPr>
                  <a:t>efecto túnel</a:t>
                </a:r>
                <a:r>
                  <a:rPr lang="es-ES" dirty="0">
                    <a:latin typeface="Arial" panose="020B0604020202020204" pitchFamily="34" charset="0"/>
                    <a:cs typeface="Arial" panose="020B0604020202020204" pitchFamily="34" charset="0"/>
                  </a:rPr>
                  <a:t>. Es un fenómeno cuántico por el cual una partícula atómica viola un principio de la mecánica clásica y atraviesa una barrera de potencial mayor que la energía cinética de la partícula. Las primeras aplicaciones de este fenómeno fueron realizadas en física nuclear, pero luego se extendió a otras áreas que se rigen cuánticamente como, cosmología, semiconductores, microscopio, etc. En el esquema se ejemplifica el fenómeno, no esta representada parte de la onda incidente que es refleja. </a:t>
                </a:r>
              </a:p>
              <a:p>
                <a:pPr marL="0" indent="0" algn="just">
                  <a:lnSpc>
                    <a:spcPct val="110000"/>
                  </a:lnSpc>
                  <a:buNone/>
                </a:pPr>
                <a:r>
                  <a:rPr lang="es-ES" dirty="0">
                    <a:latin typeface="Arial" panose="020B0604020202020204" pitchFamily="34" charset="0"/>
                    <a:cs typeface="Arial" panose="020B0604020202020204" pitchFamily="34" charset="0"/>
                  </a:rPr>
                  <a:t>La barrera, representada por la pared, al ser delgada no permite que la onda que atraviesa desaparezca y emerge en  la capa de la derecha para continuar propagándose. Otra propiedad importante del efecto túnel es que el electrón conserva su orientación durante una determinada distancia de viaje llamada, “longitud de difusión del espín,  </a:t>
                </a:r>
                <a14:m>
                  <m:oMath xmlns:m="http://schemas.openxmlformats.org/officeDocument/2006/math">
                    <m:sSub>
                      <m:sSubPr>
                        <m:ctrlPr>
                          <a:rPr lang="es-ES" i="1" smtClean="0">
                            <a:latin typeface="Cambria Math" panose="02040503050406030204" pitchFamily="18" charset="0"/>
                            <a:cs typeface="Arial" panose="020B0604020202020204" pitchFamily="34" charset="0"/>
                          </a:rPr>
                        </m:ctrlPr>
                      </m:sSubPr>
                      <m:e>
                        <m:r>
                          <a:rPr lang="es-ES" i="1" smtClean="0">
                            <a:latin typeface="Cambria Math" panose="02040503050406030204" pitchFamily="18" charset="0"/>
                            <a:ea typeface="Cambria Math" panose="02040503050406030204" pitchFamily="18" charset="0"/>
                            <a:cs typeface="Arial" panose="020B0604020202020204" pitchFamily="34" charset="0"/>
                          </a:rPr>
                          <m:t>𝜆</m:t>
                        </m:r>
                      </m:e>
                      <m:sub>
                        <m:r>
                          <a:rPr lang="es-ES" b="0" i="1" smtClean="0">
                            <a:latin typeface="Cambria Math" panose="02040503050406030204" pitchFamily="18" charset="0"/>
                            <a:cs typeface="Arial" panose="020B0604020202020204" pitchFamily="34" charset="0"/>
                          </a:rPr>
                          <m:t>𝑠𝑑</m:t>
                        </m:r>
                      </m:sub>
                    </m:sSub>
                    <m:r>
                      <a:rPr lang="es-ES" b="0" i="1" smtClean="0">
                        <a:latin typeface="Cambria Math" panose="02040503050406030204" pitchFamily="18" charset="0"/>
                        <a:cs typeface="Arial" panose="020B0604020202020204" pitchFamily="34" charset="0"/>
                      </a:rPr>
                      <m:t> </m:t>
                    </m:r>
                  </m:oMath>
                </a14:m>
                <a:r>
                  <a:rPr lang="es-ES" dirty="0">
                    <a:latin typeface="Arial" panose="020B0604020202020204" pitchFamily="34" charset="0"/>
                    <a:cs typeface="Arial" panose="020B0604020202020204" pitchFamily="34" charset="0"/>
                  </a:rPr>
                  <a:t> .Pasada esta distancia el electrón sufre dispersión y olvida la orientación que tenia. Las distancias típica están comprendidas entre </a:t>
                </a:r>
                <a14:m>
                  <m:oMath xmlns:m="http://schemas.openxmlformats.org/officeDocument/2006/math">
                    <m:r>
                      <a:rPr lang="es-ES" b="0" i="0" smtClean="0">
                        <a:latin typeface="Cambria Math" panose="02040503050406030204" pitchFamily="18" charset="0"/>
                        <a:cs typeface="Arial" panose="020B0604020202020204" pitchFamily="34" charset="0"/>
                      </a:rPr>
                      <m:t>1</m:t>
                    </m:r>
                    <m:r>
                      <m:rPr>
                        <m:sty m:val="p"/>
                      </m:rPr>
                      <a:rPr lang="es-ES" b="0" i="0" smtClean="0">
                        <a:latin typeface="Cambria Math" panose="02040503050406030204" pitchFamily="18" charset="0"/>
                        <a:cs typeface="Arial" panose="020B0604020202020204" pitchFamily="34" charset="0"/>
                      </a:rPr>
                      <m:t>nm</m:t>
                    </m:r>
                    <m:r>
                      <a:rPr lang="es-ES" i="1">
                        <a:latin typeface="Cambria Math" panose="02040503050406030204" pitchFamily="18" charset="0"/>
                        <a:cs typeface="Arial" panose="020B0604020202020204" pitchFamily="34" charset="0"/>
                      </a:rPr>
                      <m:t> </m:t>
                    </m:r>
                  </m:oMath>
                </a14:m>
                <a:r>
                  <a:rPr lang="es-ES" dirty="0">
                    <a:latin typeface="Arial" panose="020B0604020202020204" pitchFamily="34" charset="0"/>
                    <a:cs typeface="Arial" panose="020B0604020202020204" pitchFamily="34" charset="0"/>
                  </a:rPr>
                  <a:t>hasta </a:t>
                </a:r>
                <a14:m>
                  <m:oMath xmlns:m="http://schemas.openxmlformats.org/officeDocument/2006/math">
                    <m:r>
                      <a:rPr lang="es-ES" b="0" i="1" smtClean="0">
                        <a:latin typeface="Cambria Math" panose="02040503050406030204" pitchFamily="18" charset="0"/>
                        <a:cs typeface="Arial" panose="020B0604020202020204" pitchFamily="34" charset="0"/>
                      </a:rPr>
                      <m:t>1</m:t>
                    </m:r>
                    <m:r>
                      <a:rPr lang="es-ES" b="0" i="1" smtClean="0">
                        <a:latin typeface="Cambria Math" panose="02040503050406030204" pitchFamily="18" charset="0"/>
                        <a:ea typeface="Cambria Math" panose="02040503050406030204" pitchFamily="18" charset="0"/>
                        <a:cs typeface="Arial" panose="020B0604020202020204" pitchFamily="34" charset="0"/>
                      </a:rPr>
                      <m:t>𝜇</m:t>
                    </m:r>
                    <m:r>
                      <a:rPr lang="es-ES" b="0" i="1" smtClean="0">
                        <a:latin typeface="Cambria Math" panose="02040503050406030204" pitchFamily="18" charset="0"/>
                        <a:ea typeface="Cambria Math" panose="02040503050406030204" pitchFamily="18" charset="0"/>
                        <a:cs typeface="Arial" panose="020B0604020202020204" pitchFamily="34" charset="0"/>
                      </a:rPr>
                      <m:t>𝑚</m:t>
                    </m:r>
                  </m:oMath>
                </a14:m>
                <a:r>
                  <a:rPr lang="es-ES" dirty="0">
                    <a:latin typeface="Arial" panose="020B0604020202020204" pitchFamily="34" charset="0"/>
                    <a:cs typeface="Arial" panose="020B0604020202020204" pitchFamily="34" charset="0"/>
                  </a:rPr>
                  <a:t> dependiendo del camino libre medio.</a:t>
                </a:r>
              </a:p>
            </p:txBody>
          </p:sp>
        </mc:Choice>
        <mc:Fallback>
          <p:sp>
            <p:nvSpPr>
              <p:cNvPr id="3" name="Marcador de contenido 2">
                <a:extLst>
                  <a:ext uri="{FF2B5EF4-FFF2-40B4-BE49-F238E27FC236}">
                    <a16:creationId xmlns:a16="http://schemas.microsoft.com/office/drawing/2014/main" xmlns="" xmlns:a14="http://schemas.microsoft.com/office/drawing/2010/main" id="{98355C9F-BF1C-4F25-B5D7-AFF2F65210D0}"/>
                  </a:ext>
                </a:extLst>
              </p:cNvPr>
              <p:cNvSpPr>
                <a:spLocks noGrp="1" noRot="1" noChangeAspect="1" noMove="1" noResize="1" noEditPoints="1" noAdjustHandles="1" noChangeArrowheads="1" noChangeShapeType="1" noTextEdit="1"/>
              </p:cNvSpPr>
              <p:nvPr>
                <p:ph idx="1"/>
              </p:nvPr>
            </p:nvSpPr>
            <p:spPr>
              <a:xfrm>
                <a:off x="166255" y="681037"/>
                <a:ext cx="7301345" cy="6079981"/>
              </a:xfrm>
              <a:blipFill>
                <a:blip r:embed="rId2" cstate="print"/>
                <a:stretch>
                  <a:fillRect l="-668" t="-1003" r="-751"/>
                </a:stretch>
              </a:blipFill>
            </p:spPr>
            <p:txBody>
              <a:bodyPr/>
              <a:lstStyle/>
              <a:p>
                <a:r>
                  <a:rPr lang="es-ES">
                    <a:noFill/>
                  </a:rPr>
                  <a:t> </a:t>
                </a:r>
              </a:p>
            </p:txBody>
          </p:sp>
        </mc:Fallback>
      </mc:AlternateContent>
      <p:pic>
        <p:nvPicPr>
          <p:cNvPr id="6" name="Imagen 5">
            <a:extLst>
              <a:ext uri="{FF2B5EF4-FFF2-40B4-BE49-F238E27FC236}">
                <a16:creationId xmlns:a16="http://schemas.microsoft.com/office/drawing/2014/main" xmlns="" id="{2389EEC8-2F30-4DFA-9314-D5C029F8F980}"/>
              </a:ext>
            </a:extLst>
          </p:cNvPr>
          <p:cNvPicPr>
            <a:picLocks noChangeAspect="1"/>
          </p:cNvPicPr>
          <p:nvPr/>
        </p:nvPicPr>
        <p:blipFill>
          <a:blip r:embed="rId3" cstate="print"/>
          <a:stretch>
            <a:fillRect/>
          </a:stretch>
        </p:blipFill>
        <p:spPr>
          <a:xfrm>
            <a:off x="7509660" y="1787235"/>
            <a:ext cx="4516085" cy="3283529"/>
          </a:xfrm>
          <a:prstGeom prst="rect">
            <a:avLst/>
          </a:prstGeom>
        </p:spPr>
      </p:pic>
    </p:spTree>
    <p:extLst>
      <p:ext uri="{BB962C8B-B14F-4D97-AF65-F5344CB8AC3E}">
        <p14:creationId xmlns:p14="http://schemas.microsoft.com/office/powerpoint/2010/main" xmlns="" val="37618057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B21DB85-01E8-49DB-B064-F9155E6B96F5}"/>
              </a:ext>
            </a:extLst>
          </p:cNvPr>
          <p:cNvSpPr>
            <a:spLocks noGrp="1"/>
          </p:cNvSpPr>
          <p:nvPr>
            <p:ph type="title"/>
          </p:nvPr>
        </p:nvSpPr>
        <p:spPr>
          <a:xfrm>
            <a:off x="838200" y="0"/>
            <a:ext cx="10515600" cy="681038"/>
          </a:xfrm>
        </p:spPr>
        <p:txBody>
          <a:bodyPr>
            <a:normAutofit fontScale="90000"/>
          </a:bodyPr>
          <a:lstStyle/>
          <a:p>
            <a:pPr algn="ctr"/>
            <a:r>
              <a:rPr lang="es-ES" b="1" dirty="0">
                <a:solidFill>
                  <a:srgbClr val="FF0000"/>
                </a:solidFill>
              </a:rPr>
              <a:t>Bandas de conducción</a:t>
            </a:r>
            <a:endParaRPr lang="es-ES" dirty="0"/>
          </a:p>
        </p:txBody>
      </p:sp>
      <p:sp>
        <p:nvSpPr>
          <p:cNvPr id="3" name="Marcador de contenido 2">
            <a:extLst>
              <a:ext uri="{FF2B5EF4-FFF2-40B4-BE49-F238E27FC236}">
                <a16:creationId xmlns:a16="http://schemas.microsoft.com/office/drawing/2014/main" xmlns="" id="{E71DEBF7-C88E-448F-B248-C21AD35CCFB5}"/>
              </a:ext>
            </a:extLst>
          </p:cNvPr>
          <p:cNvSpPr>
            <a:spLocks noGrp="1"/>
          </p:cNvSpPr>
          <p:nvPr>
            <p:ph idx="1"/>
          </p:nvPr>
        </p:nvSpPr>
        <p:spPr>
          <a:xfrm>
            <a:off x="838200" y="681038"/>
            <a:ext cx="10515600" cy="5495925"/>
          </a:xfrm>
        </p:spPr>
        <p:txBody>
          <a:bodyPr>
            <a:normAutofit fontScale="92500" lnSpcReduction="10000"/>
          </a:bodyPr>
          <a:lstStyle/>
          <a:p>
            <a:pPr marL="0" indent="0" algn="just">
              <a:lnSpc>
                <a:spcPct val="120000"/>
              </a:lnSpc>
              <a:buNone/>
            </a:pPr>
            <a:r>
              <a:rPr lang="es-ES" dirty="0">
                <a:latin typeface="Arial" panose="020B0604020202020204" pitchFamily="34" charset="0"/>
                <a:cs typeface="Arial" panose="020B0604020202020204" pitchFamily="34" charset="0"/>
              </a:rPr>
              <a:t>Con anterioridad comentamos, (ver paramagnetismo de Pauli) la estadística que siguen los electrones cuando se encuentran libres, formando lo que se conoce como un gas de electrones. Las partículas con espín cero y con espín entero  se denominan bosones (por el físico Bose) y la de espín </a:t>
            </a:r>
            <a:r>
              <a:rPr lang="es-ES" dirty="0" err="1">
                <a:latin typeface="Arial" panose="020B0604020202020204" pitchFamily="34" charset="0"/>
                <a:cs typeface="Arial" panose="020B0604020202020204" pitchFamily="34" charset="0"/>
              </a:rPr>
              <a:t>semientero</a:t>
            </a:r>
            <a:r>
              <a:rPr lang="es-ES" dirty="0">
                <a:latin typeface="Arial" panose="020B0604020202020204" pitchFamily="34" charset="0"/>
                <a:cs typeface="Arial" panose="020B0604020202020204" pitchFamily="34" charset="0"/>
              </a:rPr>
              <a:t> fermiones (por Fermi). Siempre a cualquier temperatura los electrones de un metal pueden ser considerados como un gas de electrones, siguiendo la estadística de Fermi. Esta idealización tan simple permite no pensar en los iones del metal, que retienen a los electrones, sino considerar a los electrones que se encuentran en un metal como si estuvieran en un cajón. Pese a su simplicidad en muchos casos se encuentra una buena coincidencia con la realidad. </a:t>
            </a:r>
          </a:p>
        </p:txBody>
      </p:sp>
    </p:spTree>
    <p:extLst>
      <p:ext uri="{BB962C8B-B14F-4D97-AF65-F5344CB8AC3E}">
        <p14:creationId xmlns:p14="http://schemas.microsoft.com/office/powerpoint/2010/main" xmlns="" val="17196569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C193388-3209-4B10-94A4-38C826227F5C}"/>
              </a:ext>
            </a:extLst>
          </p:cNvPr>
          <p:cNvSpPr>
            <a:spLocks noGrp="1"/>
          </p:cNvSpPr>
          <p:nvPr>
            <p:ph type="title"/>
          </p:nvPr>
        </p:nvSpPr>
        <p:spPr>
          <a:xfrm>
            <a:off x="838200" y="464442"/>
            <a:ext cx="9372600" cy="117449"/>
          </a:xfrm>
        </p:spPr>
        <p:txBody>
          <a:bodyPr>
            <a:normAutofit fontScale="90000"/>
          </a:bodyPr>
          <a:lstStyle/>
          <a:p>
            <a:pPr algn="ctr"/>
            <a:r>
              <a:rPr lang="es-ES" b="1" dirty="0">
                <a:solidFill>
                  <a:srgbClr val="FF0000"/>
                </a:solidFill>
              </a:rPr>
              <a:t>Bandas de conducción</a:t>
            </a:r>
            <a:r>
              <a:rPr lang="es-ES" dirty="0"/>
              <a:t/>
            </a:r>
            <a:br>
              <a:rPr lang="es-ES" dirty="0"/>
            </a:br>
            <a:endParaRPr lang="es-ES" dirty="0"/>
          </a:p>
        </p:txBody>
      </p:sp>
      <mc:AlternateContent xmlns:mc="http://schemas.openxmlformats.org/markup-compatibility/2006">
        <mc:Choice xmlns:a14="http://schemas.microsoft.com/office/drawing/2010/main" xmlns="" Requires="a14">
          <p:sp>
            <p:nvSpPr>
              <p:cNvPr id="3" name="Marcador de contenido 2">
                <a:extLst>
                  <a:ext uri="{FF2B5EF4-FFF2-40B4-BE49-F238E27FC236}">
                    <a16:creationId xmlns:a16="http://schemas.microsoft.com/office/drawing/2014/main" id="{4F4380CA-C89C-4E30-8C49-25BE80F2FC6B}"/>
                  </a:ext>
                </a:extLst>
              </p:cNvPr>
              <p:cNvSpPr>
                <a:spLocks noGrp="1"/>
              </p:cNvSpPr>
              <p:nvPr>
                <p:ph idx="1"/>
              </p:nvPr>
            </p:nvSpPr>
            <p:spPr>
              <a:xfrm>
                <a:off x="221673" y="581892"/>
                <a:ext cx="11374582" cy="2647520"/>
              </a:xfrm>
            </p:spPr>
            <p:txBody>
              <a:bodyPr>
                <a:normAutofit lnSpcReduction="10000"/>
              </a:bodyPr>
              <a:lstStyle/>
              <a:p>
                <a:pPr marL="0" indent="0" algn="just">
                  <a:buNone/>
                </a:pPr>
                <a:r>
                  <a:rPr lang="es-ES" dirty="0"/>
                  <a:t>Veamos como se llega a las bandas de conducción en los solidos y atreves de ellos explicar la conducción térmica, eléctrica. Para ello retomemos el modelo de los orbitales moleculares y en particular en el metal </a:t>
                </a:r>
                <a14:m>
                  <m:oMath xmlns:m="http://schemas.openxmlformats.org/officeDocument/2006/math">
                    <m:r>
                      <a:rPr lang="es-ES" b="0" i="1" smtClean="0">
                        <a:latin typeface="Cambria Math" panose="02040503050406030204" pitchFamily="18" charset="0"/>
                      </a:rPr>
                      <m:t>𝐿𝑖</m:t>
                    </m:r>
                  </m:oMath>
                </a14:m>
                <a:r>
                  <a:rPr lang="es-ES" dirty="0"/>
                  <a:t> que tiene </a:t>
                </a:r>
                <a14:m>
                  <m:oMath xmlns:m="http://schemas.openxmlformats.org/officeDocument/2006/math">
                    <m:r>
                      <a:rPr lang="es-ES" b="0" i="1" smtClean="0">
                        <a:latin typeface="Cambria Math" panose="02040503050406030204" pitchFamily="18" charset="0"/>
                      </a:rPr>
                      <m:t>𝑍</m:t>
                    </m:r>
                    <m:r>
                      <a:rPr lang="es-ES" b="0" i="1" smtClean="0">
                        <a:latin typeface="Cambria Math" panose="02040503050406030204" pitchFamily="18" charset="0"/>
                      </a:rPr>
                      <m:t>=3</m:t>
                    </m:r>
                  </m:oMath>
                </a14:m>
                <a:r>
                  <a:rPr lang="es-ES" dirty="0"/>
                  <a:t> luego, la configuración electrónica será </a:t>
                </a:r>
                <a14:m>
                  <m:oMath xmlns:m="http://schemas.openxmlformats.org/officeDocument/2006/math">
                    <m:r>
                      <a:rPr lang="es-ES" b="0" i="1" smtClean="0">
                        <a:latin typeface="Cambria Math" panose="02040503050406030204" pitchFamily="18" charset="0"/>
                      </a:rPr>
                      <m:t>1</m:t>
                    </m:r>
                    <m:sSup>
                      <m:sSupPr>
                        <m:ctrlPr>
                          <a:rPr lang="es-ES" b="0" i="1" smtClean="0">
                            <a:latin typeface="Cambria Math" panose="02040503050406030204" pitchFamily="18" charset="0"/>
                          </a:rPr>
                        </m:ctrlPr>
                      </m:sSupPr>
                      <m:e>
                        <m:r>
                          <a:rPr lang="es-ES" b="0" i="1" smtClean="0">
                            <a:latin typeface="Cambria Math" panose="02040503050406030204" pitchFamily="18" charset="0"/>
                          </a:rPr>
                          <m:t>𝑠</m:t>
                        </m:r>
                      </m:e>
                      <m:sup>
                        <m:r>
                          <a:rPr lang="es-ES" b="0" i="1" smtClean="0">
                            <a:latin typeface="Cambria Math" panose="02040503050406030204" pitchFamily="18" charset="0"/>
                          </a:rPr>
                          <m:t>2</m:t>
                        </m:r>
                      </m:sup>
                    </m:sSup>
                    <m:r>
                      <a:rPr lang="es-ES" b="0" i="1" smtClean="0">
                        <a:latin typeface="Cambria Math" panose="02040503050406030204" pitchFamily="18" charset="0"/>
                      </a:rPr>
                      <m:t> 2</m:t>
                    </m:r>
                    <m:sSup>
                      <m:sSupPr>
                        <m:ctrlPr>
                          <a:rPr lang="es-ES" b="0" i="1" smtClean="0">
                            <a:latin typeface="Cambria Math" panose="02040503050406030204" pitchFamily="18" charset="0"/>
                          </a:rPr>
                        </m:ctrlPr>
                      </m:sSupPr>
                      <m:e>
                        <m:r>
                          <a:rPr lang="es-ES" b="0" i="1" smtClean="0">
                            <a:latin typeface="Cambria Math" panose="02040503050406030204" pitchFamily="18" charset="0"/>
                          </a:rPr>
                          <m:t>𝑠</m:t>
                        </m:r>
                      </m:e>
                      <m:sup>
                        <m:r>
                          <a:rPr lang="es-ES" b="0" i="1" smtClean="0">
                            <a:latin typeface="Cambria Math" panose="02040503050406030204" pitchFamily="18" charset="0"/>
                          </a:rPr>
                          <m:t>1</m:t>
                        </m:r>
                      </m:sup>
                    </m:sSup>
                  </m:oMath>
                </a14:m>
                <a:r>
                  <a:rPr lang="es-ES" dirty="0"/>
                  <a:t>, por tanto el orbital molecular para dos átomos será el indicado en el esquema, como fue visto. Para poder generalizar la idea a un solido se lo representa, como en el segundo esquema. </a:t>
                </a:r>
              </a:p>
            </p:txBody>
          </p:sp>
        </mc:Choice>
        <mc:Fallback>
          <p:sp>
            <p:nvSpPr>
              <p:cNvPr id="3" name="Marcador de contenido 2">
                <a:extLst>
                  <a:ext uri="{FF2B5EF4-FFF2-40B4-BE49-F238E27FC236}">
                    <a16:creationId xmlns:a16="http://schemas.microsoft.com/office/drawing/2014/main" xmlns="" xmlns:a14="http://schemas.microsoft.com/office/drawing/2010/main" id="{4F4380CA-C89C-4E30-8C49-25BE80F2FC6B}"/>
                  </a:ext>
                </a:extLst>
              </p:cNvPr>
              <p:cNvSpPr>
                <a:spLocks noGrp="1" noRot="1" noChangeAspect="1" noMove="1" noResize="1" noEditPoints="1" noAdjustHandles="1" noChangeArrowheads="1" noChangeShapeType="1" noTextEdit="1"/>
              </p:cNvSpPr>
              <p:nvPr>
                <p:ph idx="1"/>
              </p:nvPr>
            </p:nvSpPr>
            <p:spPr>
              <a:xfrm>
                <a:off x="221673" y="581892"/>
                <a:ext cx="11374582" cy="2647520"/>
              </a:xfrm>
              <a:blipFill>
                <a:blip r:embed="rId2" cstate="print"/>
                <a:stretch>
                  <a:fillRect l="-1072" t="-5057" r="-1125" b="-460"/>
                </a:stretch>
              </a:blipFill>
            </p:spPr>
            <p:txBody>
              <a:bodyPr/>
              <a:lstStyle/>
              <a:p>
                <a:r>
                  <a:rPr lang="es-ES">
                    <a:noFill/>
                  </a:rPr>
                  <a:t> </a:t>
                </a:r>
              </a:p>
            </p:txBody>
          </p:sp>
        </mc:Fallback>
      </mc:AlternateContent>
      <p:pic>
        <p:nvPicPr>
          <p:cNvPr id="4" name="Imagen 3">
            <a:extLst>
              <a:ext uri="{FF2B5EF4-FFF2-40B4-BE49-F238E27FC236}">
                <a16:creationId xmlns:a16="http://schemas.microsoft.com/office/drawing/2014/main" xmlns="" id="{A7F37135-369B-4581-8F14-C09038CE2677}"/>
              </a:ext>
            </a:extLst>
          </p:cNvPr>
          <p:cNvPicPr>
            <a:picLocks noChangeAspect="1"/>
          </p:cNvPicPr>
          <p:nvPr/>
        </p:nvPicPr>
        <p:blipFill>
          <a:blip r:embed="rId3" cstate="print"/>
          <a:stretch>
            <a:fillRect/>
          </a:stretch>
        </p:blipFill>
        <p:spPr>
          <a:xfrm>
            <a:off x="354261" y="3628589"/>
            <a:ext cx="5741739" cy="2647519"/>
          </a:xfrm>
          <a:prstGeom prst="rect">
            <a:avLst/>
          </a:prstGeom>
        </p:spPr>
      </p:pic>
      <p:pic>
        <p:nvPicPr>
          <p:cNvPr id="5" name="Imagen 4">
            <a:extLst>
              <a:ext uri="{FF2B5EF4-FFF2-40B4-BE49-F238E27FC236}">
                <a16:creationId xmlns:a16="http://schemas.microsoft.com/office/drawing/2014/main" xmlns="" id="{C0E47795-2D96-4123-A0BB-07FA7E60A041}"/>
              </a:ext>
            </a:extLst>
          </p:cNvPr>
          <p:cNvPicPr>
            <a:picLocks noChangeAspect="1"/>
          </p:cNvPicPr>
          <p:nvPr/>
        </p:nvPicPr>
        <p:blipFill>
          <a:blip r:embed="rId4" cstate="print"/>
          <a:stretch>
            <a:fillRect/>
          </a:stretch>
        </p:blipFill>
        <p:spPr>
          <a:xfrm>
            <a:off x="6996545" y="3229412"/>
            <a:ext cx="4475019" cy="3019728"/>
          </a:xfrm>
          <a:prstGeom prst="rect">
            <a:avLst/>
          </a:prstGeom>
        </p:spPr>
      </p:pic>
    </p:spTree>
    <p:extLst>
      <p:ext uri="{BB962C8B-B14F-4D97-AF65-F5344CB8AC3E}">
        <p14:creationId xmlns:p14="http://schemas.microsoft.com/office/powerpoint/2010/main" xmlns="" val="30164292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D45CE1E-4260-45D3-8C86-29BCCC70B4C4}"/>
              </a:ext>
            </a:extLst>
          </p:cNvPr>
          <p:cNvSpPr>
            <a:spLocks noGrp="1"/>
          </p:cNvSpPr>
          <p:nvPr>
            <p:ph type="title"/>
          </p:nvPr>
        </p:nvSpPr>
        <p:spPr>
          <a:xfrm>
            <a:off x="7100455" y="160013"/>
            <a:ext cx="5091545" cy="743239"/>
          </a:xfrm>
        </p:spPr>
        <p:txBody>
          <a:bodyPr>
            <a:normAutofit fontScale="90000"/>
          </a:bodyPr>
          <a:lstStyle/>
          <a:p>
            <a:pPr algn="r"/>
            <a:r>
              <a:rPr lang="es-ES" b="1" dirty="0">
                <a:solidFill>
                  <a:srgbClr val="FF0000"/>
                </a:solidFill>
              </a:rPr>
              <a:t>Bandas de conducción</a:t>
            </a:r>
            <a:endParaRPr lang="es-ES" dirty="0"/>
          </a:p>
        </p:txBody>
      </p:sp>
      <mc:AlternateContent xmlns:mc="http://schemas.openxmlformats.org/markup-compatibility/2006">
        <mc:Choice xmlns:a14="http://schemas.microsoft.com/office/drawing/2010/main" xmlns="" Requires="a14">
          <p:sp>
            <p:nvSpPr>
              <p:cNvPr id="3" name="Marcador de contenido 2">
                <a:extLst>
                  <a:ext uri="{FF2B5EF4-FFF2-40B4-BE49-F238E27FC236}">
                    <a16:creationId xmlns:a16="http://schemas.microsoft.com/office/drawing/2014/main" id="{236BCBBC-CB56-4873-8607-DFC6ABB4D747}"/>
                  </a:ext>
                </a:extLst>
              </p:cNvPr>
              <p:cNvSpPr>
                <a:spLocks noGrp="1"/>
              </p:cNvSpPr>
              <p:nvPr>
                <p:ph idx="1"/>
              </p:nvPr>
            </p:nvSpPr>
            <p:spPr>
              <a:xfrm>
                <a:off x="173182" y="160013"/>
                <a:ext cx="7377545" cy="6559442"/>
              </a:xfrm>
            </p:spPr>
            <p:txBody>
              <a:bodyPr>
                <a:normAutofit fontScale="62500" lnSpcReduction="20000"/>
              </a:bodyPr>
              <a:lstStyle/>
              <a:p>
                <a:pPr marL="0" indent="0" algn="just">
                  <a:lnSpc>
                    <a:spcPct val="120000"/>
                  </a:lnSpc>
                  <a:buNone/>
                </a:pPr>
                <a:r>
                  <a:rPr lang="es-ES" dirty="0">
                    <a:latin typeface="Arial" panose="020B0604020202020204" pitchFamily="34" charset="0"/>
                    <a:cs typeface="Arial" panose="020B0604020202020204" pitchFamily="34" charset="0"/>
                  </a:rPr>
                  <a:t>Vemos que al ir aumentando la cantidad de átomos crece el numero de niveles hasta llegar a un continuo. En algunos metales se solapan ambas bandas. Es simple comprender que con un aumento de temperatura algunos electrones fácilmente pasan a la banda de conducción. Al aumentar el número de átomos que interaccionan, aumenta la diferencia de energía entre el orbital molecular más enlazante y el más </a:t>
                </a:r>
                <a:r>
                  <a:rPr lang="es-ES" dirty="0" err="1">
                    <a:latin typeface="Arial" panose="020B0604020202020204" pitchFamily="34" charset="0"/>
                    <a:cs typeface="Arial" panose="020B0604020202020204" pitchFamily="34" charset="0"/>
                  </a:rPr>
                  <a:t>antienlazante</a:t>
                </a:r>
                <a:r>
                  <a:rPr lang="es-ES" dirty="0">
                    <a:latin typeface="Arial" panose="020B0604020202020204" pitchFamily="34" charset="0"/>
                    <a:cs typeface="Arial" panose="020B0604020202020204" pitchFamily="34" charset="0"/>
                  </a:rPr>
                  <a:t>. La mitad de los orbital molecular son esencialmente enlazantes y la otra mitad  son </a:t>
                </a:r>
                <a:r>
                  <a:rPr lang="es-ES" dirty="0" err="1">
                    <a:latin typeface="Arial" panose="020B0604020202020204" pitchFamily="34" charset="0"/>
                    <a:cs typeface="Arial" panose="020B0604020202020204" pitchFamily="34" charset="0"/>
                  </a:rPr>
                  <a:t>antienlazantes</a:t>
                </a:r>
                <a:r>
                  <a:rPr lang="es-ES" dirty="0">
                    <a:latin typeface="Arial" panose="020B0604020202020204" pitchFamily="34" charset="0"/>
                    <a:cs typeface="Arial" panose="020B0604020202020204" pitchFamily="34" charset="0"/>
                  </a:rPr>
                  <a:t>. Vemos que al aumentar la cantidad de átomos en el solido, crece el numero de niveles hasta llegar a un continuo. En algunos metales se solapan ambas bandas. Es simple comprender que con un aumento de temperatura algunos electrones fácilmente pasan a la banda de conducción. Banda de valencia es la ocupada por los electrones de mayor energía, mientras que la banda de conducción tiene niveles vacíos de menor energía.</a:t>
                </a:r>
                <a:r>
                  <a:rPr lang="es-ES" dirty="0">
                    <a:solidFill>
                      <a:srgbClr val="000000"/>
                    </a:solidFill>
                    <a:latin typeface="Arial" panose="020B0604020202020204" pitchFamily="34" charset="0"/>
                    <a:cs typeface="Arial" panose="020B0604020202020204" pitchFamily="34" charset="0"/>
                  </a:rPr>
                  <a:t> La energía de Fermi </a:t>
                </a:r>
                <a14:m>
                  <m:oMath xmlns:m="http://schemas.openxmlformats.org/officeDocument/2006/math">
                    <m:sSub>
                      <m:sSubPr>
                        <m:ctrlPr>
                          <a:rPr lang="es-ES" i="1" smtClean="0">
                            <a:solidFill>
                              <a:srgbClr val="000000"/>
                            </a:solidFill>
                            <a:latin typeface="Cambria Math" panose="02040503050406030204" pitchFamily="18" charset="0"/>
                          </a:rPr>
                        </m:ctrlPr>
                      </m:sSubPr>
                      <m:e>
                        <m:r>
                          <a:rPr lang="es-ES" b="0" i="1" smtClean="0">
                            <a:solidFill>
                              <a:srgbClr val="000000"/>
                            </a:solidFill>
                            <a:latin typeface="Cambria Math" panose="02040503050406030204" pitchFamily="18" charset="0"/>
                          </a:rPr>
                          <m:t>𝐸</m:t>
                        </m:r>
                      </m:e>
                      <m:sub>
                        <m:r>
                          <a:rPr lang="es-ES" b="0" i="1" smtClean="0">
                            <a:solidFill>
                              <a:srgbClr val="000000"/>
                            </a:solidFill>
                            <a:latin typeface="Cambria Math" panose="02040503050406030204" pitchFamily="18" charset="0"/>
                          </a:rPr>
                          <m:t>𝐹</m:t>
                        </m:r>
                      </m:sub>
                    </m:sSub>
                  </m:oMath>
                </a14:m>
                <a:r>
                  <a:rPr lang="es-ES" dirty="0">
                    <a:solidFill>
                      <a:srgbClr val="000000"/>
                    </a:solidFill>
                    <a:latin typeface="Arial" panose="020B0604020202020204" pitchFamily="34" charset="0"/>
                    <a:cs typeface="Arial" panose="020B0604020202020204" pitchFamily="34" charset="0"/>
                  </a:rPr>
                  <a:t> es la máxima energía ocupada por un electrón a </a:t>
                </a:r>
                <a14:m>
                  <m:oMath xmlns:m="http://schemas.openxmlformats.org/officeDocument/2006/math">
                    <m:r>
                      <a:rPr lang="es-ES" b="0" i="1" smtClean="0">
                        <a:solidFill>
                          <a:srgbClr val="000000"/>
                        </a:solidFill>
                        <a:latin typeface="Cambria Math" panose="02040503050406030204" pitchFamily="18" charset="0"/>
                      </a:rPr>
                      <m:t>0°</m:t>
                    </m:r>
                    <m:r>
                      <a:rPr lang="es-ES" b="0" i="1" smtClean="0">
                        <a:solidFill>
                          <a:srgbClr val="000000"/>
                        </a:solidFill>
                        <a:latin typeface="Cambria Math" panose="02040503050406030204" pitchFamily="18" charset="0"/>
                      </a:rPr>
                      <m:t>𝐾</m:t>
                    </m:r>
                  </m:oMath>
                </a14:m>
                <a:r>
                  <a:rPr lang="es-ES" dirty="0">
                    <a:latin typeface="Arial" panose="020B0604020202020204" pitchFamily="34" charset="0"/>
                    <a:cs typeface="Arial" panose="020B0604020202020204" pitchFamily="34" charset="0"/>
                  </a:rPr>
                  <a:t>, esta energía es  importante  para el comportamiento de electrones. Los electrones son partículas con espín </a:t>
                </a:r>
                <a:r>
                  <a:rPr lang="es-ES" dirty="0" err="1">
                    <a:latin typeface="Arial" panose="020B0604020202020204" pitchFamily="34" charset="0"/>
                    <a:cs typeface="Arial" panose="020B0604020202020204" pitchFamily="34" charset="0"/>
                  </a:rPr>
                  <a:t>semientero</a:t>
                </a:r>
                <a:r>
                  <a:rPr lang="es-ES" dirty="0">
                    <a:latin typeface="Arial" panose="020B0604020202020204" pitchFamily="34" charset="0"/>
                    <a:cs typeface="Arial" panose="020B0604020202020204" pitchFamily="34" charset="0"/>
                  </a:rPr>
                  <a:t> que verifican el principio de Pauli luego, dos electrones no pueden ocupar simultáneamente el mismo estado cuántico. De esta manera, cuando un sistema posee varios electrones, estos ocuparán niveles de energía mayores a medida que los niveles se llenan, de esta forma se llenan las capas.</a:t>
                </a:r>
              </a:p>
            </p:txBody>
          </p:sp>
        </mc:Choice>
        <mc:Fallback>
          <p:sp>
            <p:nvSpPr>
              <p:cNvPr id="3" name="Marcador de contenido 2">
                <a:extLst>
                  <a:ext uri="{FF2B5EF4-FFF2-40B4-BE49-F238E27FC236}">
                    <a16:creationId xmlns:a16="http://schemas.microsoft.com/office/drawing/2014/main" xmlns="" xmlns:a14="http://schemas.microsoft.com/office/drawing/2010/main" id="{236BCBBC-CB56-4873-8607-DFC6ABB4D747}"/>
                  </a:ext>
                </a:extLst>
              </p:cNvPr>
              <p:cNvSpPr>
                <a:spLocks noGrp="1" noRot="1" noChangeAspect="1" noMove="1" noResize="1" noEditPoints="1" noAdjustHandles="1" noChangeArrowheads="1" noChangeShapeType="1" noTextEdit="1"/>
              </p:cNvSpPr>
              <p:nvPr>
                <p:ph idx="1"/>
              </p:nvPr>
            </p:nvSpPr>
            <p:spPr>
              <a:xfrm>
                <a:off x="173182" y="160013"/>
                <a:ext cx="7377545" cy="6559442"/>
              </a:xfrm>
              <a:blipFill>
                <a:blip r:embed="rId2" cstate="print"/>
                <a:stretch>
                  <a:fillRect l="-661" t="-465" r="-661"/>
                </a:stretch>
              </a:blipFill>
            </p:spPr>
            <p:txBody>
              <a:bodyPr/>
              <a:lstStyle/>
              <a:p>
                <a:r>
                  <a:rPr lang="es-ES">
                    <a:noFill/>
                  </a:rPr>
                  <a:t> </a:t>
                </a:r>
              </a:p>
            </p:txBody>
          </p:sp>
        </mc:Fallback>
      </mc:AlternateContent>
      <p:pic>
        <p:nvPicPr>
          <p:cNvPr id="6" name="Imagen 5">
            <a:extLst>
              <a:ext uri="{FF2B5EF4-FFF2-40B4-BE49-F238E27FC236}">
                <a16:creationId xmlns:a16="http://schemas.microsoft.com/office/drawing/2014/main" xmlns="" id="{E876FC25-AC34-41B7-AA13-A2364225A520}"/>
              </a:ext>
            </a:extLst>
          </p:cNvPr>
          <p:cNvPicPr>
            <a:picLocks noChangeAspect="1"/>
          </p:cNvPicPr>
          <p:nvPr/>
        </p:nvPicPr>
        <p:blipFill>
          <a:blip r:embed="rId3" cstate="print"/>
          <a:stretch>
            <a:fillRect/>
          </a:stretch>
        </p:blipFill>
        <p:spPr>
          <a:xfrm>
            <a:off x="7550727" y="903252"/>
            <a:ext cx="4468091" cy="3131560"/>
          </a:xfrm>
          <a:prstGeom prst="rect">
            <a:avLst/>
          </a:prstGeom>
        </p:spPr>
      </p:pic>
      <p:sp>
        <p:nvSpPr>
          <p:cNvPr id="4" name="CuadroTexto 3">
            <a:extLst>
              <a:ext uri="{FF2B5EF4-FFF2-40B4-BE49-F238E27FC236}">
                <a16:creationId xmlns:a16="http://schemas.microsoft.com/office/drawing/2014/main" xmlns="" id="{8CF89954-AF6F-4988-8451-4B0581A85DDB}"/>
              </a:ext>
            </a:extLst>
          </p:cNvPr>
          <p:cNvSpPr txBox="1"/>
          <p:nvPr/>
        </p:nvSpPr>
        <p:spPr>
          <a:xfrm>
            <a:off x="7653578" y="4143376"/>
            <a:ext cx="4660378" cy="1200329"/>
          </a:xfrm>
          <a:prstGeom prst="rect">
            <a:avLst/>
          </a:prstGeom>
          <a:noFill/>
        </p:spPr>
        <p:txBody>
          <a:bodyPr wrap="none" rtlCol="0">
            <a:spAutoFit/>
          </a:bodyPr>
          <a:lstStyle/>
          <a:p>
            <a:r>
              <a:rPr lang="es-ES" dirty="0">
                <a:solidFill>
                  <a:srgbClr val="000000"/>
                </a:solidFill>
                <a:latin typeface="Arial" panose="020B0604020202020204" pitchFamily="34" charset="0"/>
                <a:cs typeface="Arial" panose="020B0604020202020204" pitchFamily="34" charset="0"/>
              </a:rPr>
              <a:t>En la banda de conducción a 0ºK, no hay </a:t>
            </a:r>
          </a:p>
          <a:p>
            <a:r>
              <a:rPr lang="es-ES" dirty="0">
                <a:solidFill>
                  <a:srgbClr val="000000"/>
                </a:solidFill>
                <a:latin typeface="Arial" panose="020B0604020202020204" pitchFamily="34" charset="0"/>
                <a:cs typeface="Arial" panose="020B0604020202020204" pitchFamily="34" charset="0"/>
              </a:rPr>
              <a:t>electrones aunque hay muchos estados</a:t>
            </a:r>
          </a:p>
          <a:p>
            <a:r>
              <a:rPr lang="es-ES" dirty="0">
                <a:solidFill>
                  <a:srgbClr val="000000"/>
                </a:solidFill>
                <a:latin typeface="Arial" panose="020B0604020202020204" pitchFamily="34" charset="0"/>
                <a:cs typeface="Arial" panose="020B0604020202020204" pitchFamily="34" charset="0"/>
              </a:rPr>
              <a:t>disponibles. A altas temperaturas, pueden  </a:t>
            </a:r>
          </a:p>
          <a:p>
            <a:r>
              <a:rPr lang="es-ES" dirty="0">
                <a:solidFill>
                  <a:srgbClr val="000000"/>
                </a:solidFill>
                <a:latin typeface="Arial" panose="020B0604020202020204" pitchFamily="34" charset="0"/>
                <a:cs typeface="Arial" panose="020B0604020202020204" pitchFamily="34" charset="0"/>
              </a:rPr>
              <a:t>estar pobladas. </a:t>
            </a:r>
          </a:p>
        </p:txBody>
      </p:sp>
    </p:spTree>
    <p:extLst>
      <p:ext uri="{BB962C8B-B14F-4D97-AF65-F5344CB8AC3E}">
        <p14:creationId xmlns:p14="http://schemas.microsoft.com/office/powerpoint/2010/main" xmlns="" val="12763389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9B6679D-7C9F-4EF0-98E2-F29A6429F547}"/>
              </a:ext>
            </a:extLst>
          </p:cNvPr>
          <p:cNvSpPr>
            <a:spLocks noGrp="1"/>
          </p:cNvSpPr>
          <p:nvPr>
            <p:ph type="title"/>
          </p:nvPr>
        </p:nvSpPr>
        <p:spPr>
          <a:xfrm>
            <a:off x="838200" y="124692"/>
            <a:ext cx="10515600" cy="556346"/>
          </a:xfrm>
        </p:spPr>
        <p:txBody>
          <a:bodyPr>
            <a:normAutofit fontScale="90000"/>
          </a:bodyPr>
          <a:lstStyle/>
          <a:p>
            <a:pPr algn="ctr"/>
            <a:r>
              <a:rPr lang="es-ES" b="1" dirty="0">
                <a:solidFill>
                  <a:srgbClr val="FF0000"/>
                </a:solidFill>
              </a:rPr>
              <a:t>Bandas de conducción</a:t>
            </a:r>
            <a:endParaRPr lang="es-ES" dirty="0"/>
          </a:p>
        </p:txBody>
      </p:sp>
      <mc:AlternateContent xmlns:mc="http://schemas.openxmlformats.org/markup-compatibility/2006">
        <mc:Choice xmlns:a14="http://schemas.microsoft.com/office/drawing/2010/main" xmlns="" Requires="a14">
          <p:sp>
            <p:nvSpPr>
              <p:cNvPr id="3" name="Marcador de contenido 2">
                <a:extLst>
                  <a:ext uri="{FF2B5EF4-FFF2-40B4-BE49-F238E27FC236}">
                    <a16:creationId xmlns:a16="http://schemas.microsoft.com/office/drawing/2014/main" id="{60238641-0E83-4AA3-BFC5-BCC846B4392D}"/>
                  </a:ext>
                </a:extLst>
              </p:cNvPr>
              <p:cNvSpPr>
                <a:spLocks noGrp="1"/>
              </p:cNvSpPr>
              <p:nvPr>
                <p:ph idx="1"/>
              </p:nvPr>
            </p:nvSpPr>
            <p:spPr>
              <a:xfrm>
                <a:off x="838200" y="817418"/>
                <a:ext cx="10515600" cy="5359545"/>
              </a:xfrm>
            </p:spPr>
            <p:txBody>
              <a:bodyPr>
                <a:normAutofit fontScale="70000" lnSpcReduction="20000"/>
              </a:bodyPr>
              <a:lstStyle/>
              <a:p>
                <a:pPr marL="0" indent="0" algn="just">
                  <a:lnSpc>
                    <a:spcPct val="120000"/>
                  </a:lnSpc>
                  <a:buNone/>
                </a:pPr>
                <a:r>
                  <a:rPr lang="es-ES" dirty="0">
                    <a:latin typeface="Arial" panose="020B0604020202020204" pitchFamily="34" charset="0"/>
                    <a:cs typeface="Arial" panose="020B0604020202020204" pitchFamily="34" charset="0"/>
                  </a:rPr>
                  <a:t>Si se combinan n orbitales atómicos para formar un solido metálico  se forman n orbital molecular. Si n es grande, la separación de los niveles es pequeña, de manera que tenemos un continuo de niveles y la diferencia de energía entre niveles es pequeña. En este caso los electrones se pueden excitar fácilmente y pasar de un nivel lleno a los vacíos inmediatos, explicando de esta manera la conductividad eléctrica y térmica. La importante cantidad de niveles en la banda permite la absorción de radiación de cualquier longitud de onda, y también su emisión, explicación su alta reflectividad. Para que un electrón sea  libre debe ser promovido a uno de los estados de energía vacíos de la banda de conducción. Un conductor, necesita muy poca energía para que sus electrones accedan a la banda de conducción, vasta una pequeña diferencia de potencial. Por el contrario los aisladores no tienen unidas las capas de valencia y conducción con lo cual resulta complejo que los electrones accedan a la banda de conducción. El </a:t>
                </a:r>
                <a14:m>
                  <m:oMath xmlns:m="http://schemas.openxmlformats.org/officeDocument/2006/math">
                    <m:r>
                      <a:rPr lang="es-ES" b="0" i="1" smtClean="0">
                        <a:latin typeface="Cambria Math" panose="02040503050406030204" pitchFamily="18" charset="0"/>
                      </a:rPr>
                      <m:t>𝐶</m:t>
                    </m:r>
                  </m:oMath>
                </a14:m>
                <a:r>
                  <a:rPr lang="es-ES" dirty="0">
                    <a:latin typeface="Arial" panose="020B0604020202020204" pitchFamily="34" charset="0"/>
                    <a:cs typeface="Arial" panose="020B0604020202020204" pitchFamily="34" charset="0"/>
                  </a:rPr>
                  <a:t> (en su forma de diamante) es un aislante eléctrico, la banda de valencia está completamente llena y la banda de conducción está muy alejada como para que los electrones accedan por excitación térmica. El</a:t>
                </a:r>
                <a14:m>
                  <m:oMath xmlns:m="http://schemas.openxmlformats.org/officeDocument/2006/math">
                    <m:r>
                      <a:rPr lang="es-ES" b="0" i="0" smtClean="0">
                        <a:latin typeface="Cambria Math" panose="02040503050406030204" pitchFamily="18" charset="0"/>
                      </a:rPr>
                      <m:t>  </m:t>
                    </m:r>
                    <m:r>
                      <m:rPr>
                        <m:sty m:val="p"/>
                      </m:rPr>
                      <a:rPr lang="es-ES" b="0" i="0" smtClean="0">
                        <a:latin typeface="Cambria Math" panose="02040503050406030204" pitchFamily="18" charset="0"/>
                      </a:rPr>
                      <m:t>Si</m:t>
                    </m:r>
                  </m:oMath>
                </a14:m>
                <a:r>
                  <a:rPr lang="es-ES" dirty="0">
                    <a:latin typeface="Arial" panose="020B0604020202020204" pitchFamily="34" charset="0"/>
                    <a:cs typeface="Arial" panose="020B0604020202020204" pitchFamily="34" charset="0"/>
                  </a:rPr>
                  <a:t> y el </a:t>
                </a:r>
                <a14:m>
                  <m:oMath xmlns:m="http://schemas.openxmlformats.org/officeDocument/2006/math">
                    <m:r>
                      <m:rPr>
                        <m:sty m:val="p"/>
                      </m:rPr>
                      <a:rPr lang="es-ES" b="0" i="0" smtClean="0">
                        <a:latin typeface="Cambria Math" panose="02040503050406030204" pitchFamily="18" charset="0"/>
                      </a:rPr>
                      <m:t>Gi</m:t>
                    </m:r>
                  </m:oMath>
                </a14:m>
                <a:r>
                  <a:rPr lang="es-ES" dirty="0">
                    <a:latin typeface="Arial" panose="020B0604020202020204" pitchFamily="34" charset="0"/>
                    <a:cs typeface="Arial" panose="020B0604020202020204" pitchFamily="34" charset="0"/>
                  </a:rPr>
                  <a:t>  tienen una diferencia menor entre ambas bandas, por eso son semiconductores. Compuestos como </a:t>
                </a:r>
                <a14:m>
                  <m:oMath xmlns:m="http://schemas.openxmlformats.org/officeDocument/2006/math">
                    <m:r>
                      <a:rPr lang="es-ES" b="0" i="1" smtClean="0">
                        <a:latin typeface="Cambria Math" panose="02040503050406030204" pitchFamily="18" charset="0"/>
                      </a:rPr>
                      <m:t>𝑇𝑖</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𝑂</m:t>
                        </m:r>
                      </m:e>
                      <m:sub>
                        <m:r>
                          <a:rPr lang="es-ES" b="0" i="1" smtClean="0">
                            <a:latin typeface="Cambria Math" panose="02040503050406030204" pitchFamily="18" charset="0"/>
                          </a:rPr>
                          <m:t>2</m:t>
                        </m:r>
                      </m:sub>
                    </m:sSub>
                  </m:oMath>
                </a14:m>
                <a:r>
                  <a:rPr lang="es-ES" dirty="0">
                    <a:latin typeface="Arial" panose="020B0604020202020204" pitchFamily="34" charset="0"/>
                    <a:cs typeface="Arial" panose="020B0604020202020204" pitchFamily="34" charset="0"/>
                  </a:rPr>
                  <a:t> o </a:t>
                </a:r>
                <a14:m>
                  <m:oMath xmlns:m="http://schemas.openxmlformats.org/officeDocument/2006/math">
                    <m:r>
                      <a:rPr lang="es-ES" b="0" i="1" smtClean="0">
                        <a:latin typeface="Cambria Math" panose="02040503050406030204" pitchFamily="18" charset="0"/>
                      </a:rPr>
                      <m:t>𝐶𝑑</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𝑆</m:t>
                        </m:r>
                      </m:e>
                      <m:sub>
                        <m:r>
                          <a:rPr lang="es-ES" b="0" i="1" smtClean="0">
                            <a:latin typeface="Cambria Math" panose="02040503050406030204" pitchFamily="18" charset="0"/>
                          </a:rPr>
                          <m:t>2</m:t>
                        </m:r>
                      </m:sub>
                    </m:sSub>
                  </m:oMath>
                </a14:m>
                <a:r>
                  <a:rPr lang="es-ES" dirty="0">
                    <a:latin typeface="Arial" panose="020B0604020202020204" pitchFamily="34" charset="0"/>
                    <a:cs typeface="Arial" panose="020B0604020202020204" pitchFamily="34" charset="0"/>
                  </a:rPr>
                  <a:t> tienen un salto entre bandas pequeño de tal manera que iluminándolos se convierten en conductores.</a:t>
                </a:r>
              </a:p>
            </p:txBody>
          </p:sp>
        </mc:Choice>
        <mc:Fallback>
          <p:sp>
            <p:nvSpPr>
              <p:cNvPr id="3" name="Marcador de contenido 2">
                <a:extLst>
                  <a:ext uri="{FF2B5EF4-FFF2-40B4-BE49-F238E27FC236}">
                    <a16:creationId xmlns:a16="http://schemas.microsoft.com/office/drawing/2014/main" xmlns="" xmlns:a14="http://schemas.microsoft.com/office/drawing/2010/main" id="{60238641-0E83-4AA3-BFC5-BCC846B4392D}"/>
                  </a:ext>
                </a:extLst>
              </p:cNvPr>
              <p:cNvSpPr>
                <a:spLocks noGrp="1" noRot="1" noChangeAspect="1" noMove="1" noResize="1" noEditPoints="1" noAdjustHandles="1" noChangeArrowheads="1" noChangeShapeType="1" noTextEdit="1"/>
              </p:cNvSpPr>
              <p:nvPr>
                <p:ph idx="1"/>
              </p:nvPr>
            </p:nvSpPr>
            <p:spPr>
              <a:xfrm>
                <a:off x="838200" y="817418"/>
                <a:ext cx="10515600" cy="5359545"/>
              </a:xfrm>
              <a:blipFill>
                <a:blip r:embed="rId2" cstate="print"/>
                <a:stretch>
                  <a:fillRect l="-638" t="-455" r="-580" b="-569"/>
                </a:stretch>
              </a:blipFill>
            </p:spPr>
            <p:txBody>
              <a:bodyPr/>
              <a:lstStyle/>
              <a:p>
                <a:r>
                  <a:rPr lang="es-ES">
                    <a:noFill/>
                  </a:rPr>
                  <a:t> </a:t>
                </a:r>
              </a:p>
            </p:txBody>
          </p:sp>
        </mc:Fallback>
      </mc:AlternateContent>
    </p:spTree>
    <p:extLst>
      <p:ext uri="{BB962C8B-B14F-4D97-AF65-F5344CB8AC3E}">
        <p14:creationId xmlns:p14="http://schemas.microsoft.com/office/powerpoint/2010/main" xmlns="" val="26976053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C90B822-AF70-4D79-9CE9-2342069E36DF}"/>
              </a:ext>
            </a:extLst>
          </p:cNvPr>
          <p:cNvSpPr>
            <a:spLocks noGrp="1"/>
          </p:cNvSpPr>
          <p:nvPr>
            <p:ph type="title"/>
          </p:nvPr>
        </p:nvSpPr>
        <p:spPr>
          <a:xfrm>
            <a:off x="838200" y="187831"/>
            <a:ext cx="10515600" cy="506413"/>
          </a:xfrm>
        </p:spPr>
        <p:txBody>
          <a:bodyPr>
            <a:normAutofit fontScale="90000"/>
          </a:bodyPr>
          <a:lstStyle/>
          <a:p>
            <a:pPr algn="ctr"/>
            <a:r>
              <a:rPr lang="es-ES" b="1" dirty="0">
                <a:solidFill>
                  <a:srgbClr val="FF0000"/>
                </a:solidFill>
                <a:latin typeface="Arial" panose="020B0604020202020204" pitchFamily="34" charset="0"/>
                <a:cs typeface="Arial" panose="020B0604020202020204" pitchFamily="34" charset="0"/>
              </a:rPr>
              <a:t>Conductores, semiconductores y aisladores</a:t>
            </a:r>
          </a:p>
        </p:txBody>
      </p:sp>
      <mc:AlternateContent xmlns:mc="http://schemas.openxmlformats.org/markup-compatibility/2006">
        <mc:Choice xmlns:a14="http://schemas.microsoft.com/office/drawing/2010/main" xmlns="" Requires="a14">
          <p:sp>
            <p:nvSpPr>
              <p:cNvPr id="3" name="Marcador de contenido 2">
                <a:extLst>
                  <a:ext uri="{FF2B5EF4-FFF2-40B4-BE49-F238E27FC236}">
                    <a16:creationId xmlns:a16="http://schemas.microsoft.com/office/drawing/2014/main" id="{DC179675-8D2B-4C1F-96DF-CC377DBB9339}"/>
                  </a:ext>
                </a:extLst>
              </p:cNvPr>
              <p:cNvSpPr>
                <a:spLocks noGrp="1"/>
              </p:cNvSpPr>
              <p:nvPr>
                <p:ph idx="1"/>
              </p:nvPr>
            </p:nvSpPr>
            <p:spPr>
              <a:xfrm>
                <a:off x="5058740" y="694244"/>
                <a:ext cx="6925443" cy="6015037"/>
              </a:xfrm>
            </p:spPr>
            <p:txBody>
              <a:bodyPr>
                <a:normAutofit fontScale="55000" lnSpcReduction="20000"/>
              </a:bodyPr>
              <a:lstStyle/>
              <a:p>
                <a:pPr marL="0" indent="0" algn="just">
                  <a:lnSpc>
                    <a:spcPct val="120000"/>
                  </a:lnSpc>
                  <a:buNone/>
                </a:pPr>
                <a:r>
                  <a:rPr lang="es-ES" dirty="0">
                    <a:latin typeface="Arial" panose="020B0604020202020204" pitchFamily="34" charset="0"/>
                    <a:cs typeface="Arial" panose="020B0604020202020204" pitchFamily="34" charset="0"/>
                  </a:rPr>
                  <a:t>Las propiedades eléctricas de los sólidos dependen directa de la estructura de bandas:</a:t>
                </a:r>
              </a:p>
              <a:p>
                <a:pPr marL="514350" indent="-514350" algn="just">
                  <a:lnSpc>
                    <a:spcPct val="120000"/>
                  </a:lnSpc>
                  <a:buFont typeface="+mj-lt"/>
                  <a:buAutoNum type="arabicPeriod"/>
                </a:pPr>
                <a:r>
                  <a:rPr lang="es-ES" dirty="0">
                    <a:latin typeface="Arial" panose="020B0604020202020204" pitchFamily="34" charset="0"/>
                    <a:cs typeface="Arial" panose="020B0604020202020204" pitchFamily="34" charset="0"/>
                  </a:rPr>
                  <a:t>El litio tiene la banda de conducción parcialmente ocupada, luego es un </a:t>
                </a:r>
                <a:r>
                  <a:rPr lang="es-ES" b="1" dirty="0">
                    <a:latin typeface="Arial" panose="020B0604020202020204" pitchFamily="34" charset="0"/>
                    <a:cs typeface="Arial" panose="020B0604020202020204" pitchFamily="34" charset="0"/>
                  </a:rPr>
                  <a:t>conductor</a:t>
                </a:r>
                <a:r>
                  <a:rPr lang="es-ES" dirty="0">
                    <a:latin typeface="Arial" panose="020B0604020202020204" pitchFamily="34" charset="0"/>
                    <a:cs typeface="Arial" panose="020B0604020202020204" pitchFamily="34" charset="0"/>
                  </a:rPr>
                  <a:t>.</a:t>
                </a:r>
              </a:p>
              <a:p>
                <a:pPr marL="514350" indent="-514350" algn="just">
                  <a:lnSpc>
                    <a:spcPct val="120000"/>
                  </a:lnSpc>
                  <a:buFont typeface="+mj-lt"/>
                  <a:buAutoNum type="arabicPeriod"/>
                </a:pPr>
                <a:r>
                  <a:rPr lang="es-ES" dirty="0">
                    <a:latin typeface="Arial" panose="020B0604020202020204" pitchFamily="34" charset="0"/>
                    <a:cs typeface="Arial" panose="020B0604020202020204" pitchFamily="34" charset="0"/>
                  </a:rPr>
                  <a:t>El berilio tiene ocupada totalmente la banda de conducción y solapa con la banda de conducción, es </a:t>
                </a:r>
                <a:r>
                  <a:rPr lang="es-ES" b="1" dirty="0">
                    <a:latin typeface="Arial" panose="020B0604020202020204" pitchFamily="34" charset="0"/>
                    <a:cs typeface="Arial" panose="020B0604020202020204" pitchFamily="34" charset="0"/>
                  </a:rPr>
                  <a:t>conductor</a:t>
                </a:r>
                <a:r>
                  <a:rPr lang="es-ES" dirty="0">
                    <a:latin typeface="Arial" panose="020B0604020202020204" pitchFamily="34" charset="0"/>
                    <a:cs typeface="Arial" panose="020B0604020202020204" pitchFamily="34" charset="0"/>
                  </a:rPr>
                  <a:t>.</a:t>
                </a:r>
              </a:p>
              <a:p>
                <a:pPr marL="514350" indent="-514350" algn="just">
                  <a:lnSpc>
                    <a:spcPct val="120000"/>
                  </a:lnSpc>
                  <a:buFont typeface="+mj-lt"/>
                  <a:buAutoNum type="arabicPeriod"/>
                </a:pPr>
                <a:r>
                  <a:rPr lang="es-ES" dirty="0">
                    <a:latin typeface="Arial" panose="020B0604020202020204" pitchFamily="34" charset="0"/>
                    <a:cs typeface="Arial" panose="020B0604020202020204" pitchFamily="34" charset="0"/>
                  </a:rPr>
                  <a:t>Si entre la banda de valencia y la de conducción hay una diferencia de energía de aproximadamente </a:t>
                </a:r>
                <a14:m>
                  <m:oMath xmlns:m="http://schemas.openxmlformats.org/officeDocument/2006/math">
                    <m:r>
                      <a:rPr lang="es-ES" b="0" i="1" smtClean="0">
                        <a:latin typeface="Cambria Math" panose="02040503050406030204" pitchFamily="18" charset="0"/>
                      </a:rPr>
                      <m:t>1</m:t>
                    </m:r>
                    <m:r>
                      <a:rPr lang="es-ES" b="0" i="1" smtClean="0">
                        <a:latin typeface="Cambria Math" panose="02040503050406030204" pitchFamily="18" charset="0"/>
                      </a:rPr>
                      <m:t>𝑒𝑉</m:t>
                    </m:r>
                  </m:oMath>
                </a14:m>
                <a:r>
                  <a:rPr lang="es-ES" dirty="0">
                    <a:latin typeface="Arial" panose="020B0604020202020204" pitchFamily="34" charset="0"/>
                    <a:cs typeface="Arial" panose="020B0604020202020204" pitchFamily="34" charset="0"/>
                  </a:rPr>
                  <a:t>, los electrones pueden saltar a la banda de conducción cuando de alguna manera adquieren esa energía. Estamos en presencia de un </a:t>
                </a:r>
                <a:r>
                  <a:rPr lang="es-ES" b="1" dirty="0">
                    <a:latin typeface="Arial" panose="020B0604020202020204" pitchFamily="34" charset="0"/>
                    <a:cs typeface="Arial" panose="020B0604020202020204" pitchFamily="34" charset="0"/>
                  </a:rPr>
                  <a:t>semiconductor.</a:t>
                </a:r>
              </a:p>
              <a:p>
                <a:pPr marL="514350" indent="-514350" algn="just">
                  <a:lnSpc>
                    <a:spcPct val="120000"/>
                  </a:lnSpc>
                  <a:buFont typeface="+mj-lt"/>
                  <a:buAutoNum type="arabicPeriod"/>
                </a:pPr>
                <a:r>
                  <a:rPr lang="es-ES" dirty="0">
                    <a:latin typeface="Arial" panose="020B0604020202020204" pitchFamily="34" charset="0"/>
                    <a:cs typeface="Arial" panose="020B0604020202020204" pitchFamily="34" charset="0"/>
                  </a:rPr>
                  <a:t>Si la energía para acceder a la banda de conducción es elevada y la banda de valencia esta llena, estamos en presencia de un </a:t>
                </a:r>
                <a:r>
                  <a:rPr lang="es-ES" b="1" dirty="0">
                    <a:latin typeface="Arial" panose="020B0604020202020204" pitchFamily="34" charset="0"/>
                    <a:cs typeface="Arial" panose="020B0604020202020204" pitchFamily="34" charset="0"/>
                  </a:rPr>
                  <a:t>aislador.</a:t>
                </a:r>
              </a:p>
              <a:p>
                <a:pPr marL="0" indent="0" algn="just">
                  <a:lnSpc>
                    <a:spcPct val="120000"/>
                  </a:lnSpc>
                  <a:buNone/>
                </a:pPr>
                <a:r>
                  <a:rPr lang="es-ES" dirty="0">
                    <a:latin typeface="Arial" panose="020B0604020202020204" pitchFamily="34" charset="0"/>
                    <a:cs typeface="Arial" panose="020B0604020202020204" pitchFamily="34" charset="0"/>
                  </a:rPr>
                  <a:t>Observe en el esquema los distintos casos. La conductividad depende de la separación de las bandas.</a:t>
                </a:r>
              </a:p>
              <a:p>
                <a:pPr marL="0" indent="0" algn="just">
                  <a:lnSpc>
                    <a:spcPct val="120000"/>
                  </a:lnSpc>
                  <a:buNone/>
                </a:pPr>
                <a:r>
                  <a:rPr lang="es-ES" dirty="0">
                    <a:latin typeface="Arial" panose="020B0604020202020204" pitchFamily="34" charset="0"/>
                    <a:cs typeface="Arial" panose="020B0604020202020204" pitchFamily="34" charset="0"/>
                  </a:rPr>
                  <a:t>Con respecto a la conductividad es frecuente en fase solida. En algunos  líquidos la mezcla de orbitales les confiere conducción eléctrica, caso mercurio. En fase gaseosa el comportamiento metálico deja de existir.</a:t>
                </a:r>
              </a:p>
              <a:p>
                <a:pPr marL="0" indent="0" algn="just">
                  <a:lnSpc>
                    <a:spcPct val="120000"/>
                  </a:lnSpc>
                  <a:buNone/>
                </a:pPr>
                <a:r>
                  <a:rPr lang="es-ES" dirty="0">
                    <a:latin typeface="Arial" panose="020B0604020202020204" pitchFamily="34" charset="0"/>
                    <a:cs typeface="Arial" panose="020B0604020202020204" pitchFamily="34" charset="0"/>
                  </a:rPr>
                  <a:t>La cantidad de energía disponible como resultado de elevar la temperatura del solido es del orden de </a:t>
                </a:r>
                <a14:m>
                  <m:oMath xmlns:m="http://schemas.openxmlformats.org/officeDocument/2006/math">
                    <m:r>
                      <a:rPr lang="es-ES" b="0" i="1" smtClean="0">
                        <a:latin typeface="Cambria Math" panose="02040503050406030204" pitchFamily="18" charset="0"/>
                      </a:rPr>
                      <m:t>𝑘𝑇</m:t>
                    </m:r>
                    <m:r>
                      <a:rPr lang="es-ES" b="0" i="1" smtClean="0">
                        <a:latin typeface="Cambria Math" panose="02040503050406030204" pitchFamily="18" charset="0"/>
                      </a:rPr>
                      <m:t>=0,026</m:t>
                    </m:r>
                    <m:r>
                      <a:rPr lang="es-ES" b="0" i="1" smtClean="0">
                        <a:latin typeface="Cambria Math" panose="02040503050406030204" pitchFamily="18" charset="0"/>
                      </a:rPr>
                      <m:t>𝑒𝑉</m:t>
                    </m:r>
                  </m:oMath>
                </a14:m>
                <a:r>
                  <a:rPr lang="es-ES" dirty="0">
                    <a:latin typeface="Arial" panose="020B0604020202020204" pitchFamily="34" charset="0"/>
                    <a:cs typeface="Arial" panose="020B0604020202020204" pitchFamily="34" charset="0"/>
                  </a:rPr>
                  <a:t> a </a:t>
                </a:r>
                <a14:m>
                  <m:oMath xmlns:m="http://schemas.openxmlformats.org/officeDocument/2006/math">
                    <m:r>
                      <a:rPr lang="es-ES" b="0" i="1" smtClean="0">
                        <a:latin typeface="Cambria Math" panose="02040503050406030204" pitchFamily="18" charset="0"/>
                      </a:rPr>
                      <m:t>300° </m:t>
                    </m:r>
                    <m:r>
                      <a:rPr lang="es-ES" b="0" i="1" smtClean="0">
                        <a:latin typeface="Cambria Math" panose="02040503050406030204" pitchFamily="18" charset="0"/>
                      </a:rPr>
                      <m:t>𝐾</m:t>
                    </m:r>
                  </m:oMath>
                </a14:m>
                <a:r>
                  <a:rPr lang="es-ES" dirty="0">
                    <a:latin typeface="Arial" panose="020B0604020202020204" pitchFamily="34" charset="0"/>
                    <a:cs typeface="Arial" panose="020B0604020202020204" pitchFamily="34" charset="0"/>
                  </a:rPr>
                  <a:t>, que resulta pequeña si la comparamos con la energía de Fermi que es </a:t>
                </a:r>
                <a14:m>
                  <m:oMath xmlns:m="http://schemas.openxmlformats.org/officeDocument/2006/math">
                    <m:r>
                      <a:rPr lang="es-ES" b="0" i="1" smtClean="0">
                        <a:latin typeface="Cambria Math" panose="02040503050406030204" pitchFamily="18" charset="0"/>
                      </a:rPr>
                      <m:t>7</m:t>
                    </m:r>
                    <m:r>
                      <a:rPr lang="es-ES" b="0" i="1" smtClean="0">
                        <a:latin typeface="Cambria Math" panose="02040503050406030204" pitchFamily="18" charset="0"/>
                      </a:rPr>
                      <m:t>𝑒𝑉</m:t>
                    </m:r>
                    <m:r>
                      <a:rPr lang="es-ES" b="0" i="1" smtClean="0">
                        <a:latin typeface="Cambria Math" panose="02040503050406030204" pitchFamily="18" charset="0"/>
                      </a:rPr>
                      <m:t> </m:t>
                    </m:r>
                  </m:oMath>
                </a14:m>
                <a:r>
                  <a:rPr lang="es-ES" dirty="0">
                    <a:latin typeface="Arial" panose="020B0604020202020204" pitchFamily="34" charset="0"/>
                    <a:cs typeface="Arial" panose="020B0604020202020204" pitchFamily="34" charset="0"/>
                  </a:rPr>
                  <a:t>para el cobre. Esto quiere decir que la energía térmica solo puede interactuar con pocos electrones, ya que la mayoría de los electrones están alejados de la energía de Fermi</a:t>
                </a:r>
              </a:p>
            </p:txBody>
          </p:sp>
        </mc:Choice>
        <mc:Fallback>
          <p:sp>
            <p:nvSpPr>
              <p:cNvPr id="3" name="Marcador de contenido 2">
                <a:extLst>
                  <a:ext uri="{FF2B5EF4-FFF2-40B4-BE49-F238E27FC236}">
                    <a16:creationId xmlns:a16="http://schemas.microsoft.com/office/drawing/2014/main" xmlns="" xmlns:a14="http://schemas.microsoft.com/office/drawing/2010/main" id="{DC179675-8D2B-4C1F-96DF-CC377DBB9339}"/>
                  </a:ext>
                </a:extLst>
              </p:cNvPr>
              <p:cNvSpPr>
                <a:spLocks noGrp="1" noRot="1" noChangeAspect="1" noMove="1" noResize="1" noEditPoints="1" noAdjustHandles="1" noChangeArrowheads="1" noChangeShapeType="1" noTextEdit="1"/>
              </p:cNvSpPr>
              <p:nvPr>
                <p:ph idx="1"/>
              </p:nvPr>
            </p:nvSpPr>
            <p:spPr>
              <a:xfrm>
                <a:off x="5058740" y="694244"/>
                <a:ext cx="6925443" cy="6015037"/>
              </a:xfrm>
              <a:blipFill>
                <a:blip r:embed="rId2" cstate="print"/>
                <a:stretch>
                  <a:fillRect l="-352" t="-203" r="-352" b="-1013"/>
                </a:stretch>
              </a:blipFill>
            </p:spPr>
            <p:txBody>
              <a:bodyPr/>
              <a:lstStyle/>
              <a:p>
                <a:r>
                  <a:rPr lang="es-ES">
                    <a:noFill/>
                  </a:rPr>
                  <a:t> </a:t>
                </a:r>
              </a:p>
            </p:txBody>
          </p:sp>
        </mc:Fallback>
      </mc:AlternateContent>
      <p:pic>
        <p:nvPicPr>
          <p:cNvPr id="5" name="Imagen 4">
            <a:extLst>
              <a:ext uri="{FF2B5EF4-FFF2-40B4-BE49-F238E27FC236}">
                <a16:creationId xmlns:a16="http://schemas.microsoft.com/office/drawing/2014/main" xmlns="" id="{9526EAF3-0616-4911-B392-F0235DEFD03C}"/>
              </a:ext>
            </a:extLst>
          </p:cNvPr>
          <p:cNvPicPr>
            <a:picLocks noChangeAspect="1"/>
          </p:cNvPicPr>
          <p:nvPr/>
        </p:nvPicPr>
        <p:blipFill>
          <a:blip r:embed="rId3" cstate="print"/>
          <a:stretch>
            <a:fillRect/>
          </a:stretch>
        </p:blipFill>
        <p:spPr>
          <a:xfrm>
            <a:off x="0" y="2061406"/>
            <a:ext cx="5058740" cy="3429432"/>
          </a:xfrm>
          <a:prstGeom prst="rect">
            <a:avLst/>
          </a:prstGeom>
        </p:spPr>
      </p:pic>
    </p:spTree>
    <p:extLst>
      <p:ext uri="{BB962C8B-B14F-4D97-AF65-F5344CB8AC3E}">
        <p14:creationId xmlns:p14="http://schemas.microsoft.com/office/powerpoint/2010/main" xmlns="" val="27990464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F13FB4FA-1673-4573-87FB-B071B89D0561}"/>
              </a:ext>
            </a:extLst>
          </p:cNvPr>
          <p:cNvSpPr>
            <a:spLocks noGrp="1"/>
          </p:cNvSpPr>
          <p:nvPr>
            <p:ph type="title"/>
          </p:nvPr>
        </p:nvSpPr>
        <p:spPr>
          <a:xfrm>
            <a:off x="249382" y="314754"/>
            <a:ext cx="10515600" cy="354188"/>
          </a:xfrm>
        </p:spPr>
        <p:txBody>
          <a:bodyPr>
            <a:noAutofit/>
          </a:bodyPr>
          <a:lstStyle/>
          <a:p>
            <a:r>
              <a:rPr lang="es-ES" sz="3200" b="1" dirty="0">
                <a:solidFill>
                  <a:srgbClr val="FF0000"/>
                </a:solidFill>
                <a:latin typeface="Arial" panose="020B0604020202020204" pitchFamily="34" charset="0"/>
                <a:cs typeface="Arial" panose="020B0604020202020204" pitchFamily="34" charset="0"/>
              </a:rPr>
              <a:t>Electrones libres en un campo magnético</a:t>
            </a:r>
          </a:p>
        </p:txBody>
      </p:sp>
      <p:sp>
        <p:nvSpPr>
          <p:cNvPr id="9" name="Rectángulo 8">
            <a:extLst>
              <a:ext uri="{FF2B5EF4-FFF2-40B4-BE49-F238E27FC236}">
                <a16:creationId xmlns:a16="http://schemas.microsoft.com/office/drawing/2014/main" xmlns="" id="{96FC1FE5-A76E-46FC-85F2-0FBDCE22DFE7}"/>
              </a:ext>
            </a:extLst>
          </p:cNvPr>
          <p:cNvSpPr/>
          <p:nvPr/>
        </p:nvSpPr>
        <p:spPr>
          <a:xfrm>
            <a:off x="249382" y="1092691"/>
            <a:ext cx="6096000" cy="369332"/>
          </a:xfrm>
          <a:prstGeom prst="rect">
            <a:avLst/>
          </a:prstGeom>
        </p:spPr>
        <p:txBody>
          <a:bodyPr>
            <a:spAutoFit/>
          </a:bodyPr>
          <a:lstStyle/>
          <a:p>
            <a:r>
              <a:rPr lang="es-ES" dirty="0">
                <a:solidFill>
                  <a:srgbClr val="000000"/>
                </a:solidFill>
                <a:latin typeface="Times New Roman" panose="02020603050405020304" pitchFamily="18" charset="0"/>
              </a:rPr>
              <a:t> </a:t>
            </a:r>
            <a:endParaRPr lang="es-ES" dirty="0"/>
          </a:p>
        </p:txBody>
      </p:sp>
      <mc:AlternateContent xmlns:mc="http://schemas.openxmlformats.org/markup-compatibility/2006">
        <mc:Choice xmlns:a14="http://schemas.microsoft.com/office/drawing/2010/main" xmlns="" Requires="a14">
          <p:sp>
            <p:nvSpPr>
              <p:cNvPr id="4" name="Marcador de contenido 3">
                <a:extLst>
                  <a:ext uri="{FF2B5EF4-FFF2-40B4-BE49-F238E27FC236}">
                    <a16:creationId xmlns:a16="http://schemas.microsoft.com/office/drawing/2014/main" id="{8F75B5B3-39C0-4B5B-80B5-8833EE0F5A46}"/>
                  </a:ext>
                </a:extLst>
              </p:cNvPr>
              <p:cNvSpPr>
                <a:spLocks noGrp="1"/>
              </p:cNvSpPr>
              <p:nvPr>
                <p:ph idx="1"/>
              </p:nvPr>
            </p:nvSpPr>
            <p:spPr>
              <a:xfrm>
                <a:off x="249382" y="928254"/>
                <a:ext cx="7523018" cy="5763491"/>
              </a:xfrm>
            </p:spPr>
            <p:txBody>
              <a:bodyPr>
                <a:normAutofit fontScale="70000" lnSpcReduction="20000"/>
              </a:bodyPr>
              <a:lstStyle/>
              <a:p>
                <a:pPr marL="0" indent="0" algn="just">
                  <a:lnSpc>
                    <a:spcPct val="120000"/>
                  </a:lnSpc>
                  <a:buNone/>
                </a:pPr>
                <a:r>
                  <a:rPr lang="es-ES" dirty="0">
                    <a:latin typeface="Arial" panose="020B0604020202020204" pitchFamily="34" charset="0"/>
                    <a:cs typeface="Arial" panose="020B0604020202020204" pitchFamily="34" charset="0"/>
                  </a:rPr>
                  <a:t>Como fue visto cuando se presento el paramagnetismo de Pauli, los electrones posee una pequeña susceptibilidad paramagnética de volumen. En el esquema se muestra la distribución de electrones. el comportamiento de los electrones libres tiene consecuencias cuando sobre dicho material  se aplica un campo magnético </a:t>
                </a:r>
                <a14:m>
                  <m:oMath xmlns:m="http://schemas.openxmlformats.org/officeDocument/2006/math">
                    <m:r>
                      <a:rPr lang="es-ES" b="0" i="1" smtClean="0">
                        <a:latin typeface="Cambria Math" panose="02040503050406030204" pitchFamily="18" charset="0"/>
                      </a:rPr>
                      <m:t>𝐻</m:t>
                    </m:r>
                    <m:r>
                      <a:rPr lang="es-ES" b="0" i="1" smtClean="0">
                        <a:latin typeface="Cambria Math" panose="02040503050406030204" pitchFamily="18" charset="0"/>
                      </a:rPr>
                      <m:t> </m:t>
                    </m:r>
                  </m:oMath>
                </a14:m>
                <a:r>
                  <a:rPr lang="es-ES" dirty="0">
                    <a:latin typeface="Arial" panose="020B0604020202020204" pitchFamily="34" charset="0"/>
                    <a:cs typeface="Arial" panose="020B0604020202020204" pitchFamily="34" charset="0"/>
                  </a:rPr>
                  <a:t>externo. Si un espín se alineado con el campo externo tienen menos energía que los anti-alineados y la energía conjunta de todos los electrones ser aproximadamente la </a:t>
                </a:r>
                <a14:m>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𝐸</m:t>
                        </m:r>
                      </m:e>
                      <m:sub>
                        <m:r>
                          <a:rPr lang="es-ES" b="0" i="1" smtClean="0">
                            <a:latin typeface="Cambria Math" panose="02040503050406030204" pitchFamily="18" charset="0"/>
                          </a:rPr>
                          <m:t>𝐹</m:t>
                        </m:r>
                      </m:sub>
                    </m:sSub>
                  </m:oMath>
                </a14:m>
                <a:r>
                  <a:rPr lang="es-ES" dirty="0">
                    <a:latin typeface="Arial" panose="020B0604020202020204" pitchFamily="34" charset="0"/>
                    <a:cs typeface="Arial" panose="020B0604020202020204" pitchFamily="34" charset="0"/>
                  </a:rPr>
                  <a:t>, luego, en un metal, mantener esa energía constante implica que algunos electrones anti-alineados deben alinearse con el campo </a:t>
                </a:r>
                <a14:m>
                  <m:oMath xmlns:m="http://schemas.openxmlformats.org/officeDocument/2006/math">
                    <m:r>
                      <a:rPr lang="es-ES" i="1">
                        <a:latin typeface="Cambria Math" panose="02040503050406030204" pitchFamily="18" charset="0"/>
                      </a:rPr>
                      <m:t>𝐻</m:t>
                    </m:r>
                  </m:oMath>
                </a14:m>
                <a:r>
                  <a:rPr lang="es-ES" dirty="0">
                    <a:latin typeface="Arial" panose="020B0604020202020204" pitchFamily="34" charset="0"/>
                    <a:cs typeface="Arial" panose="020B0604020202020204" pitchFamily="34" charset="0"/>
                  </a:rPr>
                  <a:t> . Sin campo las poblaciones de espines alineados y anti-alineados es más o menos la misma, pero en presencia de campo debe aumentar el número de alineados y decrecer el número de desalineados. Superando el número de momentos magnéticos alineados a los  anti-alineados. Esto ya fue comentado</a:t>
                </a:r>
              </a:p>
            </p:txBody>
          </p:sp>
        </mc:Choice>
        <mc:Fallback>
          <p:sp>
            <p:nvSpPr>
              <p:cNvPr id="4" name="Marcador de contenido 3">
                <a:extLst>
                  <a:ext uri="{FF2B5EF4-FFF2-40B4-BE49-F238E27FC236}">
                    <a16:creationId xmlns:a16="http://schemas.microsoft.com/office/drawing/2014/main" xmlns="" xmlns:a14="http://schemas.microsoft.com/office/drawing/2010/main" id="{8F75B5B3-39C0-4B5B-80B5-8833EE0F5A46}"/>
                  </a:ext>
                </a:extLst>
              </p:cNvPr>
              <p:cNvSpPr>
                <a:spLocks noGrp="1" noRot="1" noChangeAspect="1" noMove="1" noResize="1" noEditPoints="1" noAdjustHandles="1" noChangeArrowheads="1" noChangeShapeType="1" noTextEdit="1"/>
              </p:cNvSpPr>
              <p:nvPr>
                <p:ph idx="1"/>
              </p:nvPr>
            </p:nvSpPr>
            <p:spPr>
              <a:xfrm>
                <a:off x="249382" y="928254"/>
                <a:ext cx="7523018" cy="5763491"/>
              </a:xfrm>
              <a:blipFill>
                <a:blip r:embed="rId2" cstate="print"/>
                <a:stretch>
                  <a:fillRect l="-891" t="-423" r="-810"/>
                </a:stretch>
              </a:blipFill>
            </p:spPr>
            <p:txBody>
              <a:bodyPr/>
              <a:lstStyle/>
              <a:p>
                <a:r>
                  <a:rPr lang="es-ES">
                    <a:noFill/>
                  </a:rPr>
                  <a:t> </a:t>
                </a:r>
              </a:p>
            </p:txBody>
          </p:sp>
        </mc:Fallback>
      </mc:AlternateContent>
      <p:pic>
        <p:nvPicPr>
          <p:cNvPr id="5" name="Imagen 4">
            <a:extLst>
              <a:ext uri="{FF2B5EF4-FFF2-40B4-BE49-F238E27FC236}">
                <a16:creationId xmlns:a16="http://schemas.microsoft.com/office/drawing/2014/main" xmlns="" id="{16D4BB44-57A3-4F6B-AFEF-D13D895AD804}"/>
              </a:ext>
            </a:extLst>
          </p:cNvPr>
          <p:cNvPicPr>
            <a:picLocks noChangeAspect="1"/>
          </p:cNvPicPr>
          <p:nvPr/>
        </p:nvPicPr>
        <p:blipFill>
          <a:blip r:embed="rId3" cstate="print"/>
          <a:stretch>
            <a:fillRect/>
          </a:stretch>
        </p:blipFill>
        <p:spPr>
          <a:xfrm>
            <a:off x="8624456" y="206956"/>
            <a:ext cx="2992581" cy="3222044"/>
          </a:xfrm>
          <a:prstGeom prst="rect">
            <a:avLst/>
          </a:prstGeom>
        </p:spPr>
      </p:pic>
      <p:pic>
        <p:nvPicPr>
          <p:cNvPr id="7" name="Imagen 6">
            <a:extLst>
              <a:ext uri="{FF2B5EF4-FFF2-40B4-BE49-F238E27FC236}">
                <a16:creationId xmlns:a16="http://schemas.microsoft.com/office/drawing/2014/main" xmlns="" id="{F84DEB4A-09A8-4071-BB18-6C15BDF67B02}"/>
              </a:ext>
            </a:extLst>
          </p:cNvPr>
          <p:cNvPicPr>
            <a:picLocks noChangeAspect="1"/>
          </p:cNvPicPr>
          <p:nvPr/>
        </p:nvPicPr>
        <p:blipFill>
          <a:blip r:embed="rId4" cstate="print"/>
          <a:stretch>
            <a:fillRect/>
          </a:stretch>
        </p:blipFill>
        <p:spPr>
          <a:xfrm>
            <a:off x="8219259" y="3768436"/>
            <a:ext cx="3132834" cy="2882608"/>
          </a:xfrm>
          <a:prstGeom prst="rect">
            <a:avLst/>
          </a:prstGeom>
        </p:spPr>
      </p:pic>
    </p:spTree>
    <p:extLst>
      <p:ext uri="{BB962C8B-B14F-4D97-AF65-F5344CB8AC3E}">
        <p14:creationId xmlns:p14="http://schemas.microsoft.com/office/powerpoint/2010/main" xmlns="" val="4537627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CF31C3E-BF8C-48A3-84A4-D1E158A95739}"/>
              </a:ext>
            </a:extLst>
          </p:cNvPr>
          <p:cNvSpPr>
            <a:spLocks noGrp="1"/>
          </p:cNvSpPr>
          <p:nvPr>
            <p:ph type="title"/>
          </p:nvPr>
        </p:nvSpPr>
        <p:spPr>
          <a:xfrm>
            <a:off x="838200" y="87639"/>
            <a:ext cx="10515600" cy="452293"/>
          </a:xfrm>
        </p:spPr>
        <p:txBody>
          <a:bodyPr>
            <a:noAutofit/>
          </a:bodyPr>
          <a:lstStyle/>
          <a:p>
            <a:pPr algn="ctr"/>
            <a:r>
              <a:rPr lang="es-ES" sz="2800" b="1" dirty="0">
                <a:solidFill>
                  <a:srgbClr val="FF0000"/>
                </a:solidFill>
                <a:latin typeface="Arial" panose="020B0604020202020204" pitchFamily="34" charset="0"/>
                <a:cs typeface="Arial" panose="020B0604020202020204" pitchFamily="34" charset="0"/>
              </a:rPr>
              <a:t>Magnetoresistencia  túnel</a:t>
            </a:r>
            <a:endParaRPr lang="es-ES" sz="2800"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xmlns="" Requires="a14">
          <p:sp>
            <p:nvSpPr>
              <p:cNvPr id="6" name="Marcador de contenido 5">
                <a:extLst>
                  <a:ext uri="{FF2B5EF4-FFF2-40B4-BE49-F238E27FC236}">
                    <a16:creationId xmlns:a16="http://schemas.microsoft.com/office/drawing/2014/main" id="{C54106DC-5960-4017-99EC-14F30EFA1CDF}"/>
                  </a:ext>
                </a:extLst>
              </p:cNvPr>
              <p:cNvSpPr>
                <a:spLocks noGrp="1"/>
              </p:cNvSpPr>
              <p:nvPr>
                <p:ph idx="1"/>
              </p:nvPr>
            </p:nvSpPr>
            <p:spPr>
              <a:xfrm>
                <a:off x="252412" y="3909083"/>
                <a:ext cx="11825286" cy="2861278"/>
              </a:xfrm>
            </p:spPr>
            <p:txBody>
              <a:bodyPr>
                <a:normAutofit fontScale="77500" lnSpcReduction="20000"/>
              </a:bodyPr>
              <a:lstStyle/>
              <a:p>
                <a:pPr marL="0" indent="0" algn="just">
                  <a:lnSpc>
                    <a:spcPct val="120000"/>
                  </a:lnSpc>
                  <a:buNone/>
                </a:pPr>
                <a:r>
                  <a:rPr lang="es-ES" dirty="0">
                    <a:latin typeface="Arial" panose="020B0604020202020204" pitchFamily="34" charset="0"/>
                    <a:cs typeface="Arial" panose="020B0604020202020204" pitchFamily="34" charset="0"/>
                  </a:rPr>
                  <a:t>Los electrones viajan a la sub-banda que presentan la misma orientación de espín, ya que conservan la orientación durante el efecto túnel. Esto es efectivo cuando se aplica un voltaje y los electrones viajan de izquierda a derecha , dependiendo de la disponibilidad de estados libre. Por tanto si </a:t>
                </a:r>
                <a14:m>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𝐹𝑒</m:t>
                        </m:r>
                      </m:e>
                      <m:sub>
                        <m:r>
                          <a:rPr lang="es-ES" b="0" i="1" smtClean="0">
                            <a:latin typeface="Cambria Math" panose="02040503050406030204" pitchFamily="18" charset="0"/>
                          </a:rPr>
                          <m:t>1 </m:t>
                        </m:r>
                      </m:sub>
                    </m:sSub>
                  </m:oMath>
                </a14:m>
                <a:r>
                  <a:rPr lang="es-ES" dirty="0">
                    <a:latin typeface="Arial" panose="020B0604020202020204" pitchFamily="34" charset="0"/>
                    <a:cs typeface="Arial" panose="020B0604020202020204" pitchFamily="34" charset="0"/>
                  </a:rPr>
                  <a:t>y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𝐹𝑒</m:t>
                        </m:r>
                      </m:e>
                      <m:sub>
                        <m:r>
                          <a:rPr lang="es-ES" b="0" i="1" smtClean="0">
                            <a:latin typeface="Cambria Math" panose="02040503050406030204" pitchFamily="18" charset="0"/>
                          </a:rPr>
                          <m:t>2</m:t>
                        </m:r>
                        <m:r>
                          <a:rPr lang="es-ES" i="1">
                            <a:latin typeface="Cambria Math" panose="02040503050406030204" pitchFamily="18" charset="0"/>
                          </a:rPr>
                          <m:t> </m:t>
                        </m:r>
                      </m:sub>
                    </m:sSub>
                  </m:oMath>
                </a14:m>
                <a:r>
                  <a:rPr lang="es-ES" dirty="0">
                    <a:latin typeface="Arial" panose="020B0604020202020204" pitchFamily="34" charset="0"/>
                    <a:cs typeface="Arial" panose="020B0604020202020204" pitchFamily="34" charset="0"/>
                  </a:rPr>
                  <a:t>poseen la misma orientación de sus momentos magnéticos (caso de la izquierda)los electrones encontraran los mismos estados de orientación en el otro, ocasionando una importante corriente túnel. Si los momentos magnéticos son antiparalelos (caso de la derecha) ambas direcciones tendrán dificultades, siendo la corriente túnel pequeña.</a:t>
                </a:r>
              </a:p>
            </p:txBody>
          </p:sp>
        </mc:Choice>
        <mc:Fallback>
          <p:sp>
            <p:nvSpPr>
              <p:cNvPr id="6" name="Marcador de contenido 5">
                <a:extLst>
                  <a:ext uri="{FF2B5EF4-FFF2-40B4-BE49-F238E27FC236}">
                    <a16:creationId xmlns:a16="http://schemas.microsoft.com/office/drawing/2014/main" xmlns="" xmlns:a14="http://schemas.microsoft.com/office/drawing/2010/main" id="{C54106DC-5960-4017-99EC-14F30EFA1CDF}"/>
                  </a:ext>
                </a:extLst>
              </p:cNvPr>
              <p:cNvSpPr>
                <a:spLocks noGrp="1" noRot="1" noChangeAspect="1" noMove="1" noResize="1" noEditPoints="1" noAdjustHandles="1" noChangeArrowheads="1" noChangeShapeType="1" noTextEdit="1"/>
              </p:cNvSpPr>
              <p:nvPr>
                <p:ph idx="1"/>
              </p:nvPr>
            </p:nvSpPr>
            <p:spPr>
              <a:xfrm>
                <a:off x="252412" y="3909083"/>
                <a:ext cx="11825286" cy="2861278"/>
              </a:xfrm>
              <a:blipFill>
                <a:blip r:embed="rId2" cstate="print"/>
                <a:stretch>
                  <a:fillRect l="-670" t="-1064" r="-670" b="-1489"/>
                </a:stretch>
              </a:blipFill>
            </p:spPr>
            <p:txBody>
              <a:bodyPr/>
              <a:lstStyle/>
              <a:p>
                <a:r>
                  <a:rPr lang="es-ES">
                    <a:noFill/>
                  </a:rPr>
                  <a:t> </a:t>
                </a:r>
              </a:p>
            </p:txBody>
          </p:sp>
        </mc:Fallback>
      </mc:AlternateContent>
      <p:pic>
        <p:nvPicPr>
          <p:cNvPr id="8" name="Imagen 7">
            <a:extLst>
              <a:ext uri="{FF2B5EF4-FFF2-40B4-BE49-F238E27FC236}">
                <a16:creationId xmlns:a16="http://schemas.microsoft.com/office/drawing/2014/main" xmlns="" id="{354C6465-03D6-4D53-931F-402644C5D0DD}"/>
              </a:ext>
            </a:extLst>
          </p:cNvPr>
          <p:cNvPicPr>
            <a:picLocks noChangeAspect="1"/>
          </p:cNvPicPr>
          <p:nvPr/>
        </p:nvPicPr>
        <p:blipFill>
          <a:blip r:embed="rId3" cstate="print"/>
          <a:stretch>
            <a:fillRect/>
          </a:stretch>
        </p:blipFill>
        <p:spPr>
          <a:xfrm>
            <a:off x="0" y="656001"/>
            <a:ext cx="5634037" cy="3162049"/>
          </a:xfrm>
          <a:prstGeom prst="rect">
            <a:avLst/>
          </a:prstGeom>
        </p:spPr>
      </p:pic>
      <p:pic>
        <p:nvPicPr>
          <p:cNvPr id="3" name="Imagen 2">
            <a:extLst>
              <a:ext uri="{FF2B5EF4-FFF2-40B4-BE49-F238E27FC236}">
                <a16:creationId xmlns:a16="http://schemas.microsoft.com/office/drawing/2014/main" xmlns="" id="{BB245EF1-F704-4727-B200-4346302D0FB4}"/>
              </a:ext>
            </a:extLst>
          </p:cNvPr>
          <p:cNvPicPr>
            <a:picLocks noChangeAspect="1"/>
          </p:cNvPicPr>
          <p:nvPr/>
        </p:nvPicPr>
        <p:blipFill>
          <a:blip r:embed="rId4" cstate="print"/>
          <a:stretch>
            <a:fillRect/>
          </a:stretch>
        </p:blipFill>
        <p:spPr>
          <a:xfrm>
            <a:off x="6273505" y="630964"/>
            <a:ext cx="5804193" cy="3162049"/>
          </a:xfrm>
          <a:prstGeom prst="rect">
            <a:avLst/>
          </a:prstGeom>
        </p:spPr>
      </p:pic>
    </p:spTree>
    <p:extLst>
      <p:ext uri="{BB962C8B-B14F-4D97-AF65-F5344CB8AC3E}">
        <p14:creationId xmlns:p14="http://schemas.microsoft.com/office/powerpoint/2010/main" xmlns="" val="18961811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473EB0D-E5B2-4984-9E29-1AC4613B1DA6}"/>
              </a:ext>
            </a:extLst>
          </p:cNvPr>
          <p:cNvSpPr>
            <a:spLocks noGrp="1"/>
          </p:cNvSpPr>
          <p:nvPr>
            <p:ph type="title"/>
          </p:nvPr>
        </p:nvSpPr>
        <p:spPr>
          <a:xfrm>
            <a:off x="838200" y="62489"/>
            <a:ext cx="10515600" cy="618548"/>
          </a:xfrm>
        </p:spPr>
        <p:txBody>
          <a:bodyPr>
            <a:normAutofit/>
          </a:bodyPr>
          <a:lstStyle/>
          <a:p>
            <a:pPr algn="ctr"/>
            <a:r>
              <a:rPr lang="es-ES" sz="3200" b="1" dirty="0">
                <a:solidFill>
                  <a:srgbClr val="FF0000"/>
                </a:solidFill>
                <a:latin typeface="Arial" panose="020B0604020202020204" pitchFamily="34" charset="0"/>
                <a:cs typeface="Arial" panose="020B0604020202020204" pitchFamily="34" charset="0"/>
              </a:rPr>
              <a:t>Magnetoresistencia  túnel</a:t>
            </a:r>
            <a:endParaRPr lang="es-ES" sz="3200" dirty="0"/>
          </a:p>
        </p:txBody>
      </p:sp>
      <mc:AlternateContent xmlns:mc="http://schemas.openxmlformats.org/markup-compatibility/2006">
        <mc:Choice xmlns:a14="http://schemas.microsoft.com/office/drawing/2010/main" xmlns="" Requires="a14">
          <p:sp>
            <p:nvSpPr>
              <p:cNvPr id="3" name="Marcador de contenido 2">
                <a:extLst>
                  <a:ext uri="{FF2B5EF4-FFF2-40B4-BE49-F238E27FC236}">
                    <a16:creationId xmlns:a16="http://schemas.microsoft.com/office/drawing/2014/main" id="{08AE147A-2C8A-4700-82F7-8894C398DF13}"/>
                  </a:ext>
                </a:extLst>
              </p:cNvPr>
              <p:cNvSpPr>
                <a:spLocks noGrp="1"/>
              </p:cNvSpPr>
              <p:nvPr>
                <p:ph idx="1"/>
              </p:nvPr>
            </p:nvSpPr>
            <p:spPr>
              <a:xfrm>
                <a:off x="180110" y="865909"/>
                <a:ext cx="5449299" cy="5495926"/>
              </a:xfrm>
            </p:spPr>
            <p:txBody>
              <a:bodyPr>
                <a:normAutofit fontScale="92500" lnSpcReduction="10000"/>
              </a:bodyPr>
              <a:lstStyle/>
              <a:p>
                <a:pPr marL="0" indent="0" algn="just">
                  <a:lnSpc>
                    <a:spcPct val="100000"/>
                  </a:lnSpc>
                  <a:buNone/>
                </a:pPr>
                <a:r>
                  <a:rPr lang="es-ES" dirty="0">
                    <a:latin typeface="Arial" panose="020B0604020202020204" pitchFamily="34" charset="0"/>
                    <a:cs typeface="Arial" panose="020B0604020202020204" pitchFamily="34" charset="0"/>
                  </a:rPr>
                  <a:t>Dicho de otro modo: La corriente que pasa a través del efecto túnel, por el aislador que conecta los dos ferromagnéticos, depende de la dirección de la magnetización. Si la magnetización de los dos ferromagnéticos es paralela entre sí, entonces la corriente del túnel es alta. Luego, una alineación antiparalela de magnetización de los dos  ferromagnéticos disminuyó el flujo de corriente. Esta magnetización es comandada por un campo externo </a:t>
                </a:r>
                <a14:m>
                  <m:oMath xmlns:m="http://schemas.openxmlformats.org/officeDocument/2006/math">
                    <m:r>
                      <a:rPr lang="es-ES" b="0" i="1" smtClean="0">
                        <a:latin typeface="Cambria Math" panose="02040503050406030204" pitchFamily="18" charset="0"/>
                        <a:cs typeface="Arial" panose="020B0604020202020204" pitchFamily="34" charset="0"/>
                      </a:rPr>
                      <m:t>𝐻</m:t>
                    </m:r>
                    <m:r>
                      <a:rPr lang="es-ES" b="0" i="1" smtClean="0">
                        <a:latin typeface="Cambria Math" panose="02040503050406030204" pitchFamily="18" charset="0"/>
                        <a:cs typeface="Arial" panose="020B0604020202020204" pitchFamily="34" charset="0"/>
                      </a:rPr>
                      <m:t>.</m:t>
                    </m:r>
                  </m:oMath>
                </a14:m>
                <a:endParaRPr lang="es-ES" dirty="0">
                  <a:latin typeface="Arial" panose="020B0604020202020204" pitchFamily="34" charset="0"/>
                  <a:cs typeface="Arial" panose="020B0604020202020204" pitchFamily="34" charset="0"/>
                </a:endParaRPr>
              </a:p>
            </p:txBody>
          </p:sp>
        </mc:Choice>
        <mc:Fallback>
          <p:sp>
            <p:nvSpPr>
              <p:cNvPr id="3" name="Marcador de contenido 2">
                <a:extLst>
                  <a:ext uri="{FF2B5EF4-FFF2-40B4-BE49-F238E27FC236}">
                    <a16:creationId xmlns:a16="http://schemas.microsoft.com/office/drawing/2014/main" xmlns="" xmlns:a14="http://schemas.microsoft.com/office/drawing/2010/main" id="{08AE147A-2C8A-4700-82F7-8894C398DF13}"/>
                  </a:ext>
                </a:extLst>
              </p:cNvPr>
              <p:cNvSpPr>
                <a:spLocks noGrp="1" noRot="1" noChangeAspect="1" noMove="1" noResize="1" noEditPoints="1" noAdjustHandles="1" noChangeArrowheads="1" noChangeShapeType="1" noTextEdit="1"/>
              </p:cNvSpPr>
              <p:nvPr>
                <p:ph idx="1"/>
              </p:nvPr>
            </p:nvSpPr>
            <p:spPr>
              <a:xfrm>
                <a:off x="180110" y="865909"/>
                <a:ext cx="5449299" cy="5495926"/>
              </a:xfrm>
              <a:blipFill>
                <a:blip r:embed="rId2" cstate="print"/>
                <a:stretch>
                  <a:fillRect l="-2016" t="-1774" r="-2128"/>
                </a:stretch>
              </a:blipFill>
            </p:spPr>
            <p:txBody>
              <a:bodyPr/>
              <a:lstStyle/>
              <a:p>
                <a:r>
                  <a:rPr lang="es-ES">
                    <a:noFill/>
                  </a:rPr>
                  <a:t> </a:t>
                </a:r>
              </a:p>
            </p:txBody>
          </p:sp>
        </mc:Fallback>
      </mc:AlternateContent>
      <p:pic>
        <p:nvPicPr>
          <p:cNvPr id="4" name="Imagen 3">
            <a:extLst>
              <a:ext uri="{FF2B5EF4-FFF2-40B4-BE49-F238E27FC236}">
                <a16:creationId xmlns:a16="http://schemas.microsoft.com/office/drawing/2014/main" xmlns="" id="{BBC4E52B-CD74-4ECB-AF0E-390BBF2F39A4}"/>
              </a:ext>
            </a:extLst>
          </p:cNvPr>
          <p:cNvPicPr>
            <a:picLocks noChangeAspect="1"/>
          </p:cNvPicPr>
          <p:nvPr/>
        </p:nvPicPr>
        <p:blipFill>
          <a:blip r:embed="rId3" cstate="print"/>
          <a:stretch>
            <a:fillRect/>
          </a:stretch>
        </p:blipFill>
        <p:spPr>
          <a:xfrm>
            <a:off x="5629409" y="827809"/>
            <a:ext cx="6382481" cy="4991100"/>
          </a:xfrm>
          <a:prstGeom prst="rect">
            <a:avLst/>
          </a:prstGeom>
        </p:spPr>
      </p:pic>
    </p:spTree>
    <p:extLst>
      <p:ext uri="{BB962C8B-B14F-4D97-AF65-F5344CB8AC3E}">
        <p14:creationId xmlns:p14="http://schemas.microsoft.com/office/powerpoint/2010/main" xmlns="" val="25225157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2F0F01D-3FEB-4C7F-A0ED-F251E61548BF}"/>
              </a:ext>
            </a:extLst>
          </p:cNvPr>
          <p:cNvSpPr>
            <a:spLocks noGrp="1"/>
          </p:cNvSpPr>
          <p:nvPr>
            <p:ph type="title"/>
          </p:nvPr>
        </p:nvSpPr>
        <p:spPr>
          <a:xfrm>
            <a:off x="741218" y="16019"/>
            <a:ext cx="10515600" cy="468890"/>
          </a:xfrm>
        </p:spPr>
        <p:txBody>
          <a:bodyPr>
            <a:normAutofit fontScale="90000"/>
          </a:bodyPr>
          <a:lstStyle/>
          <a:p>
            <a:pPr algn="ctr"/>
            <a:r>
              <a:rPr lang="es-ES" sz="2800" b="1" dirty="0">
                <a:solidFill>
                  <a:srgbClr val="FF0000"/>
                </a:solidFill>
                <a:latin typeface="Arial" panose="020B0604020202020204" pitchFamily="34" charset="0"/>
                <a:cs typeface="Arial" panose="020B0604020202020204" pitchFamily="34" charset="0"/>
              </a:rPr>
              <a:t>Consecuencia al transferir el espín</a:t>
            </a:r>
          </a:p>
        </p:txBody>
      </p:sp>
      <mc:AlternateContent xmlns:mc="http://schemas.openxmlformats.org/markup-compatibility/2006">
        <mc:Choice xmlns:a14="http://schemas.microsoft.com/office/drawing/2010/main" xmlns="" Requires="a14">
          <p:sp>
            <p:nvSpPr>
              <p:cNvPr id="3" name="Marcador de contenido 2">
                <a:extLst>
                  <a:ext uri="{FF2B5EF4-FFF2-40B4-BE49-F238E27FC236}">
                    <a16:creationId xmlns:a16="http://schemas.microsoft.com/office/drawing/2014/main" id="{4665954B-3FF3-42C5-8986-F41196F06A1F}"/>
                  </a:ext>
                </a:extLst>
              </p:cNvPr>
              <p:cNvSpPr>
                <a:spLocks noGrp="1"/>
              </p:cNvSpPr>
              <p:nvPr>
                <p:ph idx="1"/>
              </p:nvPr>
            </p:nvSpPr>
            <p:spPr>
              <a:xfrm>
                <a:off x="838200" y="623455"/>
                <a:ext cx="10515600" cy="5553508"/>
              </a:xfrm>
            </p:spPr>
            <p:txBody>
              <a:bodyPr>
                <a:normAutofit/>
              </a:bodyPr>
              <a:lstStyle/>
              <a:p>
                <a:pPr marL="0" indent="0" algn="just">
                  <a:lnSpc>
                    <a:spcPct val="110000"/>
                  </a:lnSpc>
                  <a:buNone/>
                </a:pPr>
                <a:r>
                  <a:rPr lang="es-ES" dirty="0">
                    <a:latin typeface="Arial" panose="020B0604020202020204" pitchFamily="34" charset="0"/>
                    <a:cs typeface="Arial" panose="020B0604020202020204" pitchFamily="34" charset="0"/>
                  </a:rPr>
                  <a:t>., luego hacemos pasar una corriente perpendicular a las capas mencionadas. Los electrones al pasar por la primera placa gruesa, (generalmente llamada "capa fija") se polarizaran según </a:t>
                </a:r>
                <a14:m>
                  <m:oMath xmlns:m="http://schemas.openxmlformats.org/officeDocument/2006/math">
                    <m:sSub>
                      <m:sSubPr>
                        <m:ctrlPr>
                          <a:rPr lang="es-ES" i="1" smtClean="0">
                            <a:latin typeface="Cambria Math" panose="02040503050406030204" pitchFamily="18" charset="0"/>
                            <a:cs typeface="Arial" panose="020B0604020202020204" pitchFamily="34" charset="0"/>
                          </a:rPr>
                        </m:ctrlPr>
                      </m:sSubPr>
                      <m:e>
                        <m:r>
                          <a:rPr lang="es-ES" b="0" i="1" smtClean="0">
                            <a:latin typeface="Cambria Math" panose="02040503050406030204" pitchFamily="18" charset="0"/>
                            <a:cs typeface="Arial" panose="020B0604020202020204" pitchFamily="34" charset="0"/>
                          </a:rPr>
                          <m:t>𝑀</m:t>
                        </m:r>
                      </m:e>
                      <m:sub>
                        <m:r>
                          <a:rPr lang="es-ES" b="0" i="1" smtClean="0">
                            <a:latin typeface="Cambria Math" panose="02040503050406030204" pitchFamily="18" charset="0"/>
                            <a:cs typeface="Arial" panose="020B0604020202020204" pitchFamily="34" charset="0"/>
                          </a:rPr>
                          <m:t>1</m:t>
                        </m:r>
                      </m:sub>
                    </m:sSub>
                  </m:oMath>
                </a14:m>
                <a:r>
                  <a:rPr lang="es-ES" dirty="0">
                    <a:latin typeface="Arial" panose="020B0604020202020204" pitchFamily="34" charset="0"/>
                    <a:cs typeface="Arial" panose="020B0604020202020204" pitchFamily="34" charset="0"/>
                  </a:rPr>
                  <a:t>, entonces en la segunda placa tenemos una corriente polarizada de espín. Esta corriente de espín polarizada accede a la tercera placa ferromagnética, más delgada (la "capa libre"), el momento angular puede transferirse a esta capa, cambiando su orientación, normalmente habrá un cierto ángulo entre la polarización de los espines y la magnetización local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𝑀</m:t>
                        </m:r>
                      </m:e>
                      <m:sub>
                        <m:r>
                          <a:rPr lang="es-ES" b="0" i="1" smtClean="0">
                            <a:latin typeface="Cambria Math" panose="02040503050406030204" pitchFamily="18" charset="0"/>
                            <a:cs typeface="Arial" panose="020B0604020202020204" pitchFamily="34" charset="0"/>
                          </a:rPr>
                          <m:t>2</m:t>
                        </m:r>
                      </m:sub>
                    </m:sSub>
                  </m:oMath>
                </a14:m>
                <a:r>
                  <a:rPr lang="es-ES" dirty="0">
                    <a:latin typeface="Arial" panose="020B0604020202020204" pitchFamily="34" charset="0"/>
                    <a:cs typeface="Arial" panose="020B0604020202020204" pitchFamily="34" charset="0"/>
                  </a:rPr>
                  <a:t>. Si esta suposición es correcta los electrones precesan. Los efectos generalmente solo se ven en dispositivos a escala nanométrica </a:t>
                </a:r>
              </a:p>
            </p:txBody>
          </p:sp>
        </mc:Choice>
        <mc:Fallback>
          <p:sp>
            <p:nvSpPr>
              <p:cNvPr id="3" name="Marcador de contenido 2">
                <a:extLst>
                  <a:ext uri="{FF2B5EF4-FFF2-40B4-BE49-F238E27FC236}">
                    <a16:creationId xmlns:a16="http://schemas.microsoft.com/office/drawing/2014/main" xmlns="" xmlns:a14="http://schemas.microsoft.com/office/drawing/2010/main" id="{4665954B-3FF3-42C5-8986-F41196F06A1F}"/>
                  </a:ext>
                </a:extLst>
              </p:cNvPr>
              <p:cNvSpPr>
                <a:spLocks noGrp="1" noRot="1" noChangeAspect="1" noMove="1" noResize="1" noEditPoints="1" noAdjustHandles="1" noChangeArrowheads="1" noChangeShapeType="1" noTextEdit="1"/>
              </p:cNvSpPr>
              <p:nvPr>
                <p:ph idx="1"/>
              </p:nvPr>
            </p:nvSpPr>
            <p:spPr>
              <a:xfrm>
                <a:off x="838200" y="623455"/>
                <a:ext cx="10515600" cy="5553508"/>
              </a:xfrm>
              <a:blipFill>
                <a:blip r:embed="rId2" cstate="print"/>
                <a:stretch>
                  <a:fillRect l="-1217" t="-988" r="-1159"/>
                </a:stretch>
              </a:blipFill>
            </p:spPr>
            <p:txBody>
              <a:bodyPr/>
              <a:lstStyle/>
              <a:p>
                <a:r>
                  <a:rPr lang="es-ES">
                    <a:noFill/>
                  </a:rPr>
                  <a:t> </a:t>
                </a:r>
              </a:p>
            </p:txBody>
          </p:sp>
        </mc:Fallback>
      </mc:AlternateContent>
    </p:spTree>
    <p:extLst>
      <p:ext uri="{BB962C8B-B14F-4D97-AF65-F5344CB8AC3E}">
        <p14:creationId xmlns:p14="http://schemas.microsoft.com/office/powerpoint/2010/main" xmlns="" val="1616357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contenido 7">
            <a:extLst>
              <a:ext uri="{FF2B5EF4-FFF2-40B4-BE49-F238E27FC236}">
                <a16:creationId xmlns:a16="http://schemas.microsoft.com/office/drawing/2014/main" xmlns="" id="{8A8473CC-4DCF-4BA8-BB1A-462F97D339F6}"/>
              </a:ext>
            </a:extLst>
          </p:cNvPr>
          <p:cNvPicPr>
            <a:picLocks noGrp="1" noChangeAspect="1"/>
          </p:cNvPicPr>
          <p:nvPr>
            <p:ph idx="1"/>
          </p:nvPr>
        </p:nvPicPr>
        <p:blipFill>
          <a:blip r:embed="rId2" cstate="print"/>
          <a:stretch>
            <a:fillRect/>
          </a:stretch>
        </p:blipFill>
        <p:spPr>
          <a:xfrm>
            <a:off x="5689560" y="2725421"/>
            <a:ext cx="6211934" cy="3821690"/>
          </a:xfrm>
          <a:prstGeom prst="rect">
            <a:avLst/>
          </a:prstGeom>
        </p:spPr>
      </p:pic>
      <mc:AlternateContent xmlns:mc="http://schemas.openxmlformats.org/markup-compatibility/2006">
        <mc:Choice xmlns:a14="http://schemas.microsoft.com/office/drawing/2010/main" xmlns="" Requires="a14">
          <p:sp>
            <p:nvSpPr>
              <p:cNvPr id="10" name="CuadroTexto 9">
                <a:extLst>
                  <a:ext uri="{FF2B5EF4-FFF2-40B4-BE49-F238E27FC236}">
                    <a16:creationId xmlns:a16="http://schemas.microsoft.com/office/drawing/2014/main" id="{FC48C7D2-9145-483A-AE88-D88214CEC97E}"/>
                  </a:ext>
                </a:extLst>
              </p:cNvPr>
              <p:cNvSpPr txBox="1"/>
              <p:nvPr/>
            </p:nvSpPr>
            <p:spPr>
              <a:xfrm>
                <a:off x="246438" y="210240"/>
                <a:ext cx="6521657" cy="1754326"/>
              </a:xfrm>
              <a:prstGeom prst="rect">
                <a:avLst/>
              </a:prstGeom>
              <a:noFill/>
            </p:spPr>
            <p:txBody>
              <a:bodyPr wrap="none" rtlCol="0">
                <a:spAutoFit/>
              </a:bodyPr>
              <a:lstStyle/>
              <a:p>
                <a:r>
                  <a:rPr lang="es-ES" dirty="0">
                    <a:latin typeface="Arial" panose="020B0604020202020204" pitchFamily="34" charset="0"/>
                    <a:cs typeface="Arial" panose="020B0604020202020204" pitchFamily="34" charset="0"/>
                  </a:rPr>
                  <a:t>En el pozo 1 el momento magnético esta alineado </a:t>
                </a:r>
                <a14:m>
                  <m:oMath xmlns:m="http://schemas.openxmlformats.org/officeDocument/2006/math">
                    <m:r>
                      <a:rPr lang="es-ES" i="1" smtClean="0">
                        <a:latin typeface="Cambria Math" panose="02040503050406030204" pitchFamily="18" charset="0"/>
                        <a:ea typeface="Cambria Math" panose="02040503050406030204" pitchFamily="18" charset="0"/>
                      </a:rPr>
                      <m:t>𝜃</m:t>
                    </m:r>
                    <m:r>
                      <a:rPr lang="es-ES" b="0" i="1" smtClean="0">
                        <a:latin typeface="Cambria Math" panose="02040503050406030204" pitchFamily="18" charset="0"/>
                        <a:ea typeface="Cambria Math" panose="02040503050406030204" pitchFamily="18" charset="0"/>
                      </a:rPr>
                      <m:t>=0</m:t>
                    </m:r>
                  </m:oMath>
                </a14:m>
                <a:r>
                  <a:rPr lang="es-ES" dirty="0">
                    <a:latin typeface="Arial" panose="020B0604020202020204" pitchFamily="34" charset="0"/>
                    <a:cs typeface="Arial" panose="020B0604020202020204" pitchFamily="34" charset="0"/>
                  </a:rPr>
                  <a:t> con</a:t>
                </a:r>
              </a:p>
              <a:p>
                <a:r>
                  <a:rPr lang="es-ES" dirty="0">
                    <a:latin typeface="Arial" panose="020B0604020202020204" pitchFamily="34" charset="0"/>
                    <a:cs typeface="Arial" panose="020B0604020202020204" pitchFamily="34" charset="0"/>
                  </a:rPr>
                  <a:t>la dirección del eje fácil  y en el pozo 2 es el opuesto </a:t>
                </a:r>
                <a14:m>
                  <m:oMath xmlns:m="http://schemas.openxmlformats.org/officeDocument/2006/math">
                    <m:r>
                      <a:rPr lang="es-ES" i="1" smtClean="0">
                        <a:latin typeface="Cambria Math" panose="02040503050406030204" pitchFamily="18" charset="0"/>
                        <a:ea typeface="Cambria Math" panose="02040503050406030204" pitchFamily="18" charset="0"/>
                      </a:rPr>
                      <m:t>𝜃</m:t>
                    </m:r>
                    <m:r>
                      <a:rPr lang="es-ES" i="1" smtClean="0">
                        <a:latin typeface="Cambria Math" panose="02040503050406030204" pitchFamily="18" charset="0"/>
                        <a:ea typeface="Cambria Math" panose="02040503050406030204" pitchFamily="18" charset="0"/>
                      </a:rPr>
                      <m:t>=180</m:t>
                    </m:r>
                  </m:oMath>
                </a14:m>
                <a:r>
                  <a:rPr lang="es-ES" dirty="0">
                    <a:latin typeface="Arial" panose="020B0604020202020204" pitchFamily="34" charset="0"/>
                    <a:cs typeface="Arial" panose="020B0604020202020204" pitchFamily="34" charset="0"/>
                  </a:rPr>
                  <a:t>.</a:t>
                </a:r>
              </a:p>
              <a:p>
                <a:r>
                  <a:rPr lang="es-ES" dirty="0">
                    <a:latin typeface="Arial" panose="020B0604020202020204" pitchFamily="34" charset="0"/>
                    <a:cs typeface="Arial" panose="020B0604020202020204" pitchFamily="34" charset="0"/>
                  </a:rPr>
                  <a:t>a medida que aumentamos el  campo aplicado </a:t>
                </a:r>
                <a14:m>
                  <m:oMath xmlns:m="http://schemas.openxmlformats.org/officeDocument/2006/math">
                    <m:r>
                      <m:rPr>
                        <m:sty m:val="p"/>
                      </m:rPr>
                      <a:rPr lang="es-ES">
                        <a:latin typeface="Cambria Math" panose="02040503050406030204" pitchFamily="18" charset="0"/>
                        <a:ea typeface="Cambria Math" panose="02040503050406030204" pitchFamily="18" charset="0"/>
                      </a:rPr>
                      <m:t>H</m:t>
                    </m:r>
                  </m:oMath>
                </a14:m>
                <a:r>
                  <a:rPr lang="es-ES" dirty="0">
                    <a:latin typeface="Arial" panose="020B0604020202020204" pitchFamily="34" charset="0"/>
                    <a:cs typeface="Arial" panose="020B0604020202020204" pitchFamily="34" charset="0"/>
                  </a:rPr>
                  <a:t> el pozo 1</a:t>
                </a:r>
              </a:p>
              <a:p>
                <a:r>
                  <a:rPr lang="es-ES" dirty="0">
                    <a:latin typeface="Arial" panose="020B0604020202020204" pitchFamily="34" charset="0"/>
                    <a:cs typeface="Arial" panose="020B0604020202020204" pitchFamily="34" charset="0"/>
                  </a:rPr>
                  <a:t> comienza a hacerse más notorio mientras que el pozo 2 </a:t>
                </a:r>
              </a:p>
              <a:p>
                <a:r>
                  <a:rPr lang="es-ES" dirty="0">
                    <a:latin typeface="Arial" panose="020B0604020202020204" pitchFamily="34" charset="0"/>
                    <a:cs typeface="Arial" panose="020B0604020202020204" pitchFamily="34" charset="0"/>
                  </a:rPr>
                  <a:t>tiende a desaparecer. Cuanto más intensa la energía, más</a:t>
                </a:r>
              </a:p>
              <a:p>
                <a:r>
                  <a:rPr lang="es-ES" dirty="0">
                    <a:latin typeface="Arial" panose="020B0604020202020204" pitchFamily="34" charset="0"/>
                    <a:cs typeface="Arial" panose="020B0604020202020204" pitchFamily="34" charset="0"/>
                  </a:rPr>
                  <a:t> asimétrico queda el pozo.</a:t>
                </a:r>
              </a:p>
            </p:txBody>
          </p:sp>
        </mc:Choice>
        <mc:Fallback>
          <p:sp>
            <p:nvSpPr>
              <p:cNvPr id="10" name="CuadroTexto 9">
                <a:extLst>
                  <a:ext uri="{FF2B5EF4-FFF2-40B4-BE49-F238E27FC236}">
                    <a16:creationId xmlns:a16="http://schemas.microsoft.com/office/drawing/2014/main" xmlns="" id="{FC48C7D2-9145-483A-AE88-D88214CEC97E}"/>
                  </a:ext>
                </a:extLst>
              </p:cNvPr>
              <p:cNvSpPr txBox="1">
                <a:spLocks noRot="1" noChangeAspect="1" noMove="1" noResize="1" noEditPoints="1" noAdjustHandles="1" noChangeArrowheads="1" noChangeShapeType="1" noTextEdit="1"/>
              </p:cNvSpPr>
              <p:nvPr/>
            </p:nvSpPr>
            <p:spPr>
              <a:xfrm>
                <a:off x="246438" y="210240"/>
                <a:ext cx="6521657" cy="1754326"/>
              </a:xfrm>
              <a:prstGeom prst="rect">
                <a:avLst/>
              </a:prstGeom>
              <a:blipFill>
                <a:blip r:embed="rId3" cstate="print"/>
                <a:stretch>
                  <a:fillRect l="-748" t="-1736" b="-4514"/>
                </a:stretch>
              </a:blipFill>
            </p:spPr>
            <p:txBody>
              <a:bodyPr/>
              <a:lstStyle/>
              <a:p>
                <a:r>
                  <a:rPr lang="es-ES">
                    <a:noFill/>
                  </a:rPr>
                  <a:t> </a:t>
                </a:r>
              </a:p>
            </p:txBody>
          </p:sp>
        </mc:Fallback>
      </mc:AlternateContent>
      <p:sp>
        <p:nvSpPr>
          <p:cNvPr id="12" name="CuadroTexto 11">
            <a:extLst>
              <a:ext uri="{FF2B5EF4-FFF2-40B4-BE49-F238E27FC236}">
                <a16:creationId xmlns:a16="http://schemas.microsoft.com/office/drawing/2014/main" xmlns="" id="{6CB02609-E992-430E-9571-CE2B119EBFB0}"/>
              </a:ext>
            </a:extLst>
          </p:cNvPr>
          <p:cNvSpPr txBox="1"/>
          <p:nvPr/>
        </p:nvSpPr>
        <p:spPr>
          <a:xfrm>
            <a:off x="6871855" y="1635035"/>
            <a:ext cx="5224507" cy="646331"/>
          </a:xfrm>
          <a:prstGeom prst="rect">
            <a:avLst/>
          </a:prstGeom>
          <a:noFill/>
        </p:spPr>
        <p:txBody>
          <a:bodyPr wrap="none" rtlCol="0">
            <a:spAutoFit/>
          </a:bodyPr>
          <a:lstStyle/>
          <a:p>
            <a:r>
              <a:rPr lang="es-ES" dirty="0">
                <a:latin typeface="Arial" panose="020B0604020202020204" pitchFamily="34" charset="0"/>
                <a:cs typeface="Arial" panose="020B0604020202020204" pitchFamily="34" charset="0"/>
              </a:rPr>
              <a:t>Eje de asimetría (línea verde) de una partícula</a:t>
            </a:r>
          </a:p>
          <a:p>
            <a:r>
              <a:rPr lang="es-ES" dirty="0">
                <a:latin typeface="Arial" panose="020B0604020202020204" pitchFamily="34" charset="0"/>
                <a:cs typeface="Arial" panose="020B0604020202020204" pitchFamily="34" charset="0"/>
              </a:rPr>
              <a:t>con un solo dominio y el vector de magnetización</a:t>
            </a:r>
          </a:p>
        </p:txBody>
      </p:sp>
      <p:pic>
        <p:nvPicPr>
          <p:cNvPr id="13" name="Imagen 12">
            <a:extLst>
              <a:ext uri="{FF2B5EF4-FFF2-40B4-BE49-F238E27FC236}">
                <a16:creationId xmlns:a16="http://schemas.microsoft.com/office/drawing/2014/main" xmlns="" id="{D88158B0-F7B5-498B-9FAF-468A2FE86701}"/>
              </a:ext>
            </a:extLst>
          </p:cNvPr>
          <p:cNvPicPr>
            <a:picLocks noChangeAspect="1"/>
          </p:cNvPicPr>
          <p:nvPr/>
        </p:nvPicPr>
        <p:blipFill>
          <a:blip r:embed="rId4" cstate="print"/>
          <a:stretch>
            <a:fillRect/>
          </a:stretch>
        </p:blipFill>
        <p:spPr>
          <a:xfrm>
            <a:off x="748146" y="2128399"/>
            <a:ext cx="3491346" cy="4519361"/>
          </a:xfrm>
          <a:prstGeom prst="rect">
            <a:avLst/>
          </a:prstGeom>
        </p:spPr>
      </p:pic>
      <p:sp>
        <p:nvSpPr>
          <p:cNvPr id="14" name="CuadroTexto 13">
            <a:extLst>
              <a:ext uri="{FF2B5EF4-FFF2-40B4-BE49-F238E27FC236}">
                <a16:creationId xmlns:a16="http://schemas.microsoft.com/office/drawing/2014/main" xmlns="" id="{5B4609A8-206C-4C5F-B030-37308EBC70C5}"/>
              </a:ext>
            </a:extLst>
          </p:cNvPr>
          <p:cNvSpPr txBox="1"/>
          <p:nvPr/>
        </p:nvSpPr>
        <p:spPr>
          <a:xfrm>
            <a:off x="7426036" y="526473"/>
            <a:ext cx="4179349" cy="523220"/>
          </a:xfrm>
          <a:prstGeom prst="rect">
            <a:avLst/>
          </a:prstGeom>
          <a:noFill/>
        </p:spPr>
        <p:txBody>
          <a:bodyPr wrap="none" rtlCol="0">
            <a:spAutoFit/>
          </a:bodyPr>
          <a:lstStyle/>
          <a:p>
            <a:r>
              <a:rPr lang="es-ES" sz="2800" b="1" dirty="0">
                <a:solidFill>
                  <a:srgbClr val="FF0000"/>
                </a:solidFill>
                <a:latin typeface="Arial" panose="020B0604020202020204" pitchFamily="34" charset="0"/>
                <a:cs typeface="Arial" panose="020B0604020202020204" pitchFamily="34" charset="0"/>
              </a:rPr>
              <a:t>Superparamagnetismo </a:t>
            </a:r>
            <a:endParaRPr lang="es-E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2808156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55FB6A3-F123-450C-86A7-C7B1427EA373}"/>
              </a:ext>
            </a:extLst>
          </p:cNvPr>
          <p:cNvSpPr>
            <a:spLocks noGrp="1"/>
          </p:cNvSpPr>
          <p:nvPr>
            <p:ph type="title"/>
          </p:nvPr>
        </p:nvSpPr>
        <p:spPr>
          <a:xfrm>
            <a:off x="838200" y="101889"/>
            <a:ext cx="10515600" cy="480002"/>
          </a:xfrm>
        </p:spPr>
        <p:txBody>
          <a:bodyPr>
            <a:normAutofit fontScale="90000"/>
          </a:bodyPr>
          <a:lstStyle/>
          <a:p>
            <a:pPr algn="ctr"/>
            <a:r>
              <a:rPr lang="es-ES" b="1" dirty="0">
                <a:solidFill>
                  <a:srgbClr val="FF0000"/>
                </a:solidFill>
                <a:latin typeface="Arial" panose="020B0604020202020204" pitchFamily="34" charset="0"/>
                <a:cs typeface="Arial" panose="020B0604020202020204" pitchFamily="34" charset="0"/>
              </a:rPr>
              <a:t> transferir el espín</a:t>
            </a:r>
            <a:endParaRPr lang="es-ES" dirty="0"/>
          </a:p>
        </p:txBody>
      </p:sp>
      <p:sp>
        <p:nvSpPr>
          <p:cNvPr id="3" name="Marcador de contenido 2">
            <a:extLst>
              <a:ext uri="{FF2B5EF4-FFF2-40B4-BE49-F238E27FC236}">
                <a16:creationId xmlns:a16="http://schemas.microsoft.com/office/drawing/2014/main" xmlns="" id="{ADB61009-FB6D-4DAE-972B-A138598925BE}"/>
              </a:ext>
            </a:extLst>
          </p:cNvPr>
          <p:cNvSpPr>
            <a:spLocks noGrp="1"/>
          </p:cNvSpPr>
          <p:nvPr>
            <p:ph idx="1"/>
          </p:nvPr>
        </p:nvSpPr>
        <p:spPr>
          <a:xfrm>
            <a:off x="838200" y="678873"/>
            <a:ext cx="10515600" cy="5498090"/>
          </a:xfrm>
        </p:spPr>
        <p:txBody>
          <a:bodyPr>
            <a:normAutofit fontScale="85000" lnSpcReduction="20000"/>
          </a:bodyPr>
          <a:lstStyle/>
          <a:p>
            <a:pPr marL="0" indent="0" algn="just">
              <a:buNone/>
            </a:pPr>
            <a:r>
              <a:rPr lang="es-ES" dirty="0">
                <a:latin typeface="Arial" panose="020B0604020202020204" pitchFamily="34" charset="0"/>
                <a:cs typeface="Arial" panose="020B0604020202020204" pitchFamily="34" charset="0"/>
              </a:rPr>
              <a:t>Los estados magnéticos de un solido son controlados y manipulados clásicamente a través de campos magnéticos aplicados. En 1996 J.C. </a:t>
            </a:r>
            <a:r>
              <a:rPr lang="es-ES" dirty="0" err="1">
                <a:latin typeface="Arial" panose="020B0604020202020204" pitchFamily="34" charset="0"/>
                <a:cs typeface="Arial" panose="020B0604020202020204" pitchFamily="34" charset="0"/>
              </a:rPr>
              <a:t>Slonczewski</a:t>
            </a:r>
            <a:r>
              <a:rPr lang="es-ES" dirty="0">
                <a:latin typeface="Arial" panose="020B0604020202020204" pitchFamily="34" charset="0"/>
                <a:cs typeface="Arial" panose="020B0604020202020204" pitchFamily="34" charset="0"/>
              </a:rPr>
              <a:t> y l. Berger, predijeron teóricamente el fenómeno de la transferencia de torque de espín. La transferencia de torque por el espín es un efecto en el cual la orientación de una capa magnética en una unión de túnel magnético o válvula de spin puede modificarse usando una corriente de spin polarizada. Vimos que una corriente eléctrica generalmente no está polarizada, consiste en un 50% de spin-up y un 50% de spin-</a:t>
            </a:r>
            <a:r>
              <a:rPr lang="es-ES" dirty="0" err="1">
                <a:latin typeface="Arial" panose="020B0604020202020204" pitchFamily="34" charset="0"/>
                <a:cs typeface="Arial" panose="020B0604020202020204" pitchFamily="34" charset="0"/>
              </a:rPr>
              <a:t>down</a:t>
            </a:r>
            <a:r>
              <a:rPr lang="es-ES" dirty="0">
                <a:latin typeface="Arial" panose="020B0604020202020204" pitchFamily="34" charset="0"/>
                <a:cs typeface="Arial" panose="020B0604020202020204" pitchFamily="34" charset="0"/>
              </a:rPr>
              <a:t>. una corriente polarizada tiene mayormente los electrones en una sola dirección. Al pasar una corriente (no polarizada) a través de una capa magnética gruesa (en espesor, generalmente llamada "capa fija"), se produce una corriente polarizada. Si esta corriente  se dirige a una segunda capa magnética más delgada (“capa libre"), el momento angular se  transfiere a esta capa, cambiando la orientación magnética. Esto puede usarse para excitar oscilaciones o incluso cambiar la orientación del imán. Los efectos generalmente solo se ven en dispositivos a escala nanométrica. Para describirlo consideramos el esquema formado por dos capas de material ferromagnético separados por un conductor no magnético como en el caso de válvula de espín.</a:t>
            </a:r>
          </a:p>
        </p:txBody>
      </p:sp>
    </p:spTree>
    <p:extLst>
      <p:ext uri="{BB962C8B-B14F-4D97-AF65-F5344CB8AC3E}">
        <p14:creationId xmlns:p14="http://schemas.microsoft.com/office/powerpoint/2010/main" xmlns="" val="42322903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698231C-717F-450A-813C-AC4775EBDB78}"/>
              </a:ext>
            </a:extLst>
          </p:cNvPr>
          <p:cNvSpPr>
            <a:spLocks noGrp="1"/>
          </p:cNvSpPr>
          <p:nvPr>
            <p:ph type="title"/>
          </p:nvPr>
        </p:nvSpPr>
        <p:spPr>
          <a:xfrm>
            <a:off x="5056908" y="221673"/>
            <a:ext cx="6296891" cy="429491"/>
          </a:xfrm>
        </p:spPr>
        <p:txBody>
          <a:bodyPr>
            <a:normAutofit fontScale="90000"/>
          </a:bodyPr>
          <a:lstStyle/>
          <a:p>
            <a:endParaRPr lang="es-ES" dirty="0"/>
          </a:p>
        </p:txBody>
      </p:sp>
      <p:sp>
        <p:nvSpPr>
          <p:cNvPr id="3" name="Marcador de contenido 2">
            <a:extLst>
              <a:ext uri="{FF2B5EF4-FFF2-40B4-BE49-F238E27FC236}">
                <a16:creationId xmlns:a16="http://schemas.microsoft.com/office/drawing/2014/main" xmlns="" id="{0702D549-4CB5-46CE-9B58-CE10F1632B16}"/>
              </a:ext>
            </a:extLst>
          </p:cNvPr>
          <p:cNvSpPr>
            <a:spLocks noGrp="1"/>
          </p:cNvSpPr>
          <p:nvPr>
            <p:ph idx="1"/>
          </p:nvPr>
        </p:nvSpPr>
        <p:spPr>
          <a:xfrm>
            <a:off x="166256" y="800100"/>
            <a:ext cx="11610108" cy="2628899"/>
          </a:xfrm>
        </p:spPr>
        <p:txBody>
          <a:bodyPr>
            <a:normAutofit fontScale="77500" lnSpcReduction="20000"/>
          </a:bodyPr>
          <a:lstStyle/>
          <a:p>
            <a:pPr marL="0" indent="0" algn="just">
              <a:lnSpc>
                <a:spcPct val="110000"/>
              </a:lnSpc>
              <a:buNone/>
            </a:pPr>
            <a:r>
              <a:rPr lang="es-ES" sz="2600" dirty="0">
                <a:latin typeface="Arial" panose="020B0604020202020204" pitchFamily="34" charset="0"/>
                <a:cs typeface="Arial" panose="020B0604020202020204" pitchFamily="34" charset="0"/>
              </a:rPr>
              <a:t>Como fue comentado, son dos las posibles acciones de la corriente de spin: </a:t>
            </a:r>
          </a:p>
          <a:p>
            <a:pPr marL="514350" indent="-514350" algn="just">
              <a:lnSpc>
                <a:spcPct val="110000"/>
              </a:lnSpc>
              <a:buFont typeface="+mj-lt"/>
              <a:buAutoNum type="arabicPeriod"/>
            </a:pPr>
            <a:r>
              <a:rPr lang="es-ES" sz="2600" dirty="0">
                <a:latin typeface="Arial" panose="020B0604020202020204" pitchFamily="34" charset="0"/>
                <a:cs typeface="Arial" panose="020B0604020202020204" pitchFamily="34" charset="0"/>
              </a:rPr>
              <a:t>una importante corriente puede, en principio, generar un torque  lo suficientemente grande como para cambiar la dirección de magnetización del material que está atravesando.</a:t>
            </a:r>
          </a:p>
          <a:p>
            <a:pPr marL="514350" indent="-514350" algn="just">
              <a:lnSpc>
                <a:spcPct val="110000"/>
              </a:lnSpc>
              <a:buFont typeface="+mj-lt"/>
              <a:buAutoNum type="arabicPeriod"/>
            </a:pPr>
            <a:r>
              <a:rPr lang="es-ES" sz="2600" dirty="0">
                <a:latin typeface="Arial" panose="020B0604020202020204" pitchFamily="34" charset="0"/>
                <a:cs typeface="Arial" panose="020B0604020202020204" pitchFamily="34" charset="0"/>
              </a:rPr>
              <a:t>la teoría muestra que, en ciertas situaciones, el par de transferencia de spin puede provocar que la magnetización de una capa ferromagnética gire alrededor, precesión, a una frecuencia controlada por la corriente. Esta técnica hace posible los osciladores en el orden de los gigahercios con una amplia gama de usos electrónicos</a:t>
            </a:r>
            <a:r>
              <a:rPr lang="es-ES" dirty="0">
                <a:latin typeface="Arial" panose="020B0604020202020204" pitchFamily="34" charset="0"/>
                <a:cs typeface="Arial" panose="020B0604020202020204" pitchFamily="34" charset="0"/>
              </a:rPr>
              <a:t>.</a:t>
            </a:r>
            <a:br>
              <a:rPr lang="es-ES" dirty="0">
                <a:latin typeface="Arial" panose="020B0604020202020204" pitchFamily="34" charset="0"/>
                <a:cs typeface="Arial" panose="020B0604020202020204" pitchFamily="34" charset="0"/>
              </a:rPr>
            </a:br>
            <a:endParaRPr lang="es-ES" dirty="0">
              <a:latin typeface="Arial" panose="020B0604020202020204" pitchFamily="34" charset="0"/>
              <a:cs typeface="Arial" panose="020B0604020202020204" pitchFamily="34" charset="0"/>
            </a:endParaRPr>
          </a:p>
        </p:txBody>
      </p:sp>
      <p:pic>
        <p:nvPicPr>
          <p:cNvPr id="4" name="Imagen 3">
            <a:extLst>
              <a:ext uri="{FF2B5EF4-FFF2-40B4-BE49-F238E27FC236}">
                <a16:creationId xmlns:a16="http://schemas.microsoft.com/office/drawing/2014/main" xmlns="" id="{1089A59C-77F4-4786-9AAC-A3864314C00D}"/>
              </a:ext>
            </a:extLst>
          </p:cNvPr>
          <p:cNvPicPr>
            <a:picLocks noChangeAspect="1"/>
          </p:cNvPicPr>
          <p:nvPr/>
        </p:nvPicPr>
        <p:blipFill>
          <a:blip r:embed="rId2" cstate="print"/>
          <a:stretch>
            <a:fillRect/>
          </a:stretch>
        </p:blipFill>
        <p:spPr>
          <a:xfrm>
            <a:off x="5371042" y="3429001"/>
            <a:ext cx="6820958" cy="3200400"/>
          </a:xfrm>
          <a:prstGeom prst="rect">
            <a:avLst/>
          </a:prstGeom>
        </p:spPr>
      </p:pic>
      <mc:AlternateContent xmlns:mc="http://schemas.openxmlformats.org/markup-compatibility/2006">
        <mc:Choice xmlns:a14="http://schemas.microsoft.com/office/drawing/2010/main" xmlns="" Requires="a14">
          <p:sp>
            <p:nvSpPr>
              <p:cNvPr id="5" name="CuadroTexto 4">
                <a:extLst>
                  <a:ext uri="{FF2B5EF4-FFF2-40B4-BE49-F238E27FC236}">
                    <a16:creationId xmlns:a16="http://schemas.microsoft.com/office/drawing/2014/main" id="{FBCD363D-DE59-4FA7-A76F-B284B0C0A274}"/>
                  </a:ext>
                </a:extLst>
              </p:cNvPr>
              <p:cNvSpPr txBox="1"/>
              <p:nvPr/>
            </p:nvSpPr>
            <p:spPr>
              <a:xfrm>
                <a:off x="166256" y="3148568"/>
                <a:ext cx="5204786" cy="3416320"/>
              </a:xfrm>
              <a:prstGeom prst="rect">
                <a:avLst/>
              </a:prstGeom>
              <a:noFill/>
            </p:spPr>
            <p:txBody>
              <a:bodyPr wrap="square" rtlCol="0">
                <a:spAutoFit/>
              </a:bodyPr>
              <a:lstStyle/>
              <a:p>
                <a:pPr algn="just"/>
                <a:r>
                  <a:rPr lang="es-ES" dirty="0">
                    <a:latin typeface="Arial" panose="020B0604020202020204" pitchFamily="34" charset="0"/>
                    <a:cs typeface="Arial" panose="020B0604020202020204" pitchFamily="34" charset="0"/>
                  </a:rPr>
                  <a:t>Considere el esquema de la figura donde la capa fija tiene su magnetización </a:t>
                </a:r>
                <a14:m>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𝑀</m:t>
                        </m:r>
                      </m:e>
                      <m:sub>
                        <m:r>
                          <a:rPr lang="es-ES" b="0" i="1" smtClean="0">
                            <a:latin typeface="Cambria Math" panose="02040503050406030204" pitchFamily="18" charset="0"/>
                          </a:rPr>
                          <m:t>1 </m:t>
                        </m:r>
                      </m:sub>
                    </m:sSub>
                  </m:oMath>
                </a14:m>
                <a:r>
                  <a:rPr lang="es-ES" dirty="0">
                    <a:latin typeface="Arial" panose="020B0604020202020204" pitchFamily="34" charset="0"/>
                    <a:cs typeface="Arial" panose="020B0604020202020204" pitchFamily="34" charset="0"/>
                  </a:rPr>
                  <a:t>permanente y la capa libre tiene una dirección de magnetización  arbitraria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𝑀</m:t>
                        </m:r>
                      </m:e>
                      <m:sub>
                        <m:r>
                          <a:rPr lang="es-ES" b="0" i="1" smtClean="0">
                            <a:latin typeface="Cambria Math" panose="02040503050406030204" pitchFamily="18" charset="0"/>
                          </a:rPr>
                          <m:t>2</m:t>
                        </m:r>
                        <m:r>
                          <a:rPr lang="es-ES" i="1">
                            <a:latin typeface="Cambria Math" panose="02040503050406030204" pitchFamily="18" charset="0"/>
                          </a:rPr>
                          <m:t> </m:t>
                        </m:r>
                      </m:sub>
                    </m:sSub>
                  </m:oMath>
                </a14:m>
                <a:r>
                  <a:rPr lang="es-ES" dirty="0">
                    <a:latin typeface="Arial" panose="020B0604020202020204" pitchFamily="34" charset="0"/>
                    <a:cs typeface="Arial" panose="020B0604020202020204" pitchFamily="34" charset="0"/>
                  </a:rPr>
                  <a:t> Una corriente eléctrica no polarizada que pasa de izquierda a derecha se polarizaría después de pasar por capa libre</a:t>
                </a:r>
                <a14:m>
                  <m:oMath xmlns:m="http://schemas.openxmlformats.org/officeDocument/2006/math">
                    <m:r>
                      <a:rPr lang="es-ES" b="0" i="1" smtClean="0">
                        <a:latin typeface="Cambria Math" panose="02040503050406030204" pitchFamily="18" charset="0"/>
                      </a:rPr>
                      <m:t>.</m:t>
                    </m:r>
                  </m:oMath>
                </a14:m>
                <a:r>
                  <a:rPr lang="es-ES" dirty="0">
                    <a:latin typeface="Arial" panose="020B0604020202020204" pitchFamily="34" charset="0"/>
                    <a:cs typeface="Arial" panose="020B0604020202020204" pitchFamily="34" charset="0"/>
                  </a:rPr>
                  <a:t> A medida que se inyectan en la capa libre, los spin  de electrones se realinean hacia la dirección de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𝑀</m:t>
                        </m:r>
                      </m:e>
                      <m:sub>
                        <m:r>
                          <a:rPr lang="es-ES" b="0" i="1" smtClean="0">
                            <a:latin typeface="Cambria Math" panose="02040503050406030204" pitchFamily="18" charset="0"/>
                          </a:rPr>
                          <m:t>2</m:t>
                        </m:r>
                        <m:r>
                          <a:rPr lang="es-ES" i="1">
                            <a:latin typeface="Cambria Math" panose="02040503050406030204" pitchFamily="18" charset="0"/>
                          </a:rPr>
                          <m:t> </m:t>
                        </m:r>
                      </m:sub>
                    </m:sSub>
                  </m:oMath>
                </a14:m>
                <a:r>
                  <a:rPr lang="es-ES" dirty="0">
                    <a:latin typeface="Arial" panose="020B0604020202020204" pitchFamily="34" charset="0"/>
                    <a:cs typeface="Arial" panose="020B0604020202020204" pitchFamily="34" charset="0"/>
                  </a:rPr>
                  <a:t>. Sin embargo, debido a la conservación del momento angular, el impulso de los spin también se transfiere a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𝑀</m:t>
                        </m:r>
                      </m:e>
                      <m:sub>
                        <m:r>
                          <a:rPr lang="es-ES" i="1">
                            <a:latin typeface="Cambria Math" panose="02040503050406030204" pitchFamily="18" charset="0"/>
                          </a:rPr>
                          <m:t>2 </m:t>
                        </m:r>
                      </m:sub>
                    </m:sSub>
                  </m:oMath>
                </a14:m>
                <a:r>
                  <a:rPr lang="es-ES" dirty="0">
                    <a:latin typeface="Arial" panose="020B0604020202020204" pitchFamily="34" charset="0"/>
                    <a:cs typeface="Arial" panose="020B0604020202020204" pitchFamily="34" charset="0"/>
                  </a:rPr>
                  <a:t>. Por lo tanto, la magnetización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𝑀</m:t>
                        </m:r>
                      </m:e>
                      <m:sub>
                        <m:r>
                          <a:rPr lang="es-ES" i="1">
                            <a:latin typeface="Cambria Math" panose="02040503050406030204" pitchFamily="18" charset="0"/>
                          </a:rPr>
                          <m:t>2 </m:t>
                        </m:r>
                      </m:sub>
                    </m:sSub>
                  </m:oMath>
                </a14:m>
                <a:r>
                  <a:rPr lang="es-ES" dirty="0">
                    <a:latin typeface="Arial" panose="020B0604020202020204" pitchFamily="34" charset="0"/>
                    <a:cs typeface="Arial" panose="020B0604020202020204" pitchFamily="34" charset="0"/>
                  </a:rPr>
                  <a:t> siente un par con la misma dirección de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𝑀</m:t>
                        </m:r>
                      </m:e>
                      <m:sub>
                        <m:r>
                          <a:rPr lang="es-ES" i="1">
                            <a:latin typeface="Cambria Math" panose="02040503050406030204" pitchFamily="18" charset="0"/>
                          </a:rPr>
                          <m:t>1 </m:t>
                        </m:r>
                      </m:sub>
                    </m:sSub>
                  </m:oMath>
                </a14:m>
                <a:r>
                  <a:rPr lang="es-ES" dirty="0">
                    <a:latin typeface="Arial" panose="020B0604020202020204" pitchFamily="34" charset="0"/>
                    <a:cs typeface="Arial" panose="020B0604020202020204" pitchFamily="34" charset="0"/>
                  </a:rPr>
                  <a:t>.</a:t>
                </a:r>
              </a:p>
            </p:txBody>
          </p:sp>
        </mc:Choice>
        <mc:Fallback>
          <p:sp>
            <p:nvSpPr>
              <p:cNvPr id="5" name="CuadroTexto 4">
                <a:extLst>
                  <a:ext uri="{FF2B5EF4-FFF2-40B4-BE49-F238E27FC236}">
                    <a16:creationId xmlns:a16="http://schemas.microsoft.com/office/drawing/2014/main" xmlns="" xmlns:a14="http://schemas.microsoft.com/office/drawing/2010/main" id="{FBCD363D-DE59-4FA7-A76F-B284B0C0A274}"/>
                  </a:ext>
                </a:extLst>
              </p:cNvPr>
              <p:cNvSpPr txBox="1">
                <a:spLocks noRot="1" noChangeAspect="1" noMove="1" noResize="1" noEditPoints="1" noAdjustHandles="1" noChangeArrowheads="1" noChangeShapeType="1" noTextEdit="1"/>
              </p:cNvSpPr>
              <p:nvPr/>
            </p:nvSpPr>
            <p:spPr>
              <a:xfrm>
                <a:off x="166256" y="3148568"/>
                <a:ext cx="5204786" cy="3416320"/>
              </a:xfrm>
              <a:prstGeom prst="rect">
                <a:avLst/>
              </a:prstGeom>
              <a:blipFill>
                <a:blip r:embed="rId3" cstate="print"/>
                <a:stretch>
                  <a:fillRect l="-937" t="-891" r="-1054" b="-1783"/>
                </a:stretch>
              </a:blipFill>
            </p:spPr>
            <p:txBody>
              <a:bodyPr/>
              <a:lstStyle/>
              <a:p>
                <a:r>
                  <a:rPr lang="es-ES">
                    <a:noFill/>
                  </a:rPr>
                  <a:t> </a:t>
                </a:r>
              </a:p>
            </p:txBody>
          </p:sp>
        </mc:Fallback>
      </mc:AlternateContent>
    </p:spTree>
    <p:extLst>
      <p:ext uri="{BB962C8B-B14F-4D97-AF65-F5344CB8AC3E}">
        <p14:creationId xmlns:p14="http://schemas.microsoft.com/office/powerpoint/2010/main" xmlns="" val="3470895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DCDEEB1-D324-467C-9ED1-8FE838991A3B}"/>
              </a:ext>
            </a:extLst>
          </p:cNvPr>
          <p:cNvSpPr>
            <a:spLocks noGrp="1"/>
          </p:cNvSpPr>
          <p:nvPr>
            <p:ph type="title"/>
          </p:nvPr>
        </p:nvSpPr>
        <p:spPr>
          <a:xfrm>
            <a:off x="838200" y="212145"/>
            <a:ext cx="10515600" cy="604693"/>
          </a:xfrm>
        </p:spPr>
        <p:txBody>
          <a:bodyPr>
            <a:normAutofit/>
          </a:bodyPr>
          <a:lstStyle/>
          <a:p>
            <a:pPr algn="ctr"/>
            <a:r>
              <a:rPr lang="es-ES" sz="3600" b="1" dirty="0">
                <a:solidFill>
                  <a:srgbClr val="FF0000"/>
                </a:solidFill>
                <a:latin typeface="Arial" panose="020B0604020202020204" pitchFamily="34" charset="0"/>
                <a:cs typeface="Arial" panose="020B0604020202020204" pitchFamily="34" charset="0"/>
              </a:rPr>
              <a:t>Superparamagnetismo </a:t>
            </a:r>
            <a:endParaRPr lang="es-ES" sz="3600"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xmlns="" Requires="a14">
          <p:sp>
            <p:nvSpPr>
              <p:cNvPr id="3" name="Marcador de contenido 2">
                <a:extLst>
                  <a:ext uri="{FF2B5EF4-FFF2-40B4-BE49-F238E27FC236}">
                    <a16:creationId xmlns:a16="http://schemas.microsoft.com/office/drawing/2014/main" id="{68F36BBB-5738-47F9-8861-3296B4D18F01}"/>
                  </a:ext>
                </a:extLst>
              </p:cNvPr>
              <p:cNvSpPr>
                <a:spLocks noGrp="1"/>
              </p:cNvSpPr>
              <p:nvPr>
                <p:ph idx="1"/>
              </p:nvPr>
            </p:nvSpPr>
            <p:spPr>
              <a:xfrm>
                <a:off x="290945" y="999692"/>
                <a:ext cx="11637819" cy="5646163"/>
              </a:xfrm>
            </p:spPr>
            <p:txBody>
              <a:bodyPr>
                <a:normAutofit fontScale="70000" lnSpcReduction="20000"/>
              </a:bodyPr>
              <a:lstStyle/>
              <a:p>
                <a:pPr marL="0" indent="0" algn="just">
                  <a:lnSpc>
                    <a:spcPct val="120000"/>
                  </a:lnSpc>
                  <a:buNone/>
                </a:pPr>
                <a:r>
                  <a:rPr lang="es-ES" dirty="0">
                    <a:latin typeface="Arial" panose="020B0604020202020204" pitchFamily="34" charset="0"/>
                    <a:cs typeface="Arial" panose="020B0604020202020204" pitchFamily="34" charset="0"/>
                  </a:rPr>
                  <a:t>En estos sistemas el comportamiento magnético observado depende del valor del tiempo típico de medición </a:t>
                </a:r>
                <a14:m>
                  <m:oMath xmlns:m="http://schemas.openxmlformats.org/officeDocument/2006/math">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𝜏</m:t>
                        </m:r>
                      </m:e>
                      <m:sub>
                        <m:r>
                          <a:rPr lang="es-ES" i="1">
                            <a:latin typeface="Cambria Math" panose="02040503050406030204" pitchFamily="18" charset="0"/>
                            <a:ea typeface="Cambria Math" panose="02040503050406030204" pitchFamily="18" charset="0"/>
                          </a:rPr>
                          <m:t>𝑚</m:t>
                        </m:r>
                      </m:sub>
                    </m:sSub>
                  </m:oMath>
                </a14:m>
                <a:r>
                  <a:rPr lang="es-ES" dirty="0">
                    <a:latin typeface="Arial" panose="020B0604020202020204" pitchFamily="34" charset="0"/>
                    <a:cs typeface="Arial" panose="020B0604020202020204" pitchFamily="34" charset="0"/>
                  </a:rPr>
                  <a:t> que emplea la técnica usada, respecto al tiempo de relajación </a:t>
                </a:r>
                <a14:m>
                  <m:oMath xmlns:m="http://schemas.openxmlformats.org/officeDocument/2006/math">
                    <m:r>
                      <a:rPr lang="es-ES" i="1">
                        <a:latin typeface="Cambria Math" panose="02040503050406030204" pitchFamily="18" charset="0"/>
                        <a:ea typeface="Cambria Math" panose="02040503050406030204" pitchFamily="18" charset="0"/>
                      </a:rPr>
                      <m:t>𝜏</m:t>
                    </m:r>
                  </m:oMath>
                </a14:m>
                <a:r>
                  <a:rPr lang="es-ES" dirty="0">
                    <a:latin typeface="Arial" panose="020B0604020202020204" pitchFamily="34" charset="0"/>
                    <a:cs typeface="Arial" panose="020B0604020202020204" pitchFamily="34" charset="0"/>
                  </a:rPr>
                  <a:t> propio del sistema. </a:t>
                </a:r>
              </a:p>
              <a:p>
                <a:pPr marL="514350" indent="-514350" algn="just">
                  <a:lnSpc>
                    <a:spcPct val="120000"/>
                  </a:lnSpc>
                  <a:buFont typeface="+mj-lt"/>
                  <a:buAutoNum type="arabicPeriod"/>
                </a:pPr>
                <a:r>
                  <a:rPr lang="es-ES" dirty="0">
                    <a:latin typeface="Arial" panose="020B0604020202020204" pitchFamily="34" charset="0"/>
                    <a:cs typeface="Arial" panose="020B0604020202020204" pitchFamily="34" charset="0"/>
                  </a:rPr>
                  <a:t>Si </a:t>
                </a:r>
                <a14:m>
                  <m:oMath xmlns:m="http://schemas.openxmlformats.org/officeDocument/2006/math">
                    <m:sSub>
                      <m:sSubPr>
                        <m:ctrlPr>
                          <a:rPr lang="es-ES" i="1" smtClean="0">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𝜏</m:t>
                        </m:r>
                      </m:e>
                      <m:sub>
                        <m:r>
                          <a:rPr lang="es-ES" b="0" i="1" smtClean="0">
                            <a:latin typeface="Cambria Math" panose="02040503050406030204" pitchFamily="18" charset="0"/>
                            <a:ea typeface="Cambria Math" panose="02040503050406030204" pitchFamily="18" charset="0"/>
                          </a:rPr>
                          <m:t>𝑚</m:t>
                        </m:r>
                      </m:sub>
                    </m:sSub>
                    <m:r>
                      <a:rPr lang="es-ES" i="1" smtClean="0">
                        <a:latin typeface="Cambria Math" panose="02040503050406030204" pitchFamily="18" charset="0"/>
                        <a:ea typeface="Cambria Math" panose="02040503050406030204" pitchFamily="18" charset="0"/>
                      </a:rPr>
                      <m:t>≫</m:t>
                    </m:r>
                    <m:r>
                      <a:rPr lang="es-ES" i="1">
                        <a:latin typeface="Cambria Math" panose="02040503050406030204" pitchFamily="18" charset="0"/>
                        <a:ea typeface="Cambria Math" panose="02040503050406030204" pitchFamily="18" charset="0"/>
                      </a:rPr>
                      <m:t>𝜏</m:t>
                    </m:r>
                  </m:oMath>
                </a14:m>
                <a:r>
                  <a:rPr lang="es-ES" dirty="0">
                    <a:latin typeface="Arial" panose="020B0604020202020204" pitchFamily="34" charset="0"/>
                    <a:cs typeface="Arial" panose="020B0604020202020204" pitchFamily="34" charset="0"/>
                  </a:rPr>
                  <a:t> la relajación ocurre más rápido que la medición, dejando que el sistema llegue al equilibrio termodinámico. Se observa es que el conjunto de partículas se comporta de modo análogo a un sistema paramagnético.</a:t>
                </a:r>
              </a:p>
              <a:p>
                <a:pPr marL="514350" indent="-514350" algn="just">
                  <a:lnSpc>
                    <a:spcPct val="120000"/>
                  </a:lnSpc>
                  <a:buFont typeface="+mj-lt"/>
                  <a:buAutoNum type="arabicPeriod"/>
                </a:pPr>
                <a:r>
                  <a:rPr lang="es-ES" dirty="0">
                    <a:latin typeface="Arial" panose="020B0604020202020204" pitchFamily="34" charset="0"/>
                    <a:cs typeface="Arial" panose="020B0604020202020204" pitchFamily="34" charset="0"/>
                  </a:rPr>
                  <a:t>Si </a:t>
                </a:r>
                <a14:m>
                  <m:oMath xmlns:m="http://schemas.openxmlformats.org/officeDocument/2006/math">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𝜏</m:t>
                        </m:r>
                      </m:e>
                      <m:sub>
                        <m:r>
                          <a:rPr lang="es-ES" i="1">
                            <a:latin typeface="Cambria Math" panose="02040503050406030204" pitchFamily="18" charset="0"/>
                            <a:ea typeface="Cambria Math" panose="02040503050406030204" pitchFamily="18" charset="0"/>
                          </a:rPr>
                          <m:t>𝑚</m:t>
                        </m:r>
                      </m:sub>
                    </m:sSub>
                    <m:r>
                      <a:rPr lang="es-ES" i="1" smtClean="0">
                        <a:latin typeface="Cambria Math" panose="02040503050406030204" pitchFamily="18" charset="0"/>
                        <a:ea typeface="Cambria Math" panose="02040503050406030204" pitchFamily="18" charset="0"/>
                      </a:rPr>
                      <m:t>≪</m:t>
                    </m:r>
                    <m:r>
                      <a:rPr lang="es-ES" i="1">
                        <a:latin typeface="Cambria Math" panose="02040503050406030204" pitchFamily="18" charset="0"/>
                        <a:ea typeface="Cambria Math" panose="02040503050406030204" pitchFamily="18" charset="0"/>
                      </a:rPr>
                      <m:t>𝜏</m:t>
                    </m:r>
                  </m:oMath>
                </a14:m>
                <a:r>
                  <a:rPr lang="es-ES" dirty="0">
                    <a:latin typeface="Arial" panose="020B0604020202020204" pitchFamily="34" charset="0"/>
                    <a:cs typeface="Arial" panose="020B0604020202020204" pitchFamily="34" charset="0"/>
                  </a:rPr>
                  <a:t> la relajación  del sistema resulta muy lenta y se observan propiedades cuasiestáticas como en los sistemas magnéticamente ordenados. Este régimen se denomina bloqueado.</a:t>
                </a:r>
              </a:p>
              <a:p>
                <a:pPr marL="0" indent="0" algn="just">
                  <a:lnSpc>
                    <a:spcPct val="120000"/>
                  </a:lnSpc>
                  <a:buNone/>
                </a:pPr>
                <a:r>
                  <a:rPr lang="es-ES" dirty="0">
                    <a:latin typeface="Arial" panose="020B0604020202020204" pitchFamily="34" charset="0"/>
                    <a:cs typeface="Arial" panose="020B0604020202020204" pitchFamily="34" charset="0"/>
                  </a:rPr>
                  <a:t>La temperatura que divide estos dos regímenes se denomina temperatura de bloqueo </a:t>
                </a:r>
                <a14:m>
                  <m:oMath xmlns:m="http://schemas.openxmlformats.org/officeDocument/2006/math">
                    <m:sSub>
                      <m:sSubPr>
                        <m:ctrlPr>
                          <a:rPr lang="es-ES"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𝑇</m:t>
                        </m:r>
                      </m:e>
                      <m:sub>
                        <m:r>
                          <a:rPr lang="es-ES" b="0" i="1" smtClean="0">
                            <a:latin typeface="Cambria Math" panose="02040503050406030204" pitchFamily="18" charset="0"/>
                            <a:ea typeface="Cambria Math" panose="02040503050406030204" pitchFamily="18" charset="0"/>
                          </a:rPr>
                          <m:t>𝐵</m:t>
                        </m:r>
                      </m:sub>
                    </m:sSub>
                  </m:oMath>
                </a14:m>
                <a:r>
                  <a:rPr lang="es-ES" dirty="0">
                    <a:latin typeface="Arial" panose="020B0604020202020204" pitchFamily="34" charset="0"/>
                    <a:cs typeface="Arial" panose="020B0604020202020204" pitchFamily="34" charset="0"/>
                  </a:rPr>
                  <a:t> y depende del tiempo característico de medición </a:t>
                </a:r>
                <a14:m>
                  <m:oMath xmlns:m="http://schemas.openxmlformats.org/officeDocument/2006/math">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𝜏</m:t>
                        </m:r>
                      </m:e>
                      <m:sub>
                        <m:r>
                          <a:rPr lang="es-ES" i="1">
                            <a:latin typeface="Cambria Math" panose="02040503050406030204" pitchFamily="18" charset="0"/>
                            <a:ea typeface="Cambria Math" panose="02040503050406030204" pitchFamily="18" charset="0"/>
                          </a:rPr>
                          <m:t>𝑚</m:t>
                        </m:r>
                      </m:sub>
                    </m:sSub>
                  </m:oMath>
                </a14:m>
                <a:r>
                  <a:rPr lang="es-ES" dirty="0">
                    <a:latin typeface="Arial" panose="020B0604020202020204" pitchFamily="34" charset="0"/>
                    <a:cs typeface="Arial" panose="020B0604020202020204" pitchFamily="34" charset="0"/>
                  </a:rPr>
                  <a:t>.La temperatura de bloqueo se define como aquella en la que </a:t>
                </a:r>
                <a14:m>
                  <m:oMath xmlns:m="http://schemas.openxmlformats.org/officeDocument/2006/math">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𝜏</m:t>
                        </m:r>
                      </m:e>
                      <m:sub>
                        <m:r>
                          <a:rPr lang="es-ES" i="1">
                            <a:latin typeface="Cambria Math" panose="02040503050406030204" pitchFamily="18" charset="0"/>
                            <a:ea typeface="Cambria Math" panose="02040503050406030204" pitchFamily="18" charset="0"/>
                          </a:rPr>
                          <m:t>𝑚</m:t>
                        </m:r>
                      </m:sub>
                    </m:sSub>
                    <m:r>
                      <a:rPr lang="es-ES" b="0" i="1" smtClean="0">
                        <a:latin typeface="Cambria Math" panose="02040503050406030204" pitchFamily="18" charset="0"/>
                        <a:ea typeface="Cambria Math" panose="02040503050406030204" pitchFamily="18" charset="0"/>
                      </a:rPr>
                      <m:t>=</m:t>
                    </m:r>
                    <m:r>
                      <a:rPr lang="es-ES" i="1">
                        <a:latin typeface="Cambria Math" panose="02040503050406030204" pitchFamily="18" charset="0"/>
                        <a:ea typeface="Cambria Math" panose="02040503050406030204" pitchFamily="18" charset="0"/>
                      </a:rPr>
                      <m:t>𝜏</m:t>
                    </m:r>
                  </m:oMath>
                </a14:m>
                <a:r>
                  <a:rPr lang="es-ES" dirty="0">
                    <a:latin typeface="Arial" panose="020B0604020202020204" pitchFamily="34" charset="0"/>
                    <a:cs typeface="Arial" panose="020B0604020202020204" pitchFamily="34" charset="0"/>
                  </a:rPr>
                  <a:t>, está asociada a la barrera de energía,. Si </a:t>
                </a:r>
                <a14:m>
                  <m:oMath xmlns:m="http://schemas.openxmlformats.org/officeDocument/2006/math">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𝜏</m:t>
                        </m:r>
                      </m:e>
                      <m:sub>
                        <m:r>
                          <a:rPr lang="es-ES" i="1">
                            <a:latin typeface="Cambria Math" panose="02040503050406030204" pitchFamily="18" charset="0"/>
                            <a:ea typeface="Cambria Math" panose="02040503050406030204" pitchFamily="18" charset="0"/>
                          </a:rPr>
                          <m:t>𝑚</m:t>
                        </m:r>
                      </m:sub>
                    </m:sSub>
                    <m:r>
                      <a:rPr lang="es-ES" i="1">
                        <a:latin typeface="Cambria Math" panose="02040503050406030204" pitchFamily="18" charset="0"/>
                        <a:ea typeface="Cambria Math" panose="02040503050406030204" pitchFamily="18" charset="0"/>
                      </a:rPr>
                      <m:t>=</m:t>
                    </m:r>
                    <m:r>
                      <a:rPr lang="es-ES" i="1">
                        <a:latin typeface="Cambria Math" panose="02040503050406030204" pitchFamily="18" charset="0"/>
                        <a:ea typeface="Cambria Math" panose="02040503050406030204" pitchFamily="18" charset="0"/>
                      </a:rPr>
                      <m:t>𝜏</m:t>
                    </m:r>
                  </m:oMath>
                </a14:m>
                <a:r>
                  <a:rPr lang="es-ES" dirty="0">
                    <a:latin typeface="Arial" panose="020B0604020202020204" pitchFamily="34" charset="0"/>
                    <a:cs typeface="Arial" panose="020B0604020202020204" pitchFamily="34" charset="0"/>
                  </a:rPr>
                  <a:t> entonces</a:t>
                </a:r>
              </a:p>
              <a:p>
                <a:pPr marL="0" indent="0" algn="ctr">
                  <a:lnSpc>
                    <a:spcPct val="120000"/>
                  </a:lnSpc>
                  <a:buNone/>
                </a:pPr>
                <a:r>
                  <a:rPr lang="es-ES" dirty="0">
                    <a:latin typeface="Arial" panose="020B0604020202020204" pitchFamily="34" charset="0"/>
                    <a:cs typeface="Arial" panose="020B0604020202020204" pitchFamily="34" charset="0"/>
                  </a:rPr>
                  <a:t> </a:t>
                </a:r>
                <a14:m>
                  <m:oMath xmlns:m="http://schemas.openxmlformats.org/officeDocument/2006/math">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𝜏</m:t>
                        </m:r>
                      </m:e>
                      <m:sub>
                        <m:r>
                          <a:rPr lang="es-ES" i="1">
                            <a:latin typeface="Cambria Math" panose="02040503050406030204" pitchFamily="18" charset="0"/>
                            <a:ea typeface="Cambria Math" panose="02040503050406030204" pitchFamily="18" charset="0"/>
                          </a:rPr>
                          <m:t>𝑚</m:t>
                        </m:r>
                      </m:sub>
                    </m:sSub>
                    <m:r>
                      <a:rPr lang="es-ES" i="1">
                        <a:latin typeface="Cambria Math" panose="02040503050406030204" pitchFamily="18" charset="0"/>
                        <a:ea typeface="Cambria Math" panose="02040503050406030204" pitchFamily="18" charset="0"/>
                      </a:rPr>
                      <m:t>=</m:t>
                    </m:r>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𝜏</m:t>
                        </m:r>
                      </m:e>
                      <m:sub>
                        <m:r>
                          <a:rPr lang="es-ES" i="1">
                            <a:latin typeface="Cambria Math" panose="02040503050406030204" pitchFamily="18" charset="0"/>
                            <a:ea typeface="Cambria Math" panose="02040503050406030204" pitchFamily="18" charset="0"/>
                          </a:rPr>
                          <m:t>0</m:t>
                        </m:r>
                      </m:sub>
                    </m:sSub>
                    <m:sSup>
                      <m:sSupPr>
                        <m:ctrlPr>
                          <a:rPr lang="es-ES" i="1">
                            <a:latin typeface="Cambria Math" panose="02040503050406030204" pitchFamily="18" charset="0"/>
                            <a:ea typeface="Cambria Math" panose="02040503050406030204" pitchFamily="18" charset="0"/>
                          </a:rPr>
                        </m:ctrlPr>
                      </m:sSupPr>
                      <m:e>
                        <m:r>
                          <a:rPr lang="es-ES" i="1">
                            <a:latin typeface="Cambria Math" panose="02040503050406030204" pitchFamily="18" charset="0"/>
                            <a:ea typeface="Cambria Math" panose="02040503050406030204" pitchFamily="18" charset="0"/>
                          </a:rPr>
                          <m:t>𝑒</m:t>
                        </m:r>
                      </m:e>
                      <m:sup>
                        <m:f>
                          <m:fPr>
                            <m:ctrlPr>
                              <a:rPr lang="es-ES" i="1">
                                <a:latin typeface="Cambria Math" panose="02040503050406030204" pitchFamily="18" charset="0"/>
                                <a:ea typeface="Cambria Math" panose="02040503050406030204" pitchFamily="18" charset="0"/>
                              </a:rPr>
                            </m:ctrlPr>
                          </m:fPr>
                          <m:num>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𝐸</m:t>
                                </m:r>
                              </m:e>
                              <m:sub>
                                <m:r>
                                  <a:rPr lang="es-ES" i="1">
                                    <a:latin typeface="Cambria Math" panose="02040503050406030204" pitchFamily="18" charset="0"/>
                                    <a:ea typeface="Cambria Math" panose="02040503050406030204" pitchFamily="18" charset="0"/>
                                  </a:rPr>
                                  <m:t>𝐵</m:t>
                                </m:r>
                              </m:sub>
                            </m:sSub>
                          </m:num>
                          <m:den>
                            <m:r>
                              <a:rPr lang="es-ES" b="0" i="1" smtClean="0">
                                <a:latin typeface="Cambria Math" panose="02040503050406030204" pitchFamily="18" charset="0"/>
                                <a:ea typeface="Cambria Math" panose="02040503050406030204" pitchFamily="18" charset="0"/>
                              </a:rPr>
                              <m:t>𝑘</m:t>
                            </m:r>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𝑇</m:t>
                                </m:r>
                              </m:e>
                              <m:sub>
                                <m:r>
                                  <a:rPr lang="es-ES" b="0" i="1" smtClean="0">
                                    <a:latin typeface="Cambria Math" panose="02040503050406030204" pitchFamily="18" charset="0"/>
                                    <a:ea typeface="Cambria Math" panose="02040503050406030204" pitchFamily="18" charset="0"/>
                                  </a:rPr>
                                  <m:t>𝐵</m:t>
                                </m:r>
                              </m:sub>
                            </m:sSub>
                          </m:den>
                        </m:f>
                      </m:sup>
                    </m:sSup>
                  </m:oMath>
                </a14:m>
                <a:r>
                  <a:rPr lang="es-ES" dirty="0">
                    <a:latin typeface="Arial" panose="020B0604020202020204" pitchFamily="34" charset="0"/>
                    <a:cs typeface="Arial" panose="020B0604020202020204" pitchFamily="34" charset="0"/>
                  </a:rPr>
                  <a:t>   por tanto </a:t>
                </a:r>
              </a:p>
              <a:p>
                <a:pPr marL="0" indent="0" algn="just">
                  <a:lnSpc>
                    <a:spcPct val="120000"/>
                  </a:lnSpc>
                  <a:buNone/>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𝑇</m:t>
                          </m:r>
                        </m:e>
                        <m:sub>
                          <m:r>
                            <a:rPr lang="es-ES" b="0" i="1" smtClean="0">
                              <a:latin typeface="Cambria Math" panose="02040503050406030204" pitchFamily="18" charset="0"/>
                              <a:ea typeface="Cambria Math" panose="02040503050406030204" pitchFamily="18" charset="0"/>
                            </a:rPr>
                            <m:t>𝐵</m:t>
                          </m:r>
                        </m:sub>
                      </m:sSub>
                      <m:r>
                        <a:rPr lang="es-ES" b="0" i="1" smtClean="0">
                          <a:latin typeface="Cambria Math" panose="02040503050406030204" pitchFamily="18" charset="0"/>
                          <a:ea typeface="Cambria Math" panose="02040503050406030204" pitchFamily="18" charset="0"/>
                        </a:rPr>
                        <m:t>=</m:t>
                      </m:r>
                      <m:f>
                        <m:fPr>
                          <m:ctrlPr>
                            <a:rPr lang="es-ES" b="0" i="1" smtClean="0">
                              <a:latin typeface="Cambria Math" panose="02040503050406030204" pitchFamily="18" charset="0"/>
                              <a:ea typeface="Cambria Math" panose="02040503050406030204" pitchFamily="18" charset="0"/>
                            </a:rPr>
                          </m:ctrlPr>
                        </m:fPr>
                        <m:num>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𝐸</m:t>
                              </m:r>
                            </m:e>
                            <m:sub>
                              <m:r>
                                <a:rPr lang="es-ES" b="0" i="1" smtClean="0">
                                  <a:latin typeface="Cambria Math" panose="02040503050406030204" pitchFamily="18" charset="0"/>
                                  <a:ea typeface="Cambria Math" panose="02040503050406030204" pitchFamily="18" charset="0"/>
                                </a:rPr>
                                <m:t>𝐵</m:t>
                              </m:r>
                            </m:sub>
                          </m:sSub>
                        </m:num>
                        <m:den>
                          <m:r>
                            <a:rPr lang="es-ES" b="0" i="1" smtClean="0">
                              <a:latin typeface="Cambria Math" panose="02040503050406030204" pitchFamily="18" charset="0"/>
                              <a:ea typeface="Cambria Math" panose="02040503050406030204" pitchFamily="18" charset="0"/>
                            </a:rPr>
                            <m:t>𝑘</m:t>
                          </m:r>
                          <m:func>
                            <m:funcPr>
                              <m:ctrlPr>
                                <a:rPr lang="es-ES" b="0" i="1" smtClean="0">
                                  <a:latin typeface="Cambria Math" panose="02040503050406030204" pitchFamily="18" charset="0"/>
                                  <a:ea typeface="Cambria Math" panose="02040503050406030204" pitchFamily="18" charset="0"/>
                                </a:rPr>
                              </m:ctrlPr>
                            </m:funcPr>
                            <m:fName>
                              <m:r>
                                <m:rPr>
                                  <m:sty m:val="p"/>
                                </m:rPr>
                                <a:rPr lang="es-ES" b="0" i="0" smtClean="0">
                                  <a:latin typeface="Cambria Math" panose="02040503050406030204" pitchFamily="18" charset="0"/>
                                  <a:ea typeface="Cambria Math" panose="02040503050406030204" pitchFamily="18" charset="0"/>
                                </a:rPr>
                                <m:t>ln</m:t>
                              </m:r>
                            </m:fName>
                            <m:e>
                              <m:f>
                                <m:fPr>
                                  <m:ctrlPr>
                                    <a:rPr lang="es-ES" b="0" i="1" smtClean="0">
                                      <a:latin typeface="Cambria Math" panose="02040503050406030204" pitchFamily="18" charset="0"/>
                                      <a:ea typeface="Cambria Math" panose="02040503050406030204" pitchFamily="18" charset="0"/>
                                    </a:rPr>
                                  </m:ctrlPr>
                                </m:fPr>
                                <m:num>
                                  <m:r>
                                    <a:rPr lang="es-ES" b="0" i="1" smtClean="0">
                                      <a:latin typeface="Cambria Math" panose="02040503050406030204" pitchFamily="18" charset="0"/>
                                      <a:ea typeface="Cambria Math" panose="02040503050406030204" pitchFamily="18" charset="0"/>
                                    </a:rPr>
                                    <m:t>𝜏</m:t>
                                  </m:r>
                                </m:num>
                                <m:den>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𝜏</m:t>
                                      </m:r>
                                    </m:e>
                                    <m:sub>
                                      <m:r>
                                        <a:rPr lang="es-ES" i="1">
                                          <a:latin typeface="Cambria Math" panose="02040503050406030204" pitchFamily="18" charset="0"/>
                                          <a:ea typeface="Cambria Math" panose="02040503050406030204" pitchFamily="18" charset="0"/>
                                        </a:rPr>
                                        <m:t>𝑚</m:t>
                                      </m:r>
                                    </m:sub>
                                  </m:sSub>
                                </m:den>
                              </m:f>
                            </m:e>
                          </m:func>
                        </m:den>
                      </m:f>
                    </m:oMath>
                  </m:oMathPara>
                </a14:m>
                <a:endParaRPr lang="es-ES" dirty="0">
                  <a:latin typeface="Arial" panose="020B0604020202020204" pitchFamily="34" charset="0"/>
                  <a:cs typeface="Arial" panose="020B0604020202020204" pitchFamily="34" charset="0"/>
                </a:endParaRPr>
              </a:p>
            </p:txBody>
          </p:sp>
        </mc:Choice>
        <mc:Fallback>
          <p:sp>
            <p:nvSpPr>
              <p:cNvPr id="3" name="Marcador de contenido 2">
                <a:extLst>
                  <a:ext uri="{FF2B5EF4-FFF2-40B4-BE49-F238E27FC236}">
                    <a16:creationId xmlns:a16="http://schemas.microsoft.com/office/drawing/2014/main" xmlns="" id="{68F36BBB-5738-47F9-8861-3296B4D18F01}"/>
                  </a:ext>
                </a:extLst>
              </p:cNvPr>
              <p:cNvSpPr>
                <a:spLocks noGrp="1" noRot="1" noChangeAspect="1" noMove="1" noResize="1" noEditPoints="1" noAdjustHandles="1" noChangeArrowheads="1" noChangeShapeType="1" noTextEdit="1"/>
              </p:cNvSpPr>
              <p:nvPr>
                <p:ph idx="1"/>
              </p:nvPr>
            </p:nvSpPr>
            <p:spPr>
              <a:xfrm>
                <a:off x="290945" y="999692"/>
                <a:ext cx="11637819" cy="5646163"/>
              </a:xfrm>
              <a:blipFill>
                <a:blip r:embed="rId2" cstate="print"/>
                <a:stretch>
                  <a:fillRect l="-576" t="-540" r="-524"/>
                </a:stretch>
              </a:blipFill>
            </p:spPr>
            <p:txBody>
              <a:bodyPr/>
              <a:lstStyle/>
              <a:p>
                <a:r>
                  <a:rPr lang="es-ES">
                    <a:noFill/>
                  </a:rPr>
                  <a:t> </a:t>
                </a:r>
              </a:p>
            </p:txBody>
          </p:sp>
        </mc:Fallback>
      </mc:AlternateContent>
    </p:spTree>
    <p:extLst>
      <p:ext uri="{BB962C8B-B14F-4D97-AF65-F5344CB8AC3E}">
        <p14:creationId xmlns:p14="http://schemas.microsoft.com/office/powerpoint/2010/main" xmlns="" val="3759392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4B35553-73D4-48F3-A3C8-F517E918689B}"/>
              </a:ext>
            </a:extLst>
          </p:cNvPr>
          <p:cNvSpPr>
            <a:spLocks noGrp="1"/>
          </p:cNvSpPr>
          <p:nvPr>
            <p:ph type="title"/>
          </p:nvPr>
        </p:nvSpPr>
        <p:spPr>
          <a:xfrm>
            <a:off x="838200" y="101889"/>
            <a:ext cx="10515600" cy="424584"/>
          </a:xfrm>
        </p:spPr>
        <p:txBody>
          <a:bodyPr>
            <a:noAutofit/>
          </a:bodyPr>
          <a:lstStyle/>
          <a:p>
            <a:pPr algn="ctr"/>
            <a:r>
              <a:rPr lang="es-ES" sz="3600" b="1" dirty="0">
                <a:solidFill>
                  <a:srgbClr val="FF0000"/>
                </a:solidFill>
                <a:latin typeface="Arial" panose="020B0604020202020204" pitchFamily="34" charset="0"/>
                <a:cs typeface="Arial" panose="020B0604020202020204" pitchFamily="34" charset="0"/>
              </a:rPr>
              <a:t>Superparamagnetismo </a:t>
            </a:r>
            <a:endParaRPr lang="es-ES" sz="3600" dirty="0">
              <a:latin typeface="Arial" panose="020B0604020202020204" pitchFamily="34" charset="0"/>
              <a:cs typeface="Arial" panose="020B0604020202020204" pitchFamily="34" charset="0"/>
            </a:endParaRPr>
          </a:p>
        </p:txBody>
      </p:sp>
      <p:sp>
        <p:nvSpPr>
          <p:cNvPr id="3" name="Marcador de contenido 2">
            <a:extLst>
              <a:ext uri="{FF2B5EF4-FFF2-40B4-BE49-F238E27FC236}">
                <a16:creationId xmlns:a16="http://schemas.microsoft.com/office/drawing/2014/main" xmlns="" id="{E7D4927A-4C0A-4C98-AE0B-0D34FC656F6C}"/>
              </a:ext>
            </a:extLst>
          </p:cNvPr>
          <p:cNvSpPr>
            <a:spLocks noGrp="1"/>
          </p:cNvSpPr>
          <p:nvPr>
            <p:ph idx="1"/>
          </p:nvPr>
        </p:nvSpPr>
        <p:spPr>
          <a:xfrm>
            <a:off x="152400" y="526473"/>
            <a:ext cx="11698766" cy="2466109"/>
          </a:xfrm>
        </p:spPr>
        <p:txBody>
          <a:bodyPr>
            <a:normAutofit fontScale="70000" lnSpcReduction="20000"/>
          </a:bodyPr>
          <a:lstStyle/>
          <a:p>
            <a:pPr marL="0" indent="0" algn="just">
              <a:lnSpc>
                <a:spcPct val="120000"/>
              </a:lnSpc>
              <a:buNone/>
            </a:pPr>
            <a:r>
              <a:rPr lang="es-ES" dirty="0">
                <a:latin typeface="Arial" panose="020B0604020202020204" pitchFamily="34" charset="0"/>
                <a:cs typeface="Arial" panose="020B0604020202020204" pitchFamily="34" charset="0"/>
              </a:rPr>
              <a:t>Los materiales superparmagnéticos tienen una alta magnetización de saturación y cero coercitividad y remanencia, por lo que se distingue de los ferromagnéticos y paramagnéticos, no hay área bajo el ciclo de histéresis, como se muestra en la grafica.</a:t>
            </a:r>
          </a:p>
          <a:p>
            <a:pPr marL="0" indent="0" algn="just">
              <a:lnSpc>
                <a:spcPct val="120000"/>
              </a:lnSpc>
              <a:buNone/>
            </a:pPr>
            <a:r>
              <a:rPr lang="es-ES" dirty="0">
                <a:latin typeface="Arial" panose="020B0604020202020204" pitchFamily="34" charset="0"/>
                <a:cs typeface="Arial" panose="020B0604020202020204" pitchFamily="34" charset="0"/>
              </a:rPr>
              <a:t>El </a:t>
            </a:r>
            <a:r>
              <a:rPr lang="es-ES" dirty="0" err="1">
                <a:latin typeface="Arial" panose="020B0604020202020204" pitchFamily="34" charset="0"/>
                <a:cs typeface="Arial" panose="020B0604020202020204" pitchFamily="34" charset="0"/>
              </a:rPr>
              <a:t>superparamagnetismo</a:t>
            </a:r>
            <a:r>
              <a:rPr lang="es-ES" dirty="0">
                <a:latin typeface="Arial" panose="020B0604020202020204" pitchFamily="34" charset="0"/>
                <a:cs typeface="Arial" panose="020B0604020202020204" pitchFamily="34" charset="0"/>
              </a:rPr>
              <a:t> es un efecto de tamaño del material ferromagnético. Como se ve en el esquema, que  muestra la influencia del tamaño de partícula magnético sobre las propiedades magnéticas. La coercitividad cambia con el tamaño de partícula y, a un tamaño lo suficientemente pequeño, la coercitividad se vuelve cero.</a:t>
            </a:r>
          </a:p>
        </p:txBody>
      </p:sp>
      <p:pic>
        <p:nvPicPr>
          <p:cNvPr id="4" name="Imagen 3">
            <a:extLst>
              <a:ext uri="{FF2B5EF4-FFF2-40B4-BE49-F238E27FC236}">
                <a16:creationId xmlns:a16="http://schemas.microsoft.com/office/drawing/2014/main" xmlns="" id="{7FB6BA39-EB65-4561-BB61-3E6AA49D96F9}"/>
              </a:ext>
            </a:extLst>
          </p:cNvPr>
          <p:cNvPicPr>
            <a:picLocks noChangeAspect="1"/>
          </p:cNvPicPr>
          <p:nvPr/>
        </p:nvPicPr>
        <p:blipFill>
          <a:blip r:embed="rId2" cstate="print"/>
          <a:stretch>
            <a:fillRect/>
          </a:stretch>
        </p:blipFill>
        <p:spPr>
          <a:xfrm>
            <a:off x="6816436" y="3173898"/>
            <a:ext cx="5350434" cy="3323883"/>
          </a:xfrm>
          <a:prstGeom prst="rect">
            <a:avLst/>
          </a:prstGeom>
        </p:spPr>
      </p:pic>
      <p:pic>
        <p:nvPicPr>
          <p:cNvPr id="11" name="Marcador de contenido 6">
            <a:extLst>
              <a:ext uri="{FF2B5EF4-FFF2-40B4-BE49-F238E27FC236}">
                <a16:creationId xmlns:a16="http://schemas.microsoft.com/office/drawing/2014/main" xmlns="" id="{3914991C-0F5A-4DE8-9F82-96BF2718BBB7}"/>
              </a:ext>
            </a:extLst>
          </p:cNvPr>
          <p:cNvPicPr>
            <a:picLocks noChangeAspect="1"/>
          </p:cNvPicPr>
          <p:nvPr/>
        </p:nvPicPr>
        <p:blipFill>
          <a:blip r:embed="rId3" cstate="print"/>
          <a:stretch>
            <a:fillRect/>
          </a:stretch>
        </p:blipFill>
        <p:spPr>
          <a:xfrm>
            <a:off x="0" y="2796952"/>
            <a:ext cx="6691745" cy="3851066"/>
          </a:xfrm>
          <a:prstGeom prst="rect">
            <a:avLst/>
          </a:prstGeom>
        </p:spPr>
      </p:pic>
    </p:spTree>
    <p:extLst>
      <p:ext uri="{BB962C8B-B14F-4D97-AF65-F5344CB8AC3E}">
        <p14:creationId xmlns:p14="http://schemas.microsoft.com/office/powerpoint/2010/main" xmlns="" val="260193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E174389-6AE8-4066-AB1E-7FB80F3D15A4}"/>
              </a:ext>
            </a:extLst>
          </p:cNvPr>
          <p:cNvSpPr>
            <a:spLocks noGrp="1"/>
          </p:cNvSpPr>
          <p:nvPr>
            <p:ph type="title"/>
          </p:nvPr>
        </p:nvSpPr>
        <p:spPr>
          <a:xfrm>
            <a:off x="838200" y="425336"/>
            <a:ext cx="10515600" cy="87282"/>
          </a:xfrm>
        </p:spPr>
        <p:txBody>
          <a:bodyPr>
            <a:normAutofit fontScale="90000"/>
          </a:bodyPr>
          <a:lstStyle/>
          <a:p>
            <a:pPr algn="ctr"/>
            <a:r>
              <a:rPr lang="es-ES" b="1" dirty="0">
                <a:latin typeface="Arial" panose="020B0604020202020204" pitchFamily="34" charset="0"/>
                <a:cs typeface="Arial" panose="020B0604020202020204" pitchFamily="34" charset="0"/>
              </a:rPr>
              <a:t/>
            </a:r>
            <a:br>
              <a:rPr lang="es-ES" b="1" dirty="0">
                <a:latin typeface="Arial" panose="020B0604020202020204" pitchFamily="34" charset="0"/>
                <a:cs typeface="Arial" panose="020B0604020202020204" pitchFamily="34" charset="0"/>
              </a:rPr>
            </a:br>
            <a:endParaRPr lang="es-ES" dirty="0"/>
          </a:p>
        </p:txBody>
      </p:sp>
      <mc:AlternateContent xmlns:mc="http://schemas.openxmlformats.org/markup-compatibility/2006">
        <mc:Choice xmlns:a14="http://schemas.microsoft.com/office/drawing/2010/main" xmlns="" Requires="a14">
          <p:sp>
            <p:nvSpPr>
              <p:cNvPr id="3" name="Marcador de contenido 2">
                <a:extLst>
                  <a:ext uri="{FF2B5EF4-FFF2-40B4-BE49-F238E27FC236}">
                    <a16:creationId xmlns:a16="http://schemas.microsoft.com/office/drawing/2014/main" id="{242EA6E9-7681-4AEE-9987-6BF95B8EABF3}"/>
                  </a:ext>
                </a:extLst>
              </p:cNvPr>
              <p:cNvSpPr>
                <a:spLocks noGrp="1"/>
              </p:cNvSpPr>
              <p:nvPr>
                <p:ph idx="1"/>
              </p:nvPr>
            </p:nvSpPr>
            <p:spPr>
              <a:xfrm>
                <a:off x="214746" y="835784"/>
                <a:ext cx="11762508" cy="6179127"/>
              </a:xfrm>
            </p:spPr>
            <p:txBody>
              <a:bodyPr>
                <a:normAutofit fontScale="62500" lnSpcReduction="20000"/>
              </a:bodyPr>
              <a:lstStyle/>
              <a:p>
                <a:pPr marL="0" indent="0" algn="just">
                  <a:lnSpc>
                    <a:spcPct val="120000"/>
                  </a:lnSpc>
                  <a:buNone/>
                </a:pPr>
                <a:r>
                  <a:rPr lang="es-ES" dirty="0">
                    <a:latin typeface="Arial" panose="020B0604020202020204" pitchFamily="34" charset="0"/>
                    <a:cs typeface="Arial" panose="020B0604020202020204" pitchFamily="34" charset="0"/>
                  </a:rPr>
                  <a:t>Son varias las direcciones en las que avanzaron las investigaciones y/o desarrollos en magnetismo. En esta presentación solo destacaremos algunas. Se destaca de manera especial el descubrimiento de la magnetorresistencia gigante). El caso de los cables magnéticos no es de menor importancia, dio origen a innumerables aplicaciones, ampliando aun más sus posibilidades al introducir los materiales amorfos. En la actualidad se conjugan la nanotecnología con los hilos magnéticos y las cintas amorfas. Donde surgió interés debido al descubrimiento de los fenómenos de magnetorresistencia gigante en multicapas, magnetorresistencia colosal  en manganitas y la magnetoimpedancia gigante en aleaciones magnéticamente blandas en forma de hilos, cintas, películas y multicapas, en el estado amorfo, monocristalino y cristalino. Existen diferentes aplicaciones tecnológicas, principalmente en el área de la sensorística y de grabación magnética. Solo mencionamos algunos casos no diciendo nada sobre aplicaciones, de gran relevancia, en biología y medicina.</a:t>
                </a:r>
              </a:p>
              <a:p>
                <a:pPr marL="0" indent="0" algn="just">
                  <a:lnSpc>
                    <a:spcPct val="120000"/>
                  </a:lnSpc>
                  <a:buNone/>
                </a:pPr>
                <a:r>
                  <a:rPr lang="es-ES" dirty="0">
                    <a:latin typeface="Arial" panose="020B0604020202020204" pitchFamily="34" charset="0"/>
                    <a:cs typeface="Arial" panose="020B0604020202020204" pitchFamily="34" charset="0"/>
                  </a:rPr>
                  <a:t>En general hay tres grupos de sistemas magnéticos; </a:t>
                </a:r>
                <a:r>
                  <a:rPr lang="es-ES" b="1" dirty="0">
                    <a:latin typeface="Arial" panose="020B0604020202020204" pitchFamily="34" charset="0"/>
                    <a:cs typeface="Arial" panose="020B0604020202020204" pitchFamily="34" charset="0"/>
                  </a:rPr>
                  <a:t>Cintas Amorfas, Hilos Amorfos y Microhilos Recubiertos</a:t>
                </a:r>
                <a:r>
                  <a:rPr lang="es-ES" dirty="0">
                    <a:latin typeface="Arial" panose="020B0604020202020204" pitchFamily="34" charset="0"/>
                    <a:cs typeface="Arial" panose="020B0604020202020204" pitchFamily="34" charset="0"/>
                  </a:rPr>
                  <a:t>. De los cuales comentaremos los dos últimos. Es conveniente recordar algunas definiciones que ya fueron comentadas: Los materiales magnetostrictivos son aquellos que se deforman bajo un campo magnético aplicado. La razón de este fenómeno es el acoplamiento entre la orbita de los electrones y su estado de espín, que provoca una elongación de la orbita en la dirección del spin. Macroscópicamente, todas las orbitas están elongadas pero en distintas direcciones del espacio. Cuando actúa un campo magnético todos los orbitales se orientan en la misma dirección y cambia de dimensión el cuerpo. Estos materiales deben sus propiedades fundamentalmente por la anisotropía magnetoelástica, que esta determinada por las tensiones (mecánicas, temperatura, corrientes eléctricas) inducidas por la fabricación y la magnetostricción </a:t>
                </a:r>
                <a14:m>
                  <m:oMath xmlns:m="http://schemas.openxmlformats.org/officeDocument/2006/math">
                    <m:d>
                      <m:dPr>
                        <m:ctrlPr>
                          <a:rPr lang="es-ES" i="1" smtClean="0">
                            <a:latin typeface="Cambria Math" panose="02040503050406030204" pitchFamily="18" charset="0"/>
                            <a:cs typeface="Arial" panose="020B0604020202020204" pitchFamily="34" charset="0"/>
                          </a:rPr>
                        </m:ctrlPr>
                      </m:dPr>
                      <m:e>
                        <m:sSub>
                          <m:sSubPr>
                            <m:ctrlPr>
                              <a:rPr lang="es-ES" i="1" smtClean="0">
                                <a:latin typeface="Cambria Math" panose="02040503050406030204" pitchFamily="18" charset="0"/>
                                <a:cs typeface="Arial" panose="020B0604020202020204" pitchFamily="34" charset="0"/>
                              </a:rPr>
                            </m:ctrlPr>
                          </m:sSubPr>
                          <m:e>
                            <m:r>
                              <a:rPr lang="es-ES" i="1" smtClean="0">
                                <a:latin typeface="Cambria Math" panose="02040503050406030204" pitchFamily="18" charset="0"/>
                                <a:ea typeface="Cambria Math" panose="02040503050406030204" pitchFamily="18" charset="0"/>
                                <a:cs typeface="Arial" panose="020B0604020202020204" pitchFamily="34" charset="0"/>
                              </a:rPr>
                              <m:t>𝜆</m:t>
                            </m:r>
                          </m:e>
                          <m:sub>
                            <m:r>
                              <a:rPr lang="es-ES" b="0" i="1" smtClean="0">
                                <a:latin typeface="Cambria Math" panose="02040503050406030204" pitchFamily="18" charset="0"/>
                                <a:cs typeface="Arial" panose="020B0604020202020204" pitchFamily="34" charset="0"/>
                              </a:rPr>
                              <m:t>𝑠</m:t>
                            </m:r>
                          </m:sub>
                        </m:sSub>
                      </m:e>
                    </m:d>
                  </m:oMath>
                </a14:m>
                <a:r>
                  <a:rPr lang="es-ES" dirty="0">
                    <a:latin typeface="Arial" panose="020B0604020202020204" pitchFamily="34" charset="0"/>
                    <a:cs typeface="Arial" panose="020B0604020202020204" pitchFamily="34" charset="0"/>
                  </a:rPr>
                  <a:t> propia del material. </a:t>
                </a:r>
              </a:p>
              <a:p>
                <a:pPr marL="0" indent="0" algn="just">
                  <a:lnSpc>
                    <a:spcPct val="120000"/>
                  </a:lnSpc>
                  <a:buNone/>
                </a:pPr>
                <a:endParaRPr lang="es-ES" dirty="0">
                  <a:latin typeface="Arial" panose="020B0604020202020204" pitchFamily="34" charset="0"/>
                  <a:cs typeface="Arial" panose="020B0604020202020204" pitchFamily="34" charset="0"/>
                </a:endParaRPr>
              </a:p>
            </p:txBody>
          </p:sp>
        </mc:Choice>
        <mc:Fallback>
          <p:sp>
            <p:nvSpPr>
              <p:cNvPr id="3" name="Marcador de contenido 2">
                <a:extLst>
                  <a:ext uri="{FF2B5EF4-FFF2-40B4-BE49-F238E27FC236}">
                    <a16:creationId xmlns:a16="http://schemas.microsoft.com/office/drawing/2014/main" xmlns="" xmlns:a14="http://schemas.microsoft.com/office/drawing/2010/main" id="{242EA6E9-7681-4AEE-9987-6BF95B8EABF3}"/>
                  </a:ext>
                </a:extLst>
              </p:cNvPr>
              <p:cNvSpPr>
                <a:spLocks noGrp="1" noRot="1" noChangeAspect="1" noMove="1" noResize="1" noEditPoints="1" noAdjustHandles="1" noChangeArrowheads="1" noChangeShapeType="1" noTextEdit="1"/>
              </p:cNvSpPr>
              <p:nvPr>
                <p:ph idx="1"/>
              </p:nvPr>
            </p:nvSpPr>
            <p:spPr>
              <a:xfrm>
                <a:off x="214746" y="835784"/>
                <a:ext cx="11762508" cy="6179127"/>
              </a:xfrm>
              <a:blipFill>
                <a:blip r:embed="rId2" cstate="print"/>
                <a:stretch>
                  <a:fillRect l="-415" t="-493" r="-415"/>
                </a:stretch>
              </a:blipFill>
            </p:spPr>
            <p:txBody>
              <a:bodyPr/>
              <a:lstStyle/>
              <a:p>
                <a:r>
                  <a:rPr lang="es-ES">
                    <a:noFill/>
                  </a:rPr>
                  <a:t> </a:t>
                </a:r>
              </a:p>
            </p:txBody>
          </p:sp>
        </mc:Fallback>
      </mc:AlternateContent>
      <p:sp>
        <p:nvSpPr>
          <p:cNvPr id="4" name="CuadroTexto 3">
            <a:extLst>
              <a:ext uri="{FF2B5EF4-FFF2-40B4-BE49-F238E27FC236}">
                <a16:creationId xmlns:a16="http://schemas.microsoft.com/office/drawing/2014/main" xmlns="" id="{6779E6C1-ACAF-4F33-AAA3-CBA1C7C29462}"/>
              </a:ext>
            </a:extLst>
          </p:cNvPr>
          <p:cNvSpPr txBox="1"/>
          <p:nvPr/>
        </p:nvSpPr>
        <p:spPr>
          <a:xfrm>
            <a:off x="4495662" y="102170"/>
            <a:ext cx="5202520" cy="738664"/>
          </a:xfrm>
          <a:prstGeom prst="rect">
            <a:avLst/>
          </a:prstGeom>
          <a:noFill/>
        </p:spPr>
        <p:txBody>
          <a:bodyPr wrap="square" rtlCol="0">
            <a:spAutoFit/>
          </a:bodyPr>
          <a:lstStyle/>
          <a:p>
            <a:r>
              <a:rPr lang="es-ES" sz="2400" b="1" dirty="0">
                <a:solidFill>
                  <a:srgbClr val="FF0000"/>
                </a:solidFill>
                <a:latin typeface="Arial" panose="020B0604020202020204" pitchFamily="34" charset="0"/>
                <a:cs typeface="Arial" panose="020B0604020202020204" pitchFamily="34" charset="0"/>
              </a:rPr>
              <a:t>Sistemas magnéticos amorfos</a:t>
            </a:r>
            <a:r>
              <a:rPr lang="es-ES" dirty="0">
                <a:latin typeface="Arial" panose="020B0604020202020204" pitchFamily="34" charset="0"/>
                <a:cs typeface="Arial" panose="020B0604020202020204" pitchFamily="34" charset="0"/>
              </a:rPr>
              <a:t>.</a:t>
            </a:r>
          </a:p>
          <a:p>
            <a:endParaRPr lang="es-ES" dirty="0"/>
          </a:p>
        </p:txBody>
      </p:sp>
    </p:spTree>
    <p:extLst>
      <p:ext uri="{BB962C8B-B14F-4D97-AF65-F5344CB8AC3E}">
        <p14:creationId xmlns:p14="http://schemas.microsoft.com/office/powerpoint/2010/main" xmlns="" val="796317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F61F495-C72B-413A-80E1-251AEEB3EEFE}"/>
              </a:ext>
            </a:extLst>
          </p:cNvPr>
          <p:cNvSpPr>
            <a:spLocks noGrp="1"/>
          </p:cNvSpPr>
          <p:nvPr>
            <p:ph type="title"/>
          </p:nvPr>
        </p:nvSpPr>
        <p:spPr>
          <a:xfrm>
            <a:off x="838200" y="221674"/>
            <a:ext cx="10515600" cy="45719"/>
          </a:xfrm>
        </p:spPr>
        <p:txBody>
          <a:bodyPr>
            <a:noAutofit/>
          </a:bodyPr>
          <a:lstStyle/>
          <a:p>
            <a:pPr algn="ctr"/>
            <a:r>
              <a:rPr lang="es-ES" sz="3200" b="1" dirty="0">
                <a:solidFill>
                  <a:srgbClr val="FF0000"/>
                </a:solidFill>
                <a:latin typeface="Arial" panose="020B0604020202020204" pitchFamily="34" charset="0"/>
                <a:cs typeface="Arial" panose="020B0604020202020204" pitchFamily="34" charset="0"/>
              </a:rPr>
              <a:t>Algunos comentarios</a:t>
            </a:r>
          </a:p>
        </p:txBody>
      </p:sp>
      <mc:AlternateContent xmlns:mc="http://schemas.openxmlformats.org/markup-compatibility/2006">
        <mc:Choice xmlns:a14="http://schemas.microsoft.com/office/drawing/2010/main" xmlns="" Requires="a14">
          <p:sp>
            <p:nvSpPr>
              <p:cNvPr id="3" name="Marcador de contenido 2">
                <a:extLst>
                  <a:ext uri="{FF2B5EF4-FFF2-40B4-BE49-F238E27FC236}">
                    <a16:creationId xmlns:a16="http://schemas.microsoft.com/office/drawing/2014/main" id="{84D4F59B-4236-4E70-9476-D7D630167D9D}"/>
                  </a:ext>
                </a:extLst>
              </p:cNvPr>
              <p:cNvSpPr>
                <a:spLocks noGrp="1"/>
              </p:cNvSpPr>
              <p:nvPr>
                <p:ph idx="1"/>
              </p:nvPr>
            </p:nvSpPr>
            <p:spPr>
              <a:xfrm>
                <a:off x="838200" y="692729"/>
                <a:ext cx="10515600" cy="6165271"/>
              </a:xfrm>
            </p:spPr>
            <p:txBody>
              <a:bodyPr>
                <a:normAutofit fontScale="62500" lnSpcReduction="20000"/>
              </a:bodyPr>
              <a:lstStyle/>
              <a:p>
                <a:pPr marL="0" indent="0" algn="just">
                  <a:lnSpc>
                    <a:spcPct val="120000"/>
                  </a:lnSpc>
                  <a:buNone/>
                </a:pPr>
                <a:r>
                  <a:rPr lang="es-ES" dirty="0">
                    <a:latin typeface="Arial" panose="020B0604020202020204" pitchFamily="34" charset="0"/>
                    <a:cs typeface="Arial" panose="020B0604020202020204" pitchFamily="34" charset="0"/>
                  </a:rPr>
                  <a:t>La capacidad de deformación de los materiales magnetostrictivos, sin necesidad de contactos eléctricos los hace especialmente atractivos para fabricar microsensores y actuadores. Si bien en mayor o menor medida muchos materiales son magnetostrictivos, elementos puros como el hierro, cobalto y níquel son especialmente usados, presentan valores de </a:t>
                </a:r>
                <a14:m>
                  <m:oMath xmlns:m="http://schemas.openxmlformats.org/officeDocument/2006/math">
                    <m:sSub>
                      <m:sSubPr>
                        <m:ctrlPr>
                          <a:rPr lang="es-ES" i="1" smtClean="0">
                            <a:latin typeface="Cambria Math" panose="02040503050406030204" pitchFamily="18" charset="0"/>
                            <a:cs typeface="Arial" panose="020B0604020202020204" pitchFamily="34" charset="0"/>
                          </a:rPr>
                        </m:ctrlPr>
                      </m:sSubPr>
                      <m:e>
                        <m:r>
                          <a:rPr lang="es-ES" i="1" smtClean="0">
                            <a:latin typeface="Cambria Math" panose="02040503050406030204" pitchFamily="18" charset="0"/>
                            <a:ea typeface="Cambria Math" panose="02040503050406030204" pitchFamily="18" charset="0"/>
                            <a:cs typeface="Arial" panose="020B0604020202020204" pitchFamily="34" charset="0"/>
                          </a:rPr>
                          <m:t>𝜆</m:t>
                        </m:r>
                      </m:e>
                      <m:sub>
                        <m:r>
                          <a:rPr lang="es-ES" b="0" i="1" smtClean="0">
                            <a:latin typeface="Cambria Math" panose="02040503050406030204" pitchFamily="18" charset="0"/>
                            <a:cs typeface="Arial" panose="020B0604020202020204" pitchFamily="34" charset="0"/>
                          </a:rPr>
                          <m:t>𝑠</m:t>
                        </m:r>
                      </m:sub>
                    </m:sSub>
                  </m:oMath>
                </a14:m>
                <a:r>
                  <a:rPr lang="es-ES" dirty="0">
                    <a:latin typeface="Arial" panose="020B0604020202020204" pitchFamily="34" charset="0"/>
                    <a:cs typeface="Arial" panose="020B0604020202020204" pitchFamily="34" charset="0"/>
                  </a:rPr>
                  <a:t> bajos del orden de 10ppm, Alrededor de 1960 algunas tierras raras como el Tb o Dy demostraron tener extraordinarias propiedades magnetostrictivas (3/2λs ∼ 10000 ppm) pero sólo a bajas temperaturas por su temperatura de Curie. En los últimos años se destaca la creación del </a:t>
                </a:r>
                <a:r>
                  <a:rPr lang="es-ES" b="1" dirty="0" err="1">
                    <a:latin typeface="Arial" panose="020B0604020202020204" pitchFamily="34" charset="0"/>
                    <a:cs typeface="Arial" panose="020B0604020202020204" pitchFamily="34" charset="0"/>
                  </a:rPr>
                  <a:t>Terfenol</a:t>
                </a:r>
                <a:r>
                  <a:rPr lang="es-ES" b="1" dirty="0">
                    <a:latin typeface="Arial" panose="020B0604020202020204" pitchFamily="34" charset="0"/>
                    <a:cs typeface="Arial" panose="020B0604020202020204" pitchFamily="34" charset="0"/>
                  </a:rPr>
                  <a:t>-D</a:t>
                </a:r>
                <a:r>
                  <a:rPr lang="es-ES" dirty="0">
                    <a:latin typeface="Arial" panose="020B0604020202020204" pitchFamily="34" charset="0"/>
                    <a:cs typeface="Arial" panose="020B0604020202020204" pitchFamily="34" charset="0"/>
                  </a:rPr>
                  <a:t> que oscila entre 1000 y 2000ppm, desarrollado para generar ondas elásticas en el agua, Sonar. En 1999 se descubre una nueva aleación capaz de soportar grandes tensiones (∼ 500 MPa). La aleación recibió el nombre de </a:t>
                </a:r>
                <a:r>
                  <a:rPr lang="es-ES" b="1" dirty="0" err="1">
                    <a:latin typeface="Arial" panose="020B0604020202020204" pitchFamily="34" charset="0"/>
                    <a:cs typeface="Arial" panose="020B0604020202020204" pitchFamily="34" charset="0"/>
                  </a:rPr>
                  <a:t>Galfenol</a:t>
                </a:r>
                <a:r>
                  <a:rPr lang="es-ES" dirty="0">
                    <a:latin typeface="Arial" panose="020B0604020202020204" pitchFamily="34" charset="0"/>
                    <a:cs typeface="Arial" panose="020B0604020202020204" pitchFamily="34" charset="0"/>
                  </a:rPr>
                  <a:t>. Aunque su magnetostricción resulta menor que las de las aleaciones anteriores, algunas de sus propiedades como; gran permeabilidad, baja histéresis, ductilidad, resistencia a impactos, y la posibilidad de ser soldados hicieron que este material expandiera ampliamente su utilización, formando parte de sensores y actuadores. El impulso magnético debe actuar sobre el material llevándolo a saturación o próximo a ella, luego este tipo de aplicación requiere materiales con elevados valores de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𝜆</m:t>
                        </m:r>
                      </m:e>
                      <m:sub>
                        <m:r>
                          <a:rPr lang="es-ES" i="1">
                            <a:latin typeface="Cambria Math" panose="02040503050406030204" pitchFamily="18" charset="0"/>
                            <a:cs typeface="Arial" panose="020B0604020202020204" pitchFamily="34" charset="0"/>
                          </a:rPr>
                          <m:t>𝑠</m:t>
                        </m:r>
                      </m:sub>
                    </m:sSub>
                    <m:r>
                      <a:rPr lang="es-ES" b="0" i="0" smtClean="0">
                        <a:latin typeface="Cambria Math" panose="02040503050406030204" pitchFamily="18" charset="0"/>
                        <a:cs typeface="Arial" panose="020B0604020202020204" pitchFamily="34" charset="0"/>
                      </a:rPr>
                      <m:t>.</m:t>
                    </m:r>
                  </m:oMath>
                </a14:m>
                <a:r>
                  <a:rPr lang="es-ES" dirty="0">
                    <a:latin typeface="Arial" panose="020B0604020202020204" pitchFamily="34" charset="0"/>
                    <a:cs typeface="Arial" panose="020B0604020202020204" pitchFamily="34" charset="0"/>
                  </a:rPr>
                  <a:t> Por otro lado, para aplicaciones en tecnologías MEMS, por ejemplo para medir campos magnéticos bajos no solo se requiere valores altos de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𝜆</m:t>
                        </m:r>
                      </m:e>
                      <m:sub>
                        <m:r>
                          <a:rPr lang="es-ES" i="1">
                            <a:latin typeface="Cambria Math" panose="02040503050406030204" pitchFamily="18" charset="0"/>
                            <a:cs typeface="Arial" panose="020B0604020202020204" pitchFamily="34" charset="0"/>
                          </a:rPr>
                          <m:t>𝑠</m:t>
                        </m:r>
                      </m:sub>
                    </m:sSub>
                  </m:oMath>
                </a14:m>
                <a:r>
                  <a:rPr lang="es-ES" dirty="0">
                    <a:latin typeface="Arial" panose="020B0604020202020204" pitchFamily="34" charset="0"/>
                    <a:cs typeface="Arial" panose="020B0604020202020204" pitchFamily="34" charset="0"/>
                  </a:rPr>
                  <a:t> si no , también contar con alta valores de </a:t>
                </a:r>
              </a:p>
              <a:p>
                <a:pPr marL="0" indent="0" algn="just">
                  <a:lnSpc>
                    <a:spcPct val="120000"/>
                  </a:lnSpc>
                  <a:buNone/>
                </a:pPr>
                <a14:m>
                  <m:oMathPara xmlns:m="http://schemas.openxmlformats.org/officeDocument/2006/math">
                    <m:oMathParaPr>
                      <m:jc m:val="centerGroup"/>
                    </m:oMathParaPr>
                    <m:oMath xmlns:m="http://schemas.openxmlformats.org/officeDocument/2006/math">
                      <m:f>
                        <m:fPr>
                          <m:ctrlPr>
                            <a:rPr lang="es-ES" i="1" smtClean="0">
                              <a:latin typeface="Cambria Math" panose="02040503050406030204" pitchFamily="18" charset="0"/>
                              <a:cs typeface="Arial" panose="020B0604020202020204" pitchFamily="34" charset="0"/>
                            </a:rPr>
                          </m:ctrlPr>
                        </m:fPr>
                        <m:num>
                          <m:r>
                            <a:rPr lang="es-ES" i="1" smtClean="0">
                              <a:latin typeface="Cambria Math" panose="02040503050406030204" pitchFamily="18" charset="0"/>
                              <a:cs typeface="Arial" panose="020B0604020202020204" pitchFamily="34" charset="0"/>
                            </a:rPr>
                            <m:t>𝑑</m:t>
                          </m:r>
                          <m:r>
                            <a:rPr lang="es-ES" i="1" smtClean="0">
                              <a:latin typeface="Cambria Math" panose="02040503050406030204" pitchFamily="18" charset="0"/>
                              <a:ea typeface="Cambria Math" panose="02040503050406030204" pitchFamily="18" charset="0"/>
                              <a:cs typeface="Arial" panose="020B0604020202020204" pitchFamily="34" charset="0"/>
                            </a:rPr>
                            <m:t>𝜆</m:t>
                          </m:r>
                        </m:num>
                        <m:den>
                          <m:r>
                            <a:rPr lang="es-ES" i="1" smtClean="0">
                              <a:latin typeface="Cambria Math" panose="02040503050406030204" pitchFamily="18" charset="0"/>
                              <a:cs typeface="Arial" panose="020B0604020202020204" pitchFamily="34" charset="0"/>
                            </a:rPr>
                            <m:t>𝑑</m:t>
                          </m:r>
                          <m:r>
                            <a:rPr lang="es-ES" b="0" i="1" smtClean="0">
                              <a:latin typeface="Cambria Math" panose="02040503050406030204" pitchFamily="18" charset="0"/>
                              <a:cs typeface="Arial" panose="020B0604020202020204" pitchFamily="34" charset="0"/>
                            </a:rPr>
                            <m:t>𝐻</m:t>
                          </m:r>
                        </m:den>
                      </m:f>
                    </m:oMath>
                  </m:oMathPara>
                </a14:m>
                <a:endParaRPr lang="es-ES" dirty="0">
                  <a:latin typeface="Arial" panose="020B0604020202020204" pitchFamily="34" charset="0"/>
                  <a:cs typeface="Arial" panose="020B0604020202020204" pitchFamily="34" charset="0"/>
                </a:endParaRPr>
              </a:p>
              <a:p>
                <a:pPr marL="0" indent="0" algn="just">
                  <a:lnSpc>
                    <a:spcPct val="120000"/>
                  </a:lnSpc>
                  <a:buNone/>
                </a:pPr>
                <a:r>
                  <a:rPr lang="es-ES" dirty="0">
                    <a:latin typeface="Arial" panose="020B0604020202020204" pitchFamily="34" charset="0"/>
                    <a:cs typeface="Arial" panose="020B0604020202020204" pitchFamily="34" charset="0"/>
                  </a:rPr>
                  <a:t>sensibilidad y una histéresis muy pequeña y de manera reversible. Por tanto hablamos de materiales magnéticamente blandos </a:t>
                </a:r>
              </a:p>
              <a:p>
                <a:pPr marL="0" indent="0" algn="just">
                  <a:lnSpc>
                    <a:spcPct val="120000"/>
                  </a:lnSpc>
                  <a:buNone/>
                </a:pPr>
                <a:endParaRPr lang="es-ES" dirty="0">
                  <a:latin typeface="Arial" panose="020B0604020202020204" pitchFamily="34" charset="0"/>
                  <a:cs typeface="Arial" panose="020B0604020202020204" pitchFamily="34" charset="0"/>
                </a:endParaRPr>
              </a:p>
              <a:p>
                <a:pPr marL="0" indent="0">
                  <a:buNone/>
                </a:pPr>
                <a:endParaRPr lang="es-ES" dirty="0"/>
              </a:p>
            </p:txBody>
          </p:sp>
        </mc:Choice>
        <mc:Fallback>
          <p:sp>
            <p:nvSpPr>
              <p:cNvPr id="3" name="Marcador de contenido 2">
                <a:extLst>
                  <a:ext uri="{FF2B5EF4-FFF2-40B4-BE49-F238E27FC236}">
                    <a16:creationId xmlns:a16="http://schemas.microsoft.com/office/drawing/2014/main" xmlns="" xmlns:a14="http://schemas.microsoft.com/office/drawing/2010/main" id="{84D4F59B-4236-4E70-9476-D7D630167D9D}"/>
                  </a:ext>
                </a:extLst>
              </p:cNvPr>
              <p:cNvSpPr>
                <a:spLocks noGrp="1" noRot="1" noChangeAspect="1" noMove="1" noResize="1" noEditPoints="1" noAdjustHandles="1" noChangeArrowheads="1" noChangeShapeType="1" noTextEdit="1"/>
              </p:cNvSpPr>
              <p:nvPr>
                <p:ph idx="1"/>
              </p:nvPr>
            </p:nvSpPr>
            <p:spPr>
              <a:xfrm>
                <a:off x="838200" y="692729"/>
                <a:ext cx="10515600" cy="6165271"/>
              </a:xfrm>
              <a:blipFill>
                <a:blip r:embed="rId2" cstate="print"/>
                <a:stretch>
                  <a:fillRect l="-522" t="-593" r="-464"/>
                </a:stretch>
              </a:blipFill>
            </p:spPr>
            <p:txBody>
              <a:bodyPr/>
              <a:lstStyle/>
              <a:p>
                <a:r>
                  <a:rPr lang="es-ES">
                    <a:noFill/>
                  </a:rPr>
                  <a:t> </a:t>
                </a:r>
              </a:p>
            </p:txBody>
          </p:sp>
        </mc:Fallback>
      </mc:AlternateContent>
    </p:spTree>
    <p:extLst>
      <p:ext uri="{BB962C8B-B14F-4D97-AF65-F5344CB8AC3E}">
        <p14:creationId xmlns:p14="http://schemas.microsoft.com/office/powerpoint/2010/main" xmlns="" val="1256555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D1E7CF4-E62F-4CE8-8DC7-9C26E4020CDB}"/>
              </a:ext>
            </a:extLst>
          </p:cNvPr>
          <p:cNvSpPr>
            <a:spLocks noGrp="1"/>
          </p:cNvSpPr>
          <p:nvPr>
            <p:ph type="title"/>
          </p:nvPr>
        </p:nvSpPr>
        <p:spPr>
          <a:xfrm>
            <a:off x="8326580" y="376600"/>
            <a:ext cx="3740729" cy="415635"/>
          </a:xfrm>
        </p:spPr>
        <p:txBody>
          <a:bodyPr>
            <a:normAutofit fontScale="90000"/>
          </a:bodyPr>
          <a:lstStyle/>
          <a:p>
            <a:pPr algn="ctr"/>
            <a:r>
              <a:rPr lang="es-ES" sz="2700" b="1" dirty="0">
                <a:solidFill>
                  <a:srgbClr val="FF0000"/>
                </a:solidFill>
                <a:latin typeface="Arial" panose="020B0604020202020204" pitchFamily="34" charset="0"/>
                <a:cs typeface="Arial" panose="020B0604020202020204" pitchFamily="34" charset="0"/>
              </a:rPr>
              <a:t>Hilos magnéticos Amorfos</a:t>
            </a:r>
            <a:r>
              <a:rPr lang="es-ES" b="1" dirty="0">
                <a:solidFill>
                  <a:srgbClr val="FF0000"/>
                </a:solidFill>
                <a:latin typeface="Arial" panose="020B0604020202020204" pitchFamily="34" charset="0"/>
                <a:cs typeface="Arial" panose="020B0604020202020204" pitchFamily="34" charset="0"/>
              </a:rPr>
              <a:t/>
            </a:r>
            <a:br>
              <a:rPr lang="es-ES" b="1" dirty="0">
                <a:solidFill>
                  <a:srgbClr val="FF0000"/>
                </a:solidFill>
                <a:latin typeface="Arial" panose="020B0604020202020204" pitchFamily="34" charset="0"/>
                <a:cs typeface="Arial" panose="020B0604020202020204" pitchFamily="34" charset="0"/>
              </a:rPr>
            </a:br>
            <a:endParaRPr lang="es-ES" dirty="0"/>
          </a:p>
        </p:txBody>
      </p:sp>
      <mc:AlternateContent xmlns:mc="http://schemas.openxmlformats.org/markup-compatibility/2006">
        <mc:Choice xmlns:a14="http://schemas.microsoft.com/office/drawing/2010/main" xmlns="" Requires="a14">
          <p:sp>
            <p:nvSpPr>
              <p:cNvPr id="5" name="Marcador de contenido 4">
                <a:extLst>
                  <a:ext uri="{FF2B5EF4-FFF2-40B4-BE49-F238E27FC236}">
                    <a16:creationId xmlns:a16="http://schemas.microsoft.com/office/drawing/2014/main" id="{0AAB23A0-F1CB-47E2-AEA8-F316CECDA3E5}"/>
                  </a:ext>
                </a:extLst>
              </p:cNvPr>
              <p:cNvSpPr>
                <a:spLocks noGrp="1"/>
              </p:cNvSpPr>
              <p:nvPr>
                <p:ph idx="1"/>
              </p:nvPr>
            </p:nvSpPr>
            <p:spPr>
              <a:xfrm>
                <a:off x="124691" y="207817"/>
                <a:ext cx="8562109" cy="3699164"/>
              </a:xfrm>
            </p:spPr>
            <p:txBody>
              <a:bodyPr>
                <a:normAutofit fontScale="62500" lnSpcReduction="20000"/>
              </a:bodyPr>
              <a:lstStyle/>
              <a:p>
                <a:pPr marL="0" indent="0" algn="just">
                  <a:lnSpc>
                    <a:spcPct val="100000"/>
                  </a:lnSpc>
                  <a:buNone/>
                </a:pPr>
                <a:r>
                  <a:rPr lang="es-ES" sz="3100" dirty="0">
                    <a:latin typeface="Arial" panose="020B0604020202020204" pitchFamily="34" charset="0"/>
                    <a:cs typeface="Arial" panose="020B0604020202020204" pitchFamily="34" charset="0"/>
                  </a:rPr>
                  <a:t>La presencia de tensiones (mecánicas) residuales generadas en el proceso de fabricación crean, por intermedio de la magnetostricción, anisotropías magnéticas que orientan la magnetización. Las aleaciones más comunes se observa a continuación. En general los metales amorfos en forma de hilos presentan excelentes propiedades elásticas e importante resistencia mecánica. Son generalmente materiales magnéticamente blandos. En estas aleaciones se originan la anisotropía magnética por medio del acoplamiento magneto elástico, que es proporcional a la constante de magnetostricción de saturación </a:t>
                </a:r>
                <a14:m>
                  <m:oMath xmlns:m="http://schemas.openxmlformats.org/officeDocument/2006/math">
                    <m:sSub>
                      <m:sSubPr>
                        <m:ctrlPr>
                          <a:rPr lang="es-ES" sz="3100" i="1">
                            <a:latin typeface="Cambria Math" panose="02040503050406030204" pitchFamily="18" charset="0"/>
                          </a:rPr>
                        </m:ctrlPr>
                      </m:sSubPr>
                      <m:e>
                        <m:r>
                          <a:rPr lang="es-ES" sz="3100" i="1">
                            <a:latin typeface="Cambria Math" panose="02040503050406030204" pitchFamily="18" charset="0"/>
                            <a:ea typeface="Cambria Math" panose="02040503050406030204" pitchFamily="18" charset="0"/>
                          </a:rPr>
                          <m:t>𝜆</m:t>
                        </m:r>
                      </m:e>
                      <m:sub>
                        <m:r>
                          <a:rPr lang="es-ES" sz="3100" i="1">
                            <a:latin typeface="Cambria Math" panose="02040503050406030204" pitchFamily="18" charset="0"/>
                          </a:rPr>
                          <m:t>𝑠</m:t>
                        </m:r>
                      </m:sub>
                    </m:sSub>
                  </m:oMath>
                </a14:m>
                <a:r>
                  <a:rPr lang="es-ES" sz="3100" dirty="0">
                    <a:latin typeface="Arial" panose="020B0604020202020204" pitchFamily="34" charset="0"/>
                    <a:cs typeface="Arial" panose="020B0604020202020204" pitchFamily="34" charset="0"/>
                  </a:rPr>
                  <a:t> cuando actúa una tensión </a:t>
                </a:r>
                <a14:m>
                  <m:oMath xmlns:m="http://schemas.openxmlformats.org/officeDocument/2006/math">
                    <m:r>
                      <a:rPr lang="es-ES" sz="3100" i="1">
                        <a:latin typeface="Cambria Math" panose="02040503050406030204" pitchFamily="18" charset="0"/>
                        <a:ea typeface="Cambria Math" panose="02040503050406030204" pitchFamily="18" charset="0"/>
                      </a:rPr>
                      <m:t>𝜎</m:t>
                    </m:r>
                  </m:oMath>
                </a14:m>
                <a:r>
                  <a:rPr lang="es-ES" sz="3100" dirty="0">
                    <a:latin typeface="Arial" panose="020B0604020202020204" pitchFamily="34" charset="0"/>
                    <a:cs typeface="Arial" panose="020B0604020202020204" pitchFamily="34" charset="0"/>
                  </a:rPr>
                  <a:t> (mecánica). Con </a:t>
                </a:r>
                <a14:m>
                  <m:oMath xmlns:m="http://schemas.openxmlformats.org/officeDocument/2006/math">
                    <m:sSub>
                      <m:sSubPr>
                        <m:ctrlPr>
                          <a:rPr lang="es-ES" sz="3100" i="1">
                            <a:latin typeface="Cambria Math" panose="02040503050406030204" pitchFamily="18" charset="0"/>
                          </a:rPr>
                        </m:ctrlPr>
                      </m:sSubPr>
                      <m:e>
                        <m:r>
                          <a:rPr lang="es-ES" sz="3100" i="1">
                            <a:latin typeface="Cambria Math" panose="02040503050406030204" pitchFamily="18" charset="0"/>
                            <a:ea typeface="Cambria Math" panose="02040503050406030204" pitchFamily="18" charset="0"/>
                          </a:rPr>
                          <m:t>𝜆</m:t>
                        </m:r>
                      </m:e>
                      <m:sub>
                        <m:r>
                          <a:rPr lang="es-ES" sz="3100" i="1">
                            <a:latin typeface="Cambria Math" panose="02040503050406030204" pitchFamily="18" charset="0"/>
                          </a:rPr>
                          <m:t>𝑠</m:t>
                        </m:r>
                      </m:sub>
                    </m:sSub>
                    <m:r>
                      <a:rPr lang="es-ES" sz="3100" i="1">
                        <a:latin typeface="Cambria Math" panose="02040503050406030204" pitchFamily="18" charset="0"/>
                        <a:ea typeface="Cambria Math" panose="02040503050406030204" pitchFamily="18" charset="0"/>
                      </a:rPr>
                      <m:t>&gt;0</m:t>
                    </m:r>
                  </m:oMath>
                </a14:m>
                <a:r>
                  <a:rPr lang="es-ES" sz="3100" dirty="0">
                    <a:latin typeface="Arial" panose="020B0604020202020204" pitchFamily="34" charset="0"/>
                    <a:cs typeface="Arial" panose="020B0604020202020204" pitchFamily="34" charset="0"/>
                  </a:rPr>
                  <a:t> (</a:t>
                </a:r>
                <a:r>
                  <a:rPr lang="es-ES" sz="3100" b="1" dirty="0">
                    <a:latin typeface="Arial" panose="020B0604020202020204" pitchFamily="34" charset="0"/>
                    <a:cs typeface="Arial" panose="020B0604020202020204" pitchFamily="34" charset="0"/>
                  </a:rPr>
                  <a:t>aleaciones ricas en Fe</a:t>
                </a:r>
                <a:r>
                  <a:rPr lang="es-ES" sz="3100" dirty="0">
                    <a:latin typeface="Arial" panose="020B0604020202020204" pitchFamily="34" charset="0"/>
                    <a:cs typeface="Arial" panose="020B0604020202020204" pitchFamily="34" charset="0"/>
                  </a:rPr>
                  <a:t>) la magnetización espontanea tiende a girar hacia la tensión, pudiéndose describir por la expresión de la anisotropía :</a:t>
                </a:r>
              </a:p>
              <a:p>
                <a:pPr marL="0" indent="0" algn="ctr">
                  <a:lnSpc>
                    <a:spcPct val="100000"/>
                  </a:lnSpc>
                  <a:buNone/>
                </a:pPr>
                <a14:m>
                  <m:oMath xmlns:m="http://schemas.openxmlformats.org/officeDocument/2006/math">
                    <m:sSub>
                      <m:sSubPr>
                        <m:ctrlPr>
                          <a:rPr lang="es-ES" sz="3100" i="1">
                            <a:latin typeface="Cambria Math" panose="02040503050406030204" pitchFamily="18" charset="0"/>
                          </a:rPr>
                        </m:ctrlPr>
                      </m:sSubPr>
                      <m:e>
                        <m:r>
                          <a:rPr lang="es-ES" sz="3100" b="0" i="1" smtClean="0">
                            <a:latin typeface="Cambria Math" panose="02040503050406030204" pitchFamily="18" charset="0"/>
                          </a:rPr>
                          <m:t>𝐾</m:t>
                        </m:r>
                      </m:e>
                      <m:sub>
                        <m:r>
                          <a:rPr lang="es-ES" sz="3100" i="1">
                            <a:latin typeface="Cambria Math" panose="02040503050406030204" pitchFamily="18" charset="0"/>
                            <a:ea typeface="Cambria Math" panose="02040503050406030204" pitchFamily="18" charset="0"/>
                          </a:rPr>
                          <m:t>𝜎</m:t>
                        </m:r>
                      </m:sub>
                    </m:sSub>
                    <m:r>
                      <a:rPr lang="es-ES" sz="3100" i="1">
                        <a:latin typeface="Cambria Math" panose="02040503050406030204" pitchFamily="18" charset="0"/>
                      </a:rPr>
                      <m:t>=</m:t>
                    </m:r>
                    <m:f>
                      <m:fPr>
                        <m:ctrlPr>
                          <a:rPr lang="es-ES" sz="3100" i="1">
                            <a:latin typeface="Cambria Math" panose="02040503050406030204" pitchFamily="18" charset="0"/>
                          </a:rPr>
                        </m:ctrlPr>
                      </m:fPr>
                      <m:num>
                        <m:r>
                          <a:rPr lang="es-ES" sz="3100" i="1">
                            <a:latin typeface="Cambria Math" panose="02040503050406030204" pitchFamily="18" charset="0"/>
                          </a:rPr>
                          <m:t>3</m:t>
                        </m:r>
                      </m:num>
                      <m:den>
                        <m:r>
                          <a:rPr lang="es-ES" sz="3100" i="1">
                            <a:latin typeface="Cambria Math" panose="02040503050406030204" pitchFamily="18" charset="0"/>
                          </a:rPr>
                          <m:t>2</m:t>
                        </m:r>
                      </m:den>
                    </m:f>
                    <m:sSub>
                      <m:sSubPr>
                        <m:ctrlPr>
                          <a:rPr lang="es-ES" sz="3100" i="1">
                            <a:latin typeface="Cambria Math" panose="02040503050406030204" pitchFamily="18" charset="0"/>
                          </a:rPr>
                        </m:ctrlPr>
                      </m:sSubPr>
                      <m:e>
                        <m:r>
                          <a:rPr lang="es-ES" sz="3100" i="1">
                            <a:latin typeface="Cambria Math" panose="02040503050406030204" pitchFamily="18" charset="0"/>
                            <a:ea typeface="Cambria Math" panose="02040503050406030204" pitchFamily="18" charset="0"/>
                          </a:rPr>
                          <m:t>𝜆</m:t>
                        </m:r>
                      </m:e>
                      <m:sub>
                        <m:r>
                          <a:rPr lang="es-ES" sz="3100" i="1">
                            <a:latin typeface="Cambria Math" panose="02040503050406030204" pitchFamily="18" charset="0"/>
                          </a:rPr>
                          <m:t>𝑠</m:t>
                        </m:r>
                      </m:sub>
                    </m:sSub>
                    <m:r>
                      <a:rPr lang="es-ES" sz="3100" i="1">
                        <a:latin typeface="Cambria Math" panose="02040503050406030204" pitchFamily="18" charset="0"/>
                        <a:ea typeface="Cambria Math" panose="02040503050406030204" pitchFamily="18" charset="0"/>
                      </a:rPr>
                      <m:t>𝜎</m:t>
                    </m:r>
                    <m:sSup>
                      <m:sSupPr>
                        <m:ctrlPr>
                          <a:rPr lang="es-ES" sz="3100" i="1">
                            <a:latin typeface="Cambria Math" panose="02040503050406030204" pitchFamily="18" charset="0"/>
                            <a:ea typeface="Cambria Math" panose="02040503050406030204" pitchFamily="18" charset="0"/>
                          </a:rPr>
                        </m:ctrlPr>
                      </m:sSupPr>
                      <m:e>
                        <m:d>
                          <m:dPr>
                            <m:ctrlPr>
                              <a:rPr lang="es-ES" sz="3100" i="1">
                                <a:latin typeface="Cambria Math" panose="02040503050406030204" pitchFamily="18" charset="0"/>
                                <a:ea typeface="Cambria Math" panose="02040503050406030204" pitchFamily="18" charset="0"/>
                              </a:rPr>
                            </m:ctrlPr>
                          </m:dPr>
                          <m:e>
                            <m:func>
                              <m:funcPr>
                                <m:ctrlPr>
                                  <a:rPr lang="es-ES" sz="3100" i="1">
                                    <a:latin typeface="Cambria Math" panose="02040503050406030204" pitchFamily="18" charset="0"/>
                                    <a:ea typeface="Cambria Math" panose="02040503050406030204" pitchFamily="18" charset="0"/>
                                  </a:rPr>
                                </m:ctrlPr>
                              </m:funcPr>
                              <m:fName>
                                <m:r>
                                  <m:rPr>
                                    <m:sty m:val="p"/>
                                  </m:rPr>
                                  <a:rPr lang="es-ES" sz="3100">
                                    <a:latin typeface="Cambria Math" panose="02040503050406030204" pitchFamily="18" charset="0"/>
                                    <a:ea typeface="Cambria Math" panose="02040503050406030204" pitchFamily="18" charset="0"/>
                                  </a:rPr>
                                  <m:t>sin</m:t>
                                </m:r>
                              </m:fName>
                              <m:e>
                                <m:r>
                                  <a:rPr lang="es-ES" sz="3100" i="1">
                                    <a:latin typeface="Cambria Math" panose="02040503050406030204" pitchFamily="18" charset="0"/>
                                    <a:ea typeface="Cambria Math" panose="02040503050406030204" pitchFamily="18" charset="0"/>
                                  </a:rPr>
                                  <m:t>𝛽</m:t>
                                </m:r>
                              </m:e>
                            </m:func>
                          </m:e>
                        </m:d>
                      </m:e>
                      <m:sup>
                        <m:r>
                          <a:rPr lang="es-ES" sz="3100" i="1">
                            <a:latin typeface="Cambria Math" panose="02040503050406030204" pitchFamily="18" charset="0"/>
                            <a:ea typeface="Cambria Math" panose="02040503050406030204" pitchFamily="18" charset="0"/>
                          </a:rPr>
                          <m:t>2</m:t>
                        </m:r>
                      </m:sup>
                    </m:sSup>
                  </m:oMath>
                </a14:m>
                <a:r>
                  <a:rPr lang="es-ES" sz="3100" dirty="0">
                    <a:latin typeface="Arial" panose="020B0604020202020204" pitchFamily="34" charset="0"/>
                    <a:cs typeface="Arial" panose="020B0604020202020204" pitchFamily="34" charset="0"/>
                  </a:rPr>
                  <a:t> </a:t>
                </a:r>
              </a:p>
              <a:p>
                <a:pPr marL="0" indent="0" algn="ctr">
                  <a:buNone/>
                </a:pPr>
                <a:endParaRPr lang="es-ES" dirty="0">
                  <a:latin typeface="Arial" panose="020B0604020202020204" pitchFamily="34" charset="0"/>
                  <a:cs typeface="Arial" panose="020B0604020202020204" pitchFamily="34" charset="0"/>
                </a:endParaRPr>
              </a:p>
            </p:txBody>
          </p:sp>
        </mc:Choice>
        <mc:Fallback>
          <p:sp>
            <p:nvSpPr>
              <p:cNvPr id="5" name="Marcador de contenido 4">
                <a:extLst>
                  <a:ext uri="{FF2B5EF4-FFF2-40B4-BE49-F238E27FC236}">
                    <a16:creationId xmlns:a16="http://schemas.microsoft.com/office/drawing/2014/main" xmlns="" xmlns:a14="http://schemas.microsoft.com/office/drawing/2010/main" id="{0AAB23A0-F1CB-47E2-AEA8-F316CECDA3E5}"/>
                  </a:ext>
                </a:extLst>
              </p:cNvPr>
              <p:cNvSpPr>
                <a:spLocks noGrp="1" noRot="1" noChangeAspect="1" noMove="1" noResize="1" noEditPoints="1" noAdjustHandles="1" noChangeArrowheads="1" noChangeShapeType="1" noTextEdit="1"/>
              </p:cNvSpPr>
              <p:nvPr>
                <p:ph idx="1"/>
              </p:nvPr>
            </p:nvSpPr>
            <p:spPr>
              <a:xfrm>
                <a:off x="124691" y="207817"/>
                <a:ext cx="8562109" cy="3699164"/>
              </a:xfrm>
              <a:blipFill>
                <a:blip r:embed="rId2" cstate="print"/>
                <a:stretch>
                  <a:fillRect l="-641" t="-2471" r="-641"/>
                </a:stretch>
              </a:blipFill>
            </p:spPr>
            <p:txBody>
              <a:bodyPr/>
              <a:lstStyle/>
              <a:p>
                <a:r>
                  <a:rPr lang="es-ES">
                    <a:noFill/>
                  </a:rPr>
                  <a:t> </a:t>
                </a:r>
              </a:p>
            </p:txBody>
          </p:sp>
        </mc:Fallback>
      </mc:AlternateContent>
      <p:graphicFrame>
        <p:nvGraphicFramePr>
          <p:cNvPr id="3" name="Diagrama 2">
            <a:extLst>
              <a:ext uri="{FF2B5EF4-FFF2-40B4-BE49-F238E27FC236}">
                <a16:creationId xmlns:a16="http://schemas.microsoft.com/office/drawing/2014/main" xmlns="" id="{7E91238F-14D9-489C-AAD4-1DE5CDD6E677}"/>
              </a:ext>
            </a:extLst>
          </p:cNvPr>
          <p:cNvGraphicFramePr/>
          <p:nvPr>
            <p:extLst>
              <p:ext uri="{D42A27DB-BD31-4B8C-83A1-F6EECF244321}">
                <p14:modId xmlns:p14="http://schemas.microsoft.com/office/powerpoint/2010/main" xmlns="" val="3685275862"/>
              </p:ext>
            </p:extLst>
          </p:nvPr>
        </p:nvGraphicFramePr>
        <p:xfrm>
          <a:off x="124691" y="3532911"/>
          <a:ext cx="11471562" cy="33258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n 5">
            <a:extLst>
              <a:ext uri="{FF2B5EF4-FFF2-40B4-BE49-F238E27FC236}">
                <a16:creationId xmlns:a16="http://schemas.microsoft.com/office/drawing/2014/main" xmlns="" id="{606489B0-11DE-4355-A23F-AA5A46997C5B}"/>
              </a:ext>
            </a:extLst>
          </p:cNvPr>
          <p:cNvPicPr>
            <a:picLocks noChangeAspect="1"/>
          </p:cNvPicPr>
          <p:nvPr/>
        </p:nvPicPr>
        <p:blipFill rotWithShape="1">
          <a:blip r:embed="rId8" cstate="print"/>
          <a:srcRect l="50000" t="35762" r="28871" b="23320"/>
          <a:stretch/>
        </p:blipFill>
        <p:spPr>
          <a:xfrm>
            <a:off x="9064402" y="846389"/>
            <a:ext cx="2531851" cy="2478700"/>
          </a:xfrm>
          <a:prstGeom prst="rect">
            <a:avLst/>
          </a:prstGeom>
        </p:spPr>
      </p:pic>
      <p:sp>
        <p:nvSpPr>
          <p:cNvPr id="4" name="CuadroTexto 3">
            <a:extLst>
              <a:ext uri="{FF2B5EF4-FFF2-40B4-BE49-F238E27FC236}">
                <a16:creationId xmlns:a16="http://schemas.microsoft.com/office/drawing/2014/main" xmlns="" id="{5586C0DD-63FB-4709-B92D-9E541C25BA59}"/>
              </a:ext>
            </a:extLst>
          </p:cNvPr>
          <p:cNvSpPr txBox="1"/>
          <p:nvPr/>
        </p:nvSpPr>
        <p:spPr>
          <a:xfrm>
            <a:off x="7317291" y="4734176"/>
            <a:ext cx="4750018" cy="923330"/>
          </a:xfrm>
          <a:prstGeom prst="rect">
            <a:avLst/>
          </a:prstGeom>
          <a:noFill/>
        </p:spPr>
        <p:txBody>
          <a:bodyPr wrap="none" rtlCol="0">
            <a:spAutoFit/>
          </a:bodyPr>
          <a:lstStyle/>
          <a:p>
            <a:r>
              <a:rPr lang="es-ES" dirty="0">
                <a:latin typeface="Arial" panose="020B0604020202020204" pitchFamily="34" charset="0"/>
                <a:cs typeface="Arial" panose="020B0604020202020204" pitchFamily="34" charset="0"/>
              </a:rPr>
              <a:t>Las propiedades magnéticas de un material</a:t>
            </a:r>
          </a:p>
          <a:p>
            <a:r>
              <a:rPr lang="es-ES" dirty="0">
                <a:latin typeface="Arial" panose="020B0604020202020204" pitchFamily="34" charset="0"/>
                <a:cs typeface="Arial" panose="020B0604020202020204" pitchFamily="34" charset="0"/>
              </a:rPr>
              <a:t>magnetostrictivo dependen de las tensiones </a:t>
            </a:r>
          </a:p>
          <a:p>
            <a:r>
              <a:rPr lang="es-ES" dirty="0">
                <a:latin typeface="Arial" panose="020B0604020202020204" pitchFamily="34" charset="0"/>
                <a:cs typeface="Arial" panose="020B0604020202020204" pitchFamily="34" charset="0"/>
              </a:rPr>
              <a:t>mecánicas a las que esta sometido</a:t>
            </a:r>
          </a:p>
        </p:txBody>
      </p:sp>
    </p:spTree>
    <p:extLst>
      <p:ext uri="{BB962C8B-B14F-4D97-AF65-F5344CB8AC3E}">
        <p14:creationId xmlns:p14="http://schemas.microsoft.com/office/powerpoint/2010/main" xmlns="" val="3918398921"/>
      </p:ext>
    </p:extLst>
  </p:cSld>
  <p:clrMapOvr>
    <a:masterClrMapping/>
  </p:clrMapOvr>
</p:sld>
</file>

<file path=ppt/theme/theme1.xml><?xml version="1.0" encoding="utf-8"?>
<a:theme xmlns:a="http://schemas.openxmlformats.org/drawingml/2006/main" name="Tema de Office">
  <a:themeElements>
    <a:clrScheme name="Brío">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5503</TotalTime>
  <Words>1323</Words>
  <Application>Microsoft Office PowerPoint</Application>
  <PresentationFormat>Personalizado</PresentationFormat>
  <Paragraphs>151</Paragraphs>
  <Slides>41</Slides>
  <Notes>0</Notes>
  <HiddenSlides>0</HiddenSlides>
  <MMClips>0</MMClips>
  <ScaleCrop>false</ScaleCrop>
  <HeadingPairs>
    <vt:vector size="4" baseType="variant">
      <vt:variant>
        <vt:lpstr>Tema</vt:lpstr>
      </vt:variant>
      <vt:variant>
        <vt:i4>1</vt:i4>
      </vt:variant>
      <vt:variant>
        <vt:lpstr>Títulos de diapositiva</vt:lpstr>
      </vt:variant>
      <vt:variant>
        <vt:i4>41</vt:i4>
      </vt:variant>
    </vt:vector>
  </HeadingPairs>
  <TitlesOfParts>
    <vt:vector size="42" baseType="lpstr">
      <vt:lpstr>Tema de Office</vt:lpstr>
      <vt:lpstr>Sistema magnético nanoscópico  </vt:lpstr>
      <vt:lpstr>Superparamagnetismo </vt:lpstr>
      <vt:lpstr>Superparamagnetismo </vt:lpstr>
      <vt:lpstr>Diapositiva 4</vt:lpstr>
      <vt:lpstr>Superparamagnetismo </vt:lpstr>
      <vt:lpstr>Superparamagnetismo </vt:lpstr>
      <vt:lpstr> </vt:lpstr>
      <vt:lpstr>Algunos comentarios</vt:lpstr>
      <vt:lpstr>Hilos magnéticos Amorfos </vt:lpstr>
      <vt:lpstr>Aleaciones ricas en Fe</vt:lpstr>
      <vt:lpstr>Aleaciones ricas en Fe</vt:lpstr>
      <vt:lpstr>Otros ciclos de histéresis</vt:lpstr>
      <vt:lpstr>Otros ciclos de histéresis</vt:lpstr>
      <vt:lpstr>Aleaciones ricas en Co</vt:lpstr>
      <vt:lpstr>Magnetoresistencia</vt:lpstr>
      <vt:lpstr>Conductividad eléctrica</vt:lpstr>
      <vt:lpstr>Conductividad eléctrica, magnetoresistencia “normal”</vt:lpstr>
      <vt:lpstr>Magnetorresistencia por magnetización espontánea</vt:lpstr>
      <vt:lpstr>Magnetoresistencia</vt:lpstr>
      <vt:lpstr>Magnetoresistencia</vt:lpstr>
      <vt:lpstr> </vt:lpstr>
      <vt:lpstr>Magnetoresistencia</vt:lpstr>
      <vt:lpstr>Anisotropía magnética transversal</vt:lpstr>
      <vt:lpstr>Resonancia ferromagnética</vt:lpstr>
      <vt:lpstr>Resonancia ferromagnética</vt:lpstr>
      <vt:lpstr>Resonancia ferromagnética</vt:lpstr>
      <vt:lpstr>corriente de espín</vt:lpstr>
      <vt:lpstr>válvula de espín,(ferromagnéticos multicapas) </vt:lpstr>
      <vt:lpstr>válvula de espín (válvula de espín)</vt:lpstr>
      <vt:lpstr> magnetoresistencia  túnel</vt:lpstr>
      <vt:lpstr>Bandas de conducción</vt:lpstr>
      <vt:lpstr>Bandas de conducción </vt:lpstr>
      <vt:lpstr>Bandas de conducción</vt:lpstr>
      <vt:lpstr>Bandas de conducción</vt:lpstr>
      <vt:lpstr>Conductores, semiconductores y aisladores</vt:lpstr>
      <vt:lpstr>Electrones libres en un campo magnético</vt:lpstr>
      <vt:lpstr>Magnetoresistencia  túnel</vt:lpstr>
      <vt:lpstr>Magnetoresistencia  túnel</vt:lpstr>
      <vt:lpstr>Consecuencia al transferir el espín</vt:lpstr>
      <vt:lpstr> transferir el espín</vt:lpstr>
      <vt:lpstr>Diapositiva 41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jose ruzzante</dc:creator>
  <cp:lastModifiedBy>Tio Rico McPato</cp:lastModifiedBy>
  <cp:revision>131</cp:revision>
  <dcterms:created xsi:type="dcterms:W3CDTF">2018-08-21T02:05:29Z</dcterms:created>
  <dcterms:modified xsi:type="dcterms:W3CDTF">2018-10-28T17:16:00Z</dcterms:modified>
</cp:coreProperties>
</file>